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78" r:id="rId6"/>
    <p:sldId id="279" r:id="rId7"/>
    <p:sldId id="259"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61" r:id="rId22"/>
    <p:sldId id="280" r:id="rId23"/>
    <p:sldId id="281"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AC4DD9F-3F47-4D27-A099-DEC1D63EFF1F}" type="datetimeFigureOut">
              <a:rPr lang="en-US" smtClean="0"/>
              <a:t>5/23/2019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4D13104-F50F-4E3A-8FF9-072224D0587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C4DD9F-3F47-4D27-A099-DEC1D63EFF1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13104-F50F-4E3A-8FF9-072224D058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4D13104-F50F-4E3A-8FF9-072224D0587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C4DD9F-3F47-4D27-A099-DEC1D63EFF1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AC4DD9F-3F47-4D27-A099-DEC1D63EFF1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4D13104-F50F-4E3A-8FF9-072224D0587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AC4DD9F-3F47-4D27-A099-DEC1D63EFF1F}" type="datetimeFigureOut">
              <a:rPr lang="en-US" smtClean="0"/>
              <a:t>5/23/2019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4D13104-F50F-4E3A-8FF9-072224D0587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AC4DD9F-3F47-4D27-A099-DEC1D63EFF1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13104-F50F-4E3A-8FF9-072224D0587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AC4DD9F-3F47-4D27-A099-DEC1D63EFF1F}" type="datetimeFigureOut">
              <a:rPr lang="en-US" smtClean="0"/>
              <a:t>5/23/2019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4D13104-F50F-4E3A-8FF9-072224D0587F}"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AC4DD9F-3F47-4D27-A099-DEC1D63EFF1F}"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4D13104-F50F-4E3A-8FF9-072224D058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AC4DD9F-3F47-4D27-A099-DEC1D63EFF1F}"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4D13104-F50F-4E3A-8FF9-072224D058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4D13104-F50F-4E3A-8FF9-072224D0587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AC4DD9F-3F47-4D27-A099-DEC1D63EFF1F}" type="datetimeFigureOut">
              <a:rPr lang="en-US" smtClean="0"/>
              <a:t>5/23/2019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4D13104-F50F-4E3A-8FF9-072224D0587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AC4DD9F-3F47-4D27-A099-DEC1D63EFF1F}" type="datetimeFigureOut">
              <a:rPr lang="en-US" smtClean="0"/>
              <a:t>5/23/2019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AC4DD9F-3F47-4D27-A099-DEC1D63EFF1F}" type="datetimeFigureOut">
              <a:rPr lang="en-US" smtClean="0"/>
              <a:t>5/23/2019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4D13104-F50F-4E3A-8FF9-072224D0587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a:p>
            <a:r>
              <a:rPr lang="en-US" dirty="0"/>
              <a:t>A common presentation made at Erasmus+ Meeting in Athens held from 6</a:t>
            </a:r>
            <a:r>
              <a:rPr lang="en-US" baseline="30000" dirty="0"/>
              <a:t>th</a:t>
            </a:r>
            <a:r>
              <a:rPr lang="en-US" dirty="0"/>
              <a:t> to 10</a:t>
            </a:r>
            <a:r>
              <a:rPr lang="en-US" baseline="30000" dirty="0"/>
              <a:t>th</a:t>
            </a:r>
            <a:r>
              <a:rPr lang="en-US" dirty="0"/>
              <a:t> of may 2019</a:t>
            </a:r>
          </a:p>
        </p:txBody>
      </p:sp>
      <p:sp>
        <p:nvSpPr>
          <p:cNvPr id="2" name="Title 1"/>
          <p:cNvSpPr>
            <a:spLocks noGrp="1"/>
          </p:cNvSpPr>
          <p:nvPr>
            <p:ph type="ctrTitle"/>
          </p:nvPr>
        </p:nvSpPr>
        <p:spPr/>
        <p:txBody>
          <a:bodyPr/>
          <a:lstStyle/>
          <a:p>
            <a:r>
              <a:rPr lang="en-US" dirty="0"/>
              <a:t>Migration Stories and the Cultural Influences they Create</a:t>
            </a:r>
          </a:p>
        </p:txBody>
      </p:sp>
    </p:spTree>
    <p:extLst>
      <p:ext uri="{BB962C8B-B14F-4D97-AF65-F5344CB8AC3E}">
        <p14:creationId xmlns:p14="http://schemas.microsoft.com/office/powerpoint/2010/main" val="331163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Migrations from Czech lands</a:t>
            </a:r>
          </a:p>
        </p:txBody>
      </p:sp>
      <p:sp>
        <p:nvSpPr>
          <p:cNvPr id="3" name="Content Placeholder 2"/>
          <p:cNvSpPr>
            <a:spLocks noGrp="1"/>
          </p:cNvSpPr>
          <p:nvPr>
            <p:ph idx="1"/>
          </p:nvPr>
        </p:nvSpPr>
        <p:spPr/>
        <p:txBody>
          <a:bodyPr>
            <a:normAutofit fontScale="92500" lnSpcReduction="10000"/>
          </a:bodyPr>
          <a:lstStyle/>
          <a:p>
            <a:r>
              <a:rPr lang="cs-CZ" sz="2600" dirty="0">
                <a:latin typeface="Arial" panose="020B0604020202020204" pitchFamily="34" charset="0"/>
                <a:cs typeface="Arial" panose="020B0604020202020204" pitchFamily="34" charset="0"/>
              </a:rPr>
              <a:t>Most people living </a:t>
            </a:r>
            <a:r>
              <a:rPr lang="en-US" sz="2600" dirty="0">
                <a:latin typeface="Arial" panose="020B0604020202020204" pitchFamily="34" charset="0"/>
                <a:cs typeface="Arial" panose="020B0604020202020204" pitchFamily="34" charset="0"/>
              </a:rPr>
              <a:t>on the</a:t>
            </a:r>
            <a:r>
              <a:rPr lang="cs-CZ" sz="2600" dirty="0">
                <a:latin typeface="Arial" panose="020B0604020202020204" pitchFamily="34" charset="0"/>
                <a:cs typeface="Arial" panose="020B0604020202020204" pitchFamily="34" charset="0"/>
              </a:rPr>
              <a:t> Lands of the Czech crown were protestants</a:t>
            </a:r>
            <a:r>
              <a:rPr lang="en-US" sz="2600" dirty="0">
                <a:latin typeface="Arial" panose="020B0604020202020204" pitchFamily="34" charset="0"/>
                <a:cs typeface="Arial" panose="020B0604020202020204" pitchFamily="34" charset="0"/>
              </a:rPr>
              <a:t>.</a:t>
            </a:r>
            <a:endParaRPr lang="cs-CZ" sz="2600" dirty="0">
              <a:latin typeface="Arial" panose="020B0604020202020204" pitchFamily="34" charset="0"/>
              <a:cs typeface="Arial" panose="020B0604020202020204" pitchFamily="34" charset="0"/>
            </a:endParaRPr>
          </a:p>
          <a:p>
            <a:r>
              <a:rPr lang="cs-CZ" sz="2600" dirty="0">
                <a:latin typeface="Arial" panose="020B0604020202020204" pitchFamily="34" charset="0"/>
                <a:cs typeface="Arial" panose="020B0604020202020204" pitchFamily="34" charset="0"/>
              </a:rPr>
              <a:t>After the battle of Bílá Hora – Habsburgs wanted to change the religion </a:t>
            </a:r>
            <a:r>
              <a:rPr lang="en-US" sz="2600" dirty="0">
                <a:latin typeface="Arial" panose="020B0604020202020204" pitchFamily="34" charset="0"/>
                <a:cs typeface="Arial" panose="020B0604020202020204" pitchFamily="34" charset="0"/>
              </a:rPr>
              <a:t>on the C</a:t>
            </a:r>
            <a:r>
              <a:rPr lang="cs-CZ" sz="2600" dirty="0">
                <a:latin typeface="Arial" panose="020B0604020202020204" pitchFamily="34" charset="0"/>
                <a:cs typeface="Arial" panose="020B0604020202020204" pitchFamily="34" charset="0"/>
              </a:rPr>
              <a:t>zech lands to catholicism</a:t>
            </a:r>
          </a:p>
          <a:p>
            <a:r>
              <a:rPr lang="cs-CZ" sz="2600" dirty="0">
                <a:latin typeface="Arial" panose="020B0604020202020204" pitchFamily="34" charset="0"/>
                <a:cs typeface="Arial" panose="020B0604020202020204" pitchFamily="34" charset="0"/>
              </a:rPr>
              <a:t>Teachers and educated people </a:t>
            </a:r>
            <a:r>
              <a:rPr lang="en-US" sz="2600" dirty="0">
                <a:latin typeface="Arial" panose="020B0604020202020204" pitchFamily="34" charset="0"/>
                <a:cs typeface="Arial" panose="020B0604020202020204" pitchFamily="34" charset="0"/>
              </a:rPr>
              <a:t>were supposed</a:t>
            </a:r>
            <a:r>
              <a:rPr lang="cs-CZ" sz="2600" dirty="0">
                <a:latin typeface="Arial" panose="020B0604020202020204" pitchFamily="34" charset="0"/>
                <a:cs typeface="Arial" panose="020B0604020202020204" pitchFamily="34" charset="0"/>
              </a:rPr>
              <a:t> to change their religion,</a:t>
            </a:r>
            <a:r>
              <a:rPr lang="en-US" sz="2600" dirty="0">
                <a:latin typeface="Arial" panose="020B0604020202020204" pitchFamily="34" charset="0"/>
                <a:cs typeface="Arial" panose="020B0604020202020204" pitchFamily="34" charset="0"/>
              </a:rPr>
              <a:t> </a:t>
            </a:r>
            <a:r>
              <a:rPr lang="cs-CZ" sz="2600" dirty="0">
                <a:latin typeface="Arial" panose="020B0604020202020204" pitchFamily="34" charset="0"/>
                <a:cs typeface="Arial" panose="020B0604020202020204" pitchFamily="34" charset="0"/>
              </a:rPr>
              <a:t>but most of them emigrated</a:t>
            </a:r>
            <a:r>
              <a:rPr lang="en-US" sz="2600" dirty="0">
                <a:latin typeface="Arial" panose="020B0604020202020204" pitchFamily="34" charset="0"/>
                <a:cs typeface="Arial" panose="020B0604020202020204" pitchFamily="34" charset="0"/>
              </a:rPr>
              <a:t> to Germany or Netherlands not to.</a:t>
            </a:r>
            <a:endParaRPr lang="cs-CZ" sz="2600" dirty="0">
              <a:latin typeface="Arial" panose="020B0604020202020204" pitchFamily="34" charset="0"/>
              <a:cs typeface="Arial" panose="020B0604020202020204" pitchFamily="34" charset="0"/>
            </a:endParaRPr>
          </a:p>
          <a:p>
            <a:r>
              <a:rPr lang="cs-CZ" sz="2600" dirty="0">
                <a:latin typeface="Arial" panose="020B0604020202020204" pitchFamily="34" charset="0"/>
                <a:cs typeface="Arial" panose="020B0604020202020204" pitchFamily="34" charset="0"/>
              </a:rPr>
              <a:t>Jan Ámos Komenský (Johann  Amos Comenius), Pavel Stránský </a:t>
            </a:r>
            <a:r>
              <a:rPr lang="en-US" sz="2600" dirty="0">
                <a:latin typeface="Arial" panose="020B0604020202020204" pitchFamily="34" charset="0"/>
                <a:cs typeface="Arial" panose="020B0604020202020204" pitchFamily="34" charset="0"/>
              </a:rPr>
              <a:t>were among those people.</a:t>
            </a:r>
          </a:p>
          <a:p>
            <a:r>
              <a:rPr lang="en-US" sz="2600" dirty="0">
                <a:latin typeface="Arial" panose="020B0604020202020204" pitchFamily="34" charset="0"/>
                <a:cs typeface="Arial" panose="020B0604020202020204" pitchFamily="34" charset="0"/>
              </a:rPr>
              <a:t>Many of those people became  headmasters at  grammar schools or universities and they assimilated very well new models and life style.</a:t>
            </a:r>
            <a:endParaRPr lang="cs-CZ" sz="2600" dirty="0">
              <a:latin typeface="Arial" panose="020B0604020202020204" pitchFamily="34" charset="0"/>
              <a:cs typeface="Arial" panose="020B0604020202020204" pitchFamily="34" charset="0"/>
            </a:endParaRPr>
          </a:p>
          <a:p>
            <a:endParaRPr lang="en-US" dirty="0"/>
          </a:p>
        </p:txBody>
      </p:sp>
      <p:pic>
        <p:nvPicPr>
          <p:cNvPr id="4" name="Obrázek 3">
            <a:extLst>
              <a:ext uri="{FF2B5EF4-FFF2-40B4-BE49-F238E27FC236}">
                <a16:creationId xmlns:a16="http://schemas.microsoft.com/office/drawing/2014/main" id="{1C23D46E-4BDD-436C-9661-4E7E4793C0C0}"/>
              </a:ext>
            </a:extLst>
          </p:cNvPr>
          <p:cNvPicPr>
            <a:picLocks noChangeAspect="1"/>
          </p:cNvPicPr>
          <p:nvPr/>
        </p:nvPicPr>
        <p:blipFill>
          <a:blip r:embed="rId2"/>
          <a:stretch>
            <a:fillRect/>
          </a:stretch>
        </p:blipFill>
        <p:spPr>
          <a:xfrm>
            <a:off x="755576" y="116632"/>
            <a:ext cx="1224136" cy="1511765"/>
          </a:xfrm>
          <a:prstGeom prst="rect">
            <a:avLst/>
          </a:prstGeom>
        </p:spPr>
      </p:pic>
      <p:pic>
        <p:nvPicPr>
          <p:cNvPr id="5" name="Zástupný symbol pro obsah 5">
            <a:extLst>
              <a:ext uri="{FF2B5EF4-FFF2-40B4-BE49-F238E27FC236}">
                <a16:creationId xmlns:a16="http://schemas.microsoft.com/office/drawing/2014/main" id="{ED306014-6B7F-4490-A459-5062F7622CA6}"/>
              </a:ext>
            </a:extLst>
          </p:cNvPr>
          <p:cNvPicPr>
            <a:picLocks noChangeAspect="1"/>
          </p:cNvPicPr>
          <p:nvPr/>
        </p:nvPicPr>
        <p:blipFill>
          <a:blip r:embed="rId3"/>
          <a:stretch>
            <a:fillRect/>
          </a:stretch>
        </p:blipFill>
        <p:spPr>
          <a:xfrm>
            <a:off x="7170890" y="80531"/>
            <a:ext cx="1152730" cy="1583966"/>
          </a:xfrm>
          <a:prstGeom prst="rect">
            <a:avLst/>
          </a:prstGeom>
        </p:spPr>
      </p:pic>
    </p:spTree>
    <p:extLst>
      <p:ext uri="{BB962C8B-B14F-4D97-AF65-F5344CB8AC3E}">
        <p14:creationId xmlns:p14="http://schemas.microsoft.com/office/powerpoint/2010/main" val="249946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Migrations of Czech Germans</a:t>
            </a:r>
          </a:p>
        </p:txBody>
      </p:sp>
      <p:sp>
        <p:nvSpPr>
          <p:cNvPr id="3" name="Content Placeholder 2"/>
          <p:cNvSpPr>
            <a:spLocks noGrp="1"/>
          </p:cNvSpPr>
          <p:nvPr>
            <p:ph idx="1"/>
          </p:nvPr>
        </p:nvSpPr>
        <p:spPr/>
        <p:txBody>
          <a:bodyPr>
            <a:noAutofit/>
          </a:bodyPr>
          <a:lstStyle/>
          <a:p>
            <a:r>
              <a:rPr lang="cs-CZ" sz="2400" dirty="0">
                <a:latin typeface="Arial" panose="020B0604020202020204" pitchFamily="34" charset="0"/>
                <a:cs typeface="Arial" panose="020B0604020202020204" pitchFamily="34" charset="0"/>
              </a:rPr>
              <a:t>Germans also lived in </a:t>
            </a:r>
            <a:r>
              <a:rPr lang="en-US" sz="2400" dirty="0">
                <a:latin typeface="Arial" panose="020B0604020202020204" pitchFamily="34" charset="0"/>
                <a:cs typeface="Arial" panose="020B0604020202020204" pitchFamily="34" charset="0"/>
              </a:rPr>
              <a:t>C</a:t>
            </a:r>
            <a:r>
              <a:rPr lang="cs-CZ" sz="2400" dirty="0">
                <a:latin typeface="Arial" panose="020B0604020202020204" pitchFamily="34" charset="0"/>
                <a:cs typeface="Arial" panose="020B0604020202020204" pitchFamily="34" charset="0"/>
              </a:rPr>
              <a:t>zech territories (Germans </a:t>
            </a:r>
            <a:r>
              <a:rPr lang="en-US" sz="2400" dirty="0">
                <a:latin typeface="Arial" panose="020B0604020202020204" pitchFamily="34" charset="0"/>
                <a:cs typeface="Arial" panose="020B0604020202020204" pitchFamily="34" charset="0"/>
              </a:rPr>
              <a:t>numbered out Slovaks in Czechoslovakia</a:t>
            </a:r>
            <a:r>
              <a:rPr lang="cs-C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endParaRPr lang="cs-CZ" sz="2400" dirty="0">
              <a:latin typeface="Arial" panose="020B0604020202020204" pitchFamily="34" charset="0"/>
              <a:cs typeface="Arial" panose="020B0604020202020204" pitchFamily="34" charset="0"/>
            </a:endParaRPr>
          </a:p>
          <a:p>
            <a:r>
              <a:rPr lang="cs-CZ" sz="2400" dirty="0">
                <a:latin typeface="Arial" panose="020B0604020202020204" pitchFamily="34" charset="0"/>
                <a:cs typeface="Arial" panose="020B0604020202020204" pitchFamily="34" charset="0"/>
              </a:rPr>
              <a:t>Over 2,4 milons of Germans were displaced as a revenge for atricities which were comitted on </a:t>
            </a:r>
            <a:r>
              <a:rPr lang="en-US" sz="2400" dirty="0">
                <a:latin typeface="Arial" panose="020B0604020202020204" pitchFamily="34" charset="0"/>
                <a:cs typeface="Arial" panose="020B0604020202020204" pitchFamily="34" charset="0"/>
              </a:rPr>
              <a:t>C</a:t>
            </a:r>
            <a:r>
              <a:rPr lang="cs-CZ" sz="2400" dirty="0">
                <a:latin typeface="Arial" panose="020B0604020202020204" pitchFamily="34" charset="0"/>
                <a:cs typeface="Arial" panose="020B0604020202020204" pitchFamily="34" charset="0"/>
              </a:rPr>
              <a:t>zech nation during the </a:t>
            </a:r>
            <a:r>
              <a:rPr lang="en-US" sz="2400" dirty="0">
                <a:latin typeface="Arial" panose="020B0604020202020204" pitchFamily="34" charset="0"/>
                <a:cs typeface="Arial" panose="020B0604020202020204" pitchFamily="34" charset="0"/>
              </a:rPr>
              <a:t>German occupation.</a:t>
            </a:r>
            <a:endParaRPr lang="cs-CZ"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Under </a:t>
            </a:r>
            <a:r>
              <a:rPr lang="cs-CZ" sz="2400" dirty="0">
                <a:latin typeface="Arial" panose="020B0604020202020204" pitchFamily="34" charset="0"/>
                <a:cs typeface="Arial" panose="020B0604020202020204" pitchFamily="34" charset="0"/>
              </a:rPr>
              <a:t>President Edvard Beneš </a:t>
            </a:r>
            <a:r>
              <a:rPr lang="en-US" sz="2400" dirty="0">
                <a:latin typeface="Arial" panose="020B0604020202020204" pitchFamily="34" charset="0"/>
                <a:cs typeface="Arial" panose="020B0604020202020204" pitchFamily="34" charset="0"/>
              </a:rPr>
              <a:t>Germans </a:t>
            </a:r>
            <a:r>
              <a:rPr lang="cs-CZ" sz="2400" dirty="0">
                <a:latin typeface="Arial" panose="020B0604020202020204" pitchFamily="34" charset="0"/>
                <a:cs typeface="Arial" panose="020B0604020202020204" pitchFamily="34" charset="0"/>
              </a:rPr>
              <a:t> and Hungarians </a:t>
            </a:r>
            <a:r>
              <a:rPr lang="en-US" sz="2400" dirty="0">
                <a:latin typeface="Arial" panose="020B0604020202020204" pitchFamily="34" charset="0"/>
                <a:cs typeface="Arial" panose="020B0604020202020204" pitchFamily="34" charset="0"/>
              </a:rPr>
              <a:t> had their citizenship revoked and </a:t>
            </a:r>
            <a:r>
              <a:rPr lang="cs-CZ" sz="2400" dirty="0">
                <a:latin typeface="Arial" panose="020B0604020202020204" pitchFamily="34" charset="0"/>
                <a:cs typeface="Arial" panose="020B0604020202020204" pitchFamily="34" charset="0"/>
              </a:rPr>
              <a:t>they became foreigners</a:t>
            </a:r>
            <a:r>
              <a:rPr lang="en-US" sz="2400" dirty="0">
                <a:latin typeface="Arial" panose="020B0604020202020204" pitchFamily="34" charset="0"/>
                <a:cs typeface="Arial" panose="020B0604020202020204" pitchFamily="34" charset="0"/>
              </a:rPr>
              <a:t> on Czechoslovakian territories.</a:t>
            </a:r>
            <a:endParaRPr lang="cs-CZ"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they arrived in Bavaria and Upper Palatine, no one wanted them there. Nevertheless they soon  </a:t>
            </a:r>
            <a:r>
              <a:rPr lang="cs-CZ" sz="2400" dirty="0">
                <a:latin typeface="Arial" panose="020B0604020202020204" pitchFamily="34" charset="0"/>
                <a:cs typeface="Arial" panose="020B0604020202020204" pitchFamily="34" charset="0"/>
              </a:rPr>
              <a:t>asi</a:t>
            </a:r>
            <a:r>
              <a:rPr lang="en-US" sz="2400" dirty="0">
                <a:latin typeface="Arial" panose="020B0604020202020204" pitchFamily="34" charset="0"/>
                <a:cs typeface="Arial" panose="020B0604020202020204" pitchFamily="34" charset="0"/>
              </a:rPr>
              <a:t>melted well with the local population as usual. </a:t>
            </a:r>
          </a:p>
        </p:txBody>
      </p:sp>
    </p:spTree>
    <p:extLst>
      <p:ext uri="{BB962C8B-B14F-4D97-AF65-F5344CB8AC3E}">
        <p14:creationId xmlns:p14="http://schemas.microsoft.com/office/powerpoint/2010/main" val="332856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Obrázek 3">
            <a:extLst>
              <a:ext uri="{FF2B5EF4-FFF2-40B4-BE49-F238E27FC236}">
                <a16:creationId xmlns:a16="http://schemas.microsoft.com/office/drawing/2014/main" id="{B121D359-1F65-4257-94D7-7FB6C39A0A7A}"/>
              </a:ext>
            </a:extLst>
          </p:cNvPr>
          <p:cNvPicPr>
            <a:picLocks noChangeAspect="1"/>
          </p:cNvPicPr>
          <p:nvPr/>
        </p:nvPicPr>
        <p:blipFill>
          <a:blip r:embed="rId2"/>
          <a:stretch>
            <a:fillRect/>
          </a:stretch>
        </p:blipFill>
        <p:spPr>
          <a:xfrm>
            <a:off x="251520" y="565722"/>
            <a:ext cx="8496944" cy="5734563"/>
          </a:xfrm>
          <a:prstGeom prst="rect">
            <a:avLst/>
          </a:prstGeom>
        </p:spPr>
      </p:pic>
    </p:spTree>
    <p:extLst>
      <p:ext uri="{BB962C8B-B14F-4D97-AF65-F5344CB8AC3E}">
        <p14:creationId xmlns:p14="http://schemas.microsoft.com/office/powerpoint/2010/main" val="179778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lkay\Desktop\GÖÇ\tün coğrafya.jpg"/>
          <p:cNvPicPr>
            <a:picLocks noChangeAspect="1" noChangeArrowheads="1"/>
          </p:cNvPicPr>
          <p:nvPr/>
        </p:nvPicPr>
        <p:blipFill>
          <a:blip r:embed="rId2" cstate="print"/>
          <a:srcRect/>
          <a:stretch>
            <a:fillRect/>
          </a:stretch>
        </p:blipFill>
        <p:spPr bwMode="auto">
          <a:xfrm>
            <a:off x="251520" y="1412776"/>
            <a:ext cx="8640960" cy="5263832"/>
          </a:xfrm>
          <a:prstGeom prst="rect">
            <a:avLst/>
          </a:prstGeom>
          <a:noFill/>
          <a:ln w="9525">
            <a:noFill/>
            <a:miter lim="800000"/>
            <a:headEnd/>
            <a:tailEnd/>
          </a:ln>
        </p:spPr>
      </p:pic>
      <p:sp>
        <p:nvSpPr>
          <p:cNvPr id="2" name="Title 1"/>
          <p:cNvSpPr>
            <a:spLocks noGrp="1"/>
          </p:cNvSpPr>
          <p:nvPr>
            <p:ph type="ctrTitle"/>
          </p:nvPr>
        </p:nvSpPr>
        <p:spPr>
          <a:xfrm>
            <a:off x="152400" y="381000"/>
            <a:ext cx="8740080" cy="1219200"/>
          </a:xfrm>
        </p:spPr>
        <p:txBody>
          <a:bodyPr>
            <a:noAutofit/>
          </a:bodyPr>
          <a:lstStyle/>
          <a:p>
            <a:r>
              <a:rPr lang="en-US" sz="3200" dirty="0">
                <a:solidFill>
                  <a:schemeClr val="tx1"/>
                </a:solidFill>
                <a:latin typeface="Arial" panose="020B0604020202020204" pitchFamily="34" charset="0"/>
                <a:cs typeface="Arial" panose="020B0604020202020204" pitchFamily="34" charset="0"/>
              </a:rPr>
              <a:t>Turks migrated to the following regions for various reasons and lived in these regions.</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91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opa map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83727"/>
            <a:ext cx="7128792" cy="49538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88640"/>
            <a:ext cx="9144000"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In the European context huge number of Turks  migrated to Germany and Greece which are our project partners.</a:t>
            </a:r>
            <a:endParaRPr lang="el-GR" sz="3200" dirty="0">
              <a:latin typeface="Arial" panose="020B0604020202020204" pitchFamily="34" charset="0"/>
              <a:cs typeface="Arial" panose="020B0604020202020204" pitchFamily="34" charset="0"/>
            </a:endParaRPr>
          </a:p>
        </p:txBody>
      </p:sp>
      <p:sp>
        <p:nvSpPr>
          <p:cNvPr id="9" name="Right Arrow 8"/>
          <p:cNvSpPr/>
          <p:nvPr/>
        </p:nvSpPr>
        <p:spPr>
          <a:xfrm rot="12923521">
            <a:off x="4102452" y="5095526"/>
            <a:ext cx="2867406" cy="3022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ight Arrow 10"/>
          <p:cNvSpPr/>
          <p:nvPr/>
        </p:nvSpPr>
        <p:spPr>
          <a:xfrm rot="10800000">
            <a:off x="5436096" y="5897956"/>
            <a:ext cx="1245730" cy="30222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3779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a:t>Migration from</a:t>
            </a:r>
            <a:r>
              <a:rPr lang="tr-TR" dirty="0"/>
              <a:t> Turkey to Greece</a:t>
            </a:r>
            <a:endParaRPr lang="el-GR" dirty="0"/>
          </a:p>
        </p:txBody>
      </p:sp>
      <p:sp>
        <p:nvSpPr>
          <p:cNvPr id="3" name="Content Placeholder 2"/>
          <p:cNvSpPr>
            <a:spLocks noGrp="1"/>
          </p:cNvSpPr>
          <p:nvPr>
            <p:ph idx="1"/>
          </p:nvPr>
        </p:nvSpPr>
        <p:spPr>
          <a:xfrm>
            <a:off x="467544" y="1371600"/>
            <a:ext cx="8229600" cy="5081735"/>
          </a:xfrm>
        </p:spPr>
        <p:txBody>
          <a:bodyPr>
            <a:normAutofit lnSpcReduction="10000"/>
          </a:bodyPr>
          <a:lstStyle/>
          <a:p>
            <a:r>
              <a:rPr lang="tr-TR" sz="2400" dirty="0">
                <a:latin typeface="Arial" panose="020B0604020202020204" pitchFamily="34" charset="0"/>
                <a:cs typeface="Arial" panose="020B0604020202020204" pitchFamily="34" charset="0"/>
              </a:rPr>
              <a:t>WHY?</a:t>
            </a:r>
          </a:p>
          <a:p>
            <a:pPr algn="just"/>
            <a:r>
              <a:rPr lang="tr-TR" sz="2400" dirty="0">
                <a:latin typeface="Arial" panose="020B0604020202020204" pitchFamily="34" charset="0"/>
                <a:cs typeface="Arial" panose="020B0604020202020204" pitchFamily="34" charset="0"/>
              </a:rPr>
              <a:t>Greece was under domination of Ottoman Empire for 400 years. According to Ottoman policy some people who lives in Anatolia was forced to migrate to Greece. Because Ottoman chose the way establish to the Turkish culture in order strengthen their </a:t>
            </a:r>
            <a:r>
              <a:rPr lang="en-US" sz="2400" dirty="0">
                <a:latin typeface="Arial" panose="020B0604020202020204" pitchFamily="34" charset="0"/>
                <a:cs typeface="Arial" panose="020B0604020202020204" pitchFamily="34" charset="0"/>
              </a:rPr>
              <a:t>sovereignty in the conquered places.</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WHICH CULTUREL TRACES?</a:t>
            </a:r>
          </a:p>
          <a:p>
            <a:pPr algn="just"/>
            <a:r>
              <a:rPr lang="en-US" sz="2400" dirty="0">
                <a:latin typeface="Arial" panose="020B0604020202020204" pitchFamily="34" charset="0"/>
                <a:cs typeface="Arial" panose="020B0604020202020204" pitchFamily="34" charset="0"/>
              </a:rPr>
              <a:t>It is important that the traditions and customs of the exchange, dress, music, dance, culinary cultures, languages and dialects, in short the common memory, cultural heritage and identity of the exchange are kept alive in </a:t>
            </a:r>
            <a:r>
              <a:rPr lang="tr-TR" sz="2400" dirty="0">
                <a:latin typeface="Arial" panose="020B0604020202020204" pitchFamily="34" charset="0"/>
                <a:cs typeface="Arial" panose="020B0604020202020204" pitchFamily="34" charset="0"/>
              </a:rPr>
              <a:t>Greece</a:t>
            </a:r>
            <a:r>
              <a:rPr lang="en-US"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237176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a:t>Migration from</a:t>
            </a:r>
            <a:r>
              <a:rPr lang="tr-TR" dirty="0"/>
              <a:t> Turkey to Germany</a:t>
            </a:r>
            <a:endParaRPr lang="el-GR" dirty="0"/>
          </a:p>
        </p:txBody>
      </p:sp>
      <p:sp>
        <p:nvSpPr>
          <p:cNvPr id="3" name="Content Placeholder 2"/>
          <p:cNvSpPr>
            <a:spLocks noGrp="1"/>
          </p:cNvSpPr>
          <p:nvPr>
            <p:ph idx="1"/>
          </p:nvPr>
        </p:nvSpPr>
        <p:spPr>
          <a:xfrm>
            <a:off x="467544" y="1196752"/>
            <a:ext cx="8229600" cy="5256583"/>
          </a:xfrm>
        </p:spPr>
        <p:txBody>
          <a:bodyPr>
            <a:normAutofit fontScale="92500"/>
          </a:bodyPr>
          <a:lstStyle/>
          <a:p>
            <a:r>
              <a:rPr lang="tr-TR" sz="2400" dirty="0">
                <a:latin typeface="Arial" panose="020B0604020202020204" pitchFamily="34" charset="0"/>
                <a:cs typeface="Arial" panose="020B0604020202020204" pitchFamily="34" charset="0"/>
              </a:rPr>
              <a:t>WHY?</a:t>
            </a:r>
          </a:p>
          <a:p>
            <a:r>
              <a:rPr lang="tr-TR" sz="2400" dirty="0">
                <a:latin typeface="Arial" panose="020B0604020202020204" pitchFamily="34" charset="0"/>
                <a:cs typeface="Arial" panose="020B0604020202020204" pitchFamily="34" charset="0"/>
              </a:rPr>
              <a:t>An a</a:t>
            </a:r>
            <a:r>
              <a:rPr lang="en-US" sz="2400" dirty="0" err="1">
                <a:latin typeface="Arial" panose="020B0604020202020204" pitchFamily="34" charset="0"/>
                <a:cs typeface="Arial" panose="020B0604020202020204" pitchFamily="34" charset="0"/>
              </a:rPr>
              <a:t>greement</a:t>
            </a:r>
            <a:r>
              <a:rPr lang="en-US" sz="2400" dirty="0">
                <a:latin typeface="Arial" panose="020B0604020202020204" pitchFamily="34" charset="0"/>
                <a:cs typeface="Arial" panose="020B0604020202020204" pitchFamily="34" charset="0"/>
              </a:rPr>
              <a:t> between the government of the Republic of Turkey and the government of the Federal Republic of Germany was signed on October 30, 1961</a:t>
            </a:r>
            <a:r>
              <a:rPr lang="tr-TR" sz="2400" dirty="0">
                <a:latin typeface="Arial" panose="020B0604020202020204" pitchFamily="34" charset="0"/>
                <a:cs typeface="Arial" panose="020B0604020202020204" pitchFamily="34" charset="0"/>
              </a:rPr>
              <a:t>.</a:t>
            </a:r>
          </a:p>
          <a:p>
            <a:r>
              <a:rPr lang="tr-TR" sz="2400" dirty="0">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fter</a:t>
            </a:r>
            <a:r>
              <a:rPr lang="en-US" sz="2400" dirty="0">
                <a:latin typeface="Arial" panose="020B0604020202020204" pitchFamily="34" charset="0"/>
                <a:cs typeface="Arial" panose="020B0604020202020204" pitchFamily="34" charset="0"/>
              </a:rPr>
              <a:t> World War II, the need for workers emerged in Germany.</a:t>
            </a:r>
            <a:r>
              <a:rPr lang="tr-TR" sz="2400" dirty="0">
                <a:latin typeface="Arial" panose="020B0604020202020204" pitchFamily="34" charset="0"/>
                <a:cs typeface="Arial" panose="020B0604020202020204" pitchFamily="34" charset="0"/>
              </a:rPr>
              <a:t> W</a:t>
            </a:r>
            <a:r>
              <a:rPr lang="en-US" sz="2400" dirty="0" err="1">
                <a:latin typeface="Arial" panose="020B0604020202020204" pitchFamily="34" charset="0"/>
                <a:cs typeface="Arial" panose="020B0604020202020204" pitchFamily="34" charset="0"/>
              </a:rPr>
              <a:t>ith</a:t>
            </a:r>
            <a:r>
              <a:rPr lang="en-US" sz="2400" dirty="0">
                <a:latin typeface="Arial" panose="020B0604020202020204" pitchFamily="34" charset="0"/>
                <a:cs typeface="Arial" panose="020B0604020202020204" pitchFamily="34" charset="0"/>
              </a:rPr>
              <a:t> this agreement, many people from Turkey migrated to Germany as workers</a:t>
            </a:r>
            <a:r>
              <a:rPr lang="tr-TR" sz="2400" dirty="0">
                <a:latin typeface="Arial" panose="020B0604020202020204" pitchFamily="34" charset="0"/>
                <a:cs typeface="Arial" panose="020B0604020202020204" pitchFamily="34" charset="0"/>
              </a:rPr>
              <a:t>.</a:t>
            </a:r>
          </a:p>
          <a:p>
            <a:r>
              <a:rPr lang="tr-TR" sz="2400" dirty="0">
                <a:latin typeface="Arial" panose="020B0604020202020204" pitchFamily="34" charset="0"/>
                <a:cs typeface="Arial" panose="020B0604020202020204" pitchFamily="34" charset="0"/>
              </a:rPr>
              <a:t>WHICH CULTUREL TRACES?</a:t>
            </a:r>
          </a:p>
          <a:p>
            <a:r>
              <a:rPr lang="tr-TR" sz="2400" dirty="0">
                <a:latin typeface="Arial" panose="020B0604020202020204" pitchFamily="34" charset="0"/>
                <a:cs typeface="Arial" panose="020B0604020202020204" pitchFamily="34" charset="0"/>
              </a:rPr>
              <a:t>Turkish workers started to establish joint works with Germans. After 1980 very fast progress occured and after 1999  the number of Turkish businesses considerably increased. </a:t>
            </a:r>
          </a:p>
          <a:p>
            <a:r>
              <a:rPr lang="tr-TR" sz="2400" dirty="0">
                <a:latin typeface="Arial" panose="020B0604020202020204" pitchFamily="34" charset="0"/>
                <a:cs typeface="Arial" panose="020B0604020202020204" pitchFamily="34" charset="0"/>
              </a:rPr>
              <a:t>Turkish workers changed German’s taste of palate. In a lot of places of Germany there are Turkish restaurants serving kebab</a:t>
            </a:r>
            <a:r>
              <a:rPr lang="en-US" sz="2400"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doner etc...</a:t>
            </a:r>
          </a:p>
          <a:p>
            <a:endParaRPr lang="el-GR" sz="2400" dirty="0"/>
          </a:p>
        </p:txBody>
      </p:sp>
    </p:spTree>
    <p:extLst>
      <p:ext uri="{BB962C8B-B14F-4D97-AF65-F5344CB8AC3E}">
        <p14:creationId xmlns:p14="http://schemas.microsoft.com/office/powerpoint/2010/main" val="133757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Migration from Spain</a:t>
            </a:r>
          </a:p>
        </p:txBody>
      </p:sp>
      <p:sp>
        <p:nvSpPr>
          <p:cNvPr id="3" name="Content Placeholder 2"/>
          <p:cNvSpPr>
            <a:spLocks noGrp="1"/>
          </p:cNvSpPr>
          <p:nvPr>
            <p:ph sz="quarter" idx="1"/>
          </p:nvPr>
        </p:nvSpPr>
        <p:spPr/>
        <p:txBody>
          <a:bodyPr/>
          <a:lstStyle/>
          <a:p>
            <a:pPr algn="just"/>
            <a:r>
              <a:rPr lang="en-US" sz="2400" dirty="0">
                <a:latin typeface="Arial" panose="020B0604020202020204" pitchFamily="34" charset="0"/>
                <a:cs typeface="Arial" panose="020B0604020202020204" pitchFamily="34" charset="0"/>
              </a:rPr>
              <a:t>Spain to Italy: Spanish civil war exiled people.</a:t>
            </a:r>
          </a:p>
          <a:p>
            <a:pPr algn="just"/>
            <a:r>
              <a:rPr lang="en-US" sz="2400" dirty="0">
                <a:latin typeface="Arial" panose="020B0604020202020204" pitchFamily="34" charset="0"/>
                <a:cs typeface="Arial" panose="020B0604020202020204" pitchFamily="34" charset="0"/>
              </a:rPr>
              <a:t>Spain to Germany: Spanish non-qualified workers.</a:t>
            </a:r>
          </a:p>
          <a:p>
            <a:pPr algn="just"/>
            <a:r>
              <a:rPr lang="en-US" sz="2400" dirty="0">
                <a:latin typeface="Arial" panose="020B0604020202020204" pitchFamily="34" charset="0"/>
                <a:cs typeface="Arial" panose="020B0604020202020204" pitchFamily="34" charset="0"/>
              </a:rPr>
              <a:t>Spain to Greece: Jews expelled because of Christian rulers. </a:t>
            </a:r>
          </a:p>
          <a:p>
            <a:pPr algn="just"/>
            <a:r>
              <a:rPr lang="en-US" sz="2400" dirty="0">
                <a:latin typeface="Arial" panose="020B0604020202020204" pitchFamily="34" charset="0"/>
                <a:cs typeface="Arial" panose="020B0604020202020204" pitchFamily="34" charset="0"/>
              </a:rPr>
              <a:t>Spain to Czech republic: exiled politicians.</a:t>
            </a:r>
          </a:p>
          <a:p>
            <a:pPr algn="just"/>
            <a:r>
              <a:rPr lang="en-US" sz="2400" dirty="0">
                <a:latin typeface="Arial" panose="020B0604020202020204" pitchFamily="34" charset="0"/>
                <a:cs typeface="Arial" panose="020B0604020202020204" pitchFamily="34" charset="0"/>
              </a:rPr>
              <a:t>Spain to Turkey: we didn’t found evidences.</a:t>
            </a: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25483"/>
            <a:ext cx="3726543" cy="283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49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706090"/>
          </a:xfrm>
        </p:spPr>
        <p:txBody>
          <a:bodyPr>
            <a:normAutofit/>
          </a:bodyPr>
          <a:lstStyle/>
          <a:p>
            <a:r>
              <a:rPr lang="en-US" sz="3200" dirty="0">
                <a:latin typeface="Arial" panose="020B0604020202020204" pitchFamily="34" charset="0"/>
                <a:cs typeface="Arial" panose="020B0604020202020204" pitchFamily="34" charset="0"/>
              </a:rPr>
              <a:t>Why have people migrated from Spain to …?</a:t>
            </a:r>
          </a:p>
        </p:txBody>
      </p:sp>
      <p:sp>
        <p:nvSpPr>
          <p:cNvPr id="4" name="Content Placeholder 3"/>
          <p:cNvSpPr>
            <a:spLocks noGrp="1"/>
          </p:cNvSpPr>
          <p:nvPr>
            <p:ph sz="quarter" idx="1"/>
          </p:nvPr>
        </p:nvSpPr>
        <p:spPr>
          <a:xfrm>
            <a:off x="251520" y="2310194"/>
            <a:ext cx="8568952" cy="3999126"/>
          </a:xfrm>
        </p:spPr>
        <p:txBody>
          <a:bodyPr>
            <a:normAutofit/>
          </a:bodyPr>
          <a:lstStyle/>
          <a:p>
            <a:endParaRPr lang="en-US" sz="2400" dirty="0"/>
          </a:p>
          <a:p>
            <a:r>
              <a:rPr lang="en-US" sz="2400" dirty="0"/>
              <a:t>During the Spanish Civil War (1936-1939) and the post-war period.</a:t>
            </a:r>
          </a:p>
          <a:p>
            <a:pPr marL="0" indent="0">
              <a:buNone/>
            </a:pPr>
            <a:endParaRPr lang="en-US" sz="2400" dirty="0"/>
          </a:p>
          <a:p>
            <a:pPr marL="0" indent="0">
              <a:buNone/>
            </a:pPr>
            <a:endParaRPr lang="en-US" sz="2400" dirty="0"/>
          </a:p>
          <a:p>
            <a:r>
              <a:rPr lang="en-US" sz="2400" dirty="0"/>
              <a:t>Between 1963 and 1970, up to 600.000 Spanish workers emigrated to Germany. </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60848"/>
            <a:ext cx="2448272" cy="52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670853"/>
            <a:ext cx="2592288" cy="55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3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fontScale="92500" lnSpcReduction="10000"/>
          </a:bodyPr>
          <a:lstStyle/>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Sephardic Jews </a:t>
            </a:r>
            <a:r>
              <a:rPr lang="en-US" sz="2600" dirty="0" err="1">
                <a:latin typeface="Arial" panose="020B0604020202020204" pitchFamily="34" charset="0"/>
                <a:cs typeface="Arial" panose="020B0604020202020204" pitchFamily="34" charset="0"/>
              </a:rPr>
              <a:t>inmigrated</a:t>
            </a:r>
            <a:r>
              <a:rPr lang="en-US" sz="2600" dirty="0">
                <a:latin typeface="Arial" panose="020B0604020202020204" pitchFamily="34" charset="0"/>
                <a:cs typeface="Arial" panose="020B0604020202020204" pitchFamily="34" charset="0"/>
              </a:rPr>
              <a:t> to Thessaloniki following their expulsion from Spain by Christian rulers under de Alhambra Decree in 1492.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People of the Communist Party of Spain during the Spanish Civil War had to exile into Czechoslovakia after the war.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44360"/>
            <a:ext cx="2590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120420"/>
            <a:ext cx="2590799"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9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The Main Questions</a:t>
            </a:r>
          </a:p>
        </p:txBody>
      </p:sp>
      <p:sp>
        <p:nvSpPr>
          <p:cNvPr id="3" name="Content Placeholder 2"/>
          <p:cNvSpPr>
            <a:spLocks noGrp="1"/>
          </p:cNvSpPr>
          <p:nvPr>
            <p:ph sz="quarter" idx="1"/>
          </p:nvPr>
        </p:nvSpPr>
        <p:spPr/>
        <p:txBody>
          <a:bodyPr>
            <a:normAutofit/>
          </a:bodyPr>
          <a:lstStyle/>
          <a:p>
            <a:r>
              <a:rPr lang="en-US" sz="2400" dirty="0">
                <a:latin typeface="Arial" pitchFamily="34" charset="0"/>
                <a:cs typeface="Arial" pitchFamily="34" charset="0"/>
              </a:rPr>
              <a:t>Who migrated where?</a:t>
            </a:r>
          </a:p>
          <a:p>
            <a:endParaRPr lang="en-US" sz="2400" dirty="0">
              <a:latin typeface="Arial" pitchFamily="34" charset="0"/>
              <a:cs typeface="Arial" pitchFamily="34" charset="0"/>
            </a:endParaRPr>
          </a:p>
          <a:p>
            <a:r>
              <a:rPr lang="en-US" sz="2400" dirty="0">
                <a:latin typeface="Arial" pitchFamily="34" charset="0"/>
                <a:cs typeface="Arial" pitchFamily="34" charset="0"/>
              </a:rPr>
              <a:t>Why do people migrate from one region to another?</a:t>
            </a:r>
          </a:p>
          <a:p>
            <a:endParaRPr lang="en-US" sz="2400" dirty="0">
              <a:latin typeface="Arial" pitchFamily="34" charset="0"/>
              <a:cs typeface="Arial" pitchFamily="34" charset="0"/>
            </a:endParaRPr>
          </a:p>
          <a:p>
            <a:r>
              <a:rPr lang="en-US" sz="2400" dirty="0">
                <a:latin typeface="Arial" pitchFamily="34" charset="0"/>
                <a:cs typeface="Arial" pitchFamily="34" charset="0"/>
              </a:rPr>
              <a:t>Which cultural influences have emerged from these migration movements ?</a:t>
            </a:r>
          </a:p>
          <a:p>
            <a:pPr marL="27432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30822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Which culture traces do they leave?</a:t>
            </a:r>
          </a:p>
        </p:txBody>
      </p:sp>
      <p:sp>
        <p:nvSpPr>
          <p:cNvPr id="3" name="Content Placeholder 2"/>
          <p:cNvSpPr>
            <a:spLocks noGrp="1"/>
          </p:cNvSpPr>
          <p:nvPr>
            <p:ph sz="quarter" idx="1"/>
          </p:nvPr>
        </p:nvSpPr>
        <p:spPr/>
        <p:txBody>
          <a:bodyPr>
            <a:normAutofit/>
          </a:bodyPr>
          <a:lstStyle/>
          <a:p>
            <a:endParaRPr lang="en-US" sz="2400" dirty="0"/>
          </a:p>
          <a:p>
            <a:r>
              <a:rPr lang="en-US" sz="2400" dirty="0">
                <a:latin typeface="Arial" panose="020B0604020202020204" pitchFamily="34" charset="0"/>
                <a:cs typeface="Arial" panose="020B0604020202020204" pitchFamily="34" charset="0"/>
              </a:rPr>
              <a:t>Many students choose to learn Spanish as a second language</a:t>
            </a:r>
            <a:r>
              <a:rPr lang="en-US" sz="2400" dirty="0"/>
              <a:t> </a:t>
            </a:r>
            <a:r>
              <a:rPr lang="en-US" sz="2400" b="1" i="1" dirty="0"/>
              <a:t>in Germany</a:t>
            </a:r>
            <a:r>
              <a:rPr lang="en-US" sz="2400" dirty="0"/>
              <a:t>.</a:t>
            </a:r>
          </a:p>
          <a:p>
            <a:pPr marL="0" indent="0">
              <a:buNone/>
            </a:pPr>
            <a:endParaRPr lang="en-US" dirty="0"/>
          </a:p>
          <a:p>
            <a:pPr algn="just"/>
            <a:r>
              <a:rPr lang="en-US" sz="2400" dirty="0">
                <a:latin typeface="Arial" panose="020B0604020202020204" pitchFamily="34" charset="0"/>
                <a:cs typeface="Arial" panose="020B0604020202020204" pitchFamily="34" charset="0"/>
              </a:rPr>
              <a:t>Culture Spanish trace in Greece: Sephardi is the language spoken by the Jewish communities descendants of Hebrews, who lived in the Iberian Peninsula until 1492 , when they were expelled from the Kingdom of Spain for the Catholic Kings. </a:t>
            </a:r>
          </a:p>
        </p:txBody>
      </p:sp>
    </p:spTree>
    <p:extLst>
      <p:ext uri="{BB962C8B-B14F-4D97-AF65-F5344CB8AC3E}">
        <p14:creationId xmlns:p14="http://schemas.microsoft.com/office/powerpoint/2010/main" val="372835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Migration into Germany in the 20</a:t>
            </a:r>
            <a:r>
              <a:rPr lang="en-US" baseline="30000" dirty="0"/>
              <a:t>th</a:t>
            </a:r>
            <a:r>
              <a:rPr lang="en-US" dirty="0"/>
              <a:t> century until today</a:t>
            </a:r>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66707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latin typeface="Arial" panose="020B0604020202020204" pitchFamily="34" charset="0"/>
                <a:cs typeface="Arial" panose="020B0604020202020204" pitchFamily="34" charset="0"/>
              </a:rPr>
              <a:t>Germans immigrated into other countries</a:t>
            </a:r>
          </a:p>
        </p:txBody>
      </p:sp>
      <p:sp>
        <p:nvSpPr>
          <p:cNvPr id="3" name="Content Placeholder 2"/>
          <p:cNvSpPr>
            <a:spLocks noGrp="1"/>
          </p:cNvSpPr>
          <p:nvPr>
            <p:ph idx="1"/>
          </p:nvPr>
        </p:nvSpPr>
        <p:spPr/>
        <p:txBody>
          <a:bodyPr>
            <a:normAutofit fontScale="92500" lnSpcReduction="10000"/>
          </a:bodyPr>
          <a:lstStyle/>
          <a:p>
            <a:r>
              <a:rPr lang="en-US" sz="2600" dirty="0">
                <a:latin typeface="Arial" panose="020B0604020202020204" pitchFamily="34" charset="0"/>
                <a:cs typeface="Arial" panose="020B0604020202020204" pitchFamily="34" charset="0"/>
              </a:rPr>
              <a:t>In the peoples migration the Germanics  peoples went into the roman empire </a:t>
            </a:r>
          </a:p>
          <a:p>
            <a:r>
              <a:rPr lang="en-US" sz="2600" dirty="0">
                <a:latin typeface="Arial" panose="020B0604020202020204" pitchFamily="34" charset="0"/>
                <a:cs typeface="Arial" panose="020B0604020202020204" pitchFamily="34" charset="0"/>
              </a:rPr>
              <a:t>Apart from this, the Germans didn’t immigrated to other of the participating countries</a:t>
            </a:r>
          </a:p>
          <a:p>
            <a:r>
              <a:rPr lang="en-US" sz="2600" dirty="0">
                <a:latin typeface="Arial" panose="020B0604020202020204" pitchFamily="34" charset="0"/>
                <a:cs typeface="Arial" panose="020B0604020202020204" pitchFamily="34" charset="0"/>
              </a:rPr>
              <a:t>Lots of Germans immigrated into Majorca temporarily</a:t>
            </a:r>
          </a:p>
          <a:p>
            <a:r>
              <a:rPr lang="en-US" sz="1600" dirty="0">
                <a:latin typeface="Arial" panose="020B0604020202020204" pitchFamily="34" charset="0"/>
                <a:cs typeface="Arial" panose="020B0604020202020204" pitchFamily="34" charset="0"/>
              </a:rPr>
              <a:t>Crazy suggestion from Bonn (former German </a:t>
            </a:r>
          </a:p>
          <a:p>
            <a:pPr marL="0" indent="0">
              <a:buNone/>
            </a:pPr>
            <a:r>
              <a:rPr lang="en-US" sz="1600" dirty="0">
                <a:latin typeface="Arial" panose="020B0604020202020204" pitchFamily="34" charset="0"/>
                <a:cs typeface="Arial" panose="020B0604020202020204" pitchFamily="34" charset="0"/>
              </a:rPr>
              <a:t>       Capital) Majorca should become German as a</a:t>
            </a:r>
          </a:p>
          <a:p>
            <a:pPr marL="0" indent="0">
              <a:buNone/>
            </a:pP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17</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federal country  (1993)</a:t>
            </a:r>
            <a:endParaRPr lang="en-US" sz="2400" dirty="0">
              <a:latin typeface="Arial" panose="020B0604020202020204" pitchFamily="34" charset="0"/>
              <a:cs typeface="Arial" panose="020B0604020202020204" pitchFamily="34" charset="0"/>
            </a:endParaRPr>
          </a:p>
          <a:p>
            <a:pPr lvl="7"/>
            <a:endParaRPr lang="en-US" sz="12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Studying abroad because of economic reasons</a:t>
            </a:r>
          </a:p>
          <a:p>
            <a:pPr marL="0" indent="0">
              <a:buNone/>
            </a:pPr>
            <a:r>
              <a:rPr lang="en-US" sz="2600" dirty="0">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29000"/>
            <a:ext cx="4114800" cy="17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04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Arial" panose="020B0604020202020204" pitchFamily="34" charset="0"/>
                <a:cs typeface="Arial" panose="020B0604020202020204" pitchFamily="34" charset="0"/>
              </a:rPr>
              <a:t>Migration of guest-workers into Germany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p:txBody>
          <a:bodyPr>
            <a:normAutofit fontScale="25000" lnSpcReduction="20000"/>
          </a:bodyPr>
          <a:lstStyle/>
          <a:p>
            <a:pPr marL="0" indent="0">
              <a:buNone/>
            </a:pPr>
            <a:r>
              <a:rPr lang="en-US" sz="9600" dirty="0">
                <a:latin typeface="Arial" panose="020B0604020202020204" pitchFamily="34" charset="0"/>
                <a:cs typeface="Arial" panose="020B0604020202020204" pitchFamily="34" charset="0"/>
              </a:rPr>
              <a:t>In the 1960s a lot of lowly qualified people from Turkey, Italy, Spain and Greece were encouraged by the German government to come to Germany and work there for a limited period of time. These people were called guest-workers and they were expected to return to their country of origin. </a:t>
            </a:r>
          </a:p>
          <a:p>
            <a:pPr marL="0" indent="0">
              <a:buNone/>
            </a:pPr>
            <a:r>
              <a:rPr lang="en-US" sz="9600" dirty="0">
                <a:latin typeface="Arial" panose="020B0604020202020204" pitchFamily="34" charset="0"/>
                <a:cs typeface="Arial" panose="020B0604020202020204" pitchFamily="34" charset="0"/>
              </a:rPr>
              <a:t>But most of them stayed permanently.</a:t>
            </a:r>
          </a:p>
          <a:p>
            <a:pPr marL="0" indent="0">
              <a:buNone/>
            </a:pPr>
            <a:r>
              <a:rPr lang="en-US" sz="9600" dirty="0">
                <a:latin typeface="Arial" panose="020B0604020202020204" pitchFamily="34" charset="0"/>
                <a:cs typeface="Arial" panose="020B0604020202020204" pitchFamily="34" charset="0"/>
              </a:rPr>
              <a:t>Reasons for the guest-workers to come </a:t>
            </a:r>
          </a:p>
          <a:p>
            <a:pPr marL="0" indent="0">
              <a:buNone/>
            </a:pPr>
            <a:r>
              <a:rPr lang="en-US" sz="9600" dirty="0">
                <a:latin typeface="Arial" panose="020B0604020202020204" pitchFamily="34" charset="0"/>
                <a:cs typeface="Arial" panose="020B0604020202020204" pitchFamily="34" charset="0"/>
              </a:rPr>
              <a:t>to Germany:	 </a:t>
            </a:r>
          </a:p>
          <a:p>
            <a:r>
              <a:rPr lang="en-US" sz="9600" dirty="0">
                <a:latin typeface="Arial" panose="020B0604020202020204" pitchFamily="34" charset="0"/>
                <a:cs typeface="Arial" panose="020B0604020202020204" pitchFamily="34" charset="0"/>
              </a:rPr>
              <a:t>better living situation</a:t>
            </a:r>
          </a:p>
          <a:p>
            <a:r>
              <a:rPr lang="en-US" sz="9600" dirty="0">
                <a:latin typeface="Arial" panose="020B0604020202020204" pitchFamily="34" charset="0"/>
                <a:cs typeface="Arial" panose="020B0604020202020204" pitchFamily="34" charset="0"/>
              </a:rPr>
              <a:t>better salary </a:t>
            </a:r>
          </a:p>
          <a:p>
            <a:r>
              <a:rPr lang="en-US" sz="9600" dirty="0">
                <a:latin typeface="Arial" panose="020B0604020202020204" pitchFamily="34" charset="0"/>
                <a:cs typeface="Arial" panose="020B0604020202020204" pitchFamily="34" charset="0"/>
              </a:rPr>
              <a:t>safe job</a:t>
            </a:r>
          </a:p>
          <a:p>
            <a:r>
              <a:rPr lang="en-US" sz="9600" dirty="0">
                <a:latin typeface="Arial" panose="020B0604020202020204" pitchFamily="34" charset="0"/>
                <a:cs typeface="Arial" panose="020B0604020202020204" pitchFamily="34" charset="0"/>
              </a:rPr>
              <a:t>high quotient of unemployed persons in their home country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 </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087255"/>
            <a:ext cx="2037621" cy="257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1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German cultural influences on other countries</a:t>
            </a:r>
            <a:br>
              <a:rPr lang="en-US" dirty="0"/>
            </a:br>
            <a:endParaRPr lang="en-US" dirty="0"/>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As the Germanic peoples immigrated to the Roman Empire they didn’t have any cultural influences on it</a:t>
            </a:r>
          </a:p>
          <a:p>
            <a:r>
              <a:rPr lang="en-US" sz="2400" dirty="0">
                <a:latin typeface="Arial" panose="020B0604020202020204" pitchFamily="34" charset="0"/>
                <a:cs typeface="Arial" panose="020B0604020202020204" pitchFamily="34" charset="0"/>
              </a:rPr>
              <a:t>German/Austrian culinary and architectural influence on </a:t>
            </a:r>
            <a:r>
              <a:rPr lang="en-US" sz="2400" dirty="0" err="1">
                <a:latin typeface="Arial" panose="020B0604020202020204" pitchFamily="34" charset="0"/>
                <a:cs typeface="Arial" panose="020B0604020202020204" pitchFamily="34" charset="0"/>
              </a:rPr>
              <a:t>Czechia</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German cars (BMW, Mercedes, Porsche, Audi) as status symbols</a:t>
            </a:r>
          </a:p>
          <a:p>
            <a:r>
              <a:rPr lang="en-US" sz="2400" dirty="0">
                <a:latin typeface="Arial" panose="020B0604020202020204" pitchFamily="34" charset="0"/>
                <a:cs typeface="Arial" panose="020B0604020202020204" pitchFamily="34" charset="0"/>
              </a:rPr>
              <a:t>German beer</a:t>
            </a:r>
          </a:p>
          <a:p>
            <a:r>
              <a:rPr lang="en-US" sz="2400" dirty="0">
                <a:latin typeface="Arial" panose="020B0604020202020204" pitchFamily="34" charset="0"/>
                <a:cs typeface="Arial" panose="020B0604020202020204" pitchFamily="34" charset="0"/>
              </a:rPr>
              <a:t>Quality seal: Made in Germany</a:t>
            </a:r>
          </a:p>
          <a:p>
            <a:r>
              <a:rPr lang="en-US" sz="2400" dirty="0">
                <a:latin typeface="Arial" panose="020B0604020202020204" pitchFamily="34" charset="0"/>
                <a:cs typeface="Arial" panose="020B0604020202020204" pitchFamily="34" charset="0"/>
              </a:rPr>
              <a:t>German is an official language within the EU</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581400"/>
            <a:ext cx="14097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1" y="3581401"/>
            <a:ext cx="1904999" cy="93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20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Arial" panose="020B0604020202020204" pitchFamily="34" charset="0"/>
                <a:cs typeface="Arial" panose="020B0604020202020204" pitchFamily="34" charset="0"/>
              </a:rPr>
              <a:t>Cultural influences of other countries to Germany </a:t>
            </a:r>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Italian food is the most popular food at our school in Germany</a:t>
            </a:r>
          </a:p>
          <a:p>
            <a:r>
              <a:rPr lang="en-US" sz="2400" dirty="0">
                <a:latin typeface="Arial" panose="020B0604020202020204" pitchFamily="34" charset="0"/>
                <a:cs typeface="Arial" panose="020B0604020202020204" pitchFamily="34" charset="0"/>
              </a:rPr>
              <a:t>Lots of Italian and Greek restaurants and Turkish </a:t>
            </a:r>
            <a:r>
              <a:rPr lang="en-US" sz="2400" dirty="0" err="1">
                <a:latin typeface="Arial" panose="020B0604020202020204" pitchFamily="34" charset="0"/>
                <a:cs typeface="Arial" panose="020B0604020202020204" pitchFamily="34" charset="0"/>
              </a:rPr>
              <a:t>Kebap</a:t>
            </a:r>
            <a:r>
              <a:rPr lang="en-US" sz="2400" dirty="0">
                <a:latin typeface="Arial" panose="020B0604020202020204" pitchFamily="34" charset="0"/>
                <a:cs typeface="Arial" panose="020B0604020202020204" pitchFamily="34" charset="0"/>
              </a:rPr>
              <a:t> stands opened</a:t>
            </a:r>
          </a:p>
          <a:p>
            <a:r>
              <a:rPr lang="en-US" sz="2400" dirty="0" err="1">
                <a:latin typeface="Arial" panose="020B0604020202020204" pitchFamily="34" charset="0"/>
                <a:cs typeface="Arial" panose="020B0604020202020204" pitchFamily="34" charset="0"/>
              </a:rPr>
              <a:t>Doener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Kebap</a:t>
            </a:r>
            <a:r>
              <a:rPr lang="en-US" sz="2400" dirty="0">
                <a:latin typeface="Arial" panose="020B0604020202020204" pitchFamily="34" charset="0"/>
                <a:cs typeface="Arial" panose="020B0604020202020204" pitchFamily="34" charset="0"/>
              </a:rPr>
              <a:t> was invented by Turkish guest-workers in Berlin and is now also one of the most popular dishes in Germany</a:t>
            </a:r>
          </a:p>
          <a:p>
            <a:r>
              <a:rPr lang="en-US" sz="2400" dirty="0">
                <a:latin typeface="Arial" panose="020B0604020202020204" pitchFamily="34" charset="0"/>
                <a:cs typeface="Arial" panose="020B0604020202020204" pitchFamily="34" charset="0"/>
              </a:rPr>
              <a:t>Italian pop-music was partly popular</a:t>
            </a:r>
          </a:p>
          <a:p>
            <a:r>
              <a:rPr lang="en-US" sz="2400" dirty="0">
                <a:latin typeface="Arial" panose="020B0604020202020204" pitchFamily="34" charset="0"/>
                <a:cs typeface="Arial" panose="020B0604020202020204" pitchFamily="34" charset="0"/>
              </a:rPr>
              <a:t>The wanderlust (the desire to get to know the countries of the guest-workers) began with travelling to Italy</a:t>
            </a:r>
          </a:p>
          <a:p>
            <a:r>
              <a:rPr lang="en-US" sz="2400" dirty="0">
                <a:latin typeface="Arial" panose="020B0604020202020204" pitchFamily="34" charset="0"/>
                <a:cs typeface="Arial" panose="020B0604020202020204" pitchFamily="34" charset="0"/>
              </a:rPr>
              <a:t>The Italian Fiat and Spanish Seat car companies are common in Germany</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357" y="808189"/>
            <a:ext cx="2126324" cy="128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35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itchFamily="34" charset="0"/>
                <a:cs typeface="Arial" pitchFamily="34" charset="0"/>
              </a:rPr>
              <a:t>Migration</a:t>
            </a:r>
            <a:r>
              <a:rPr lang="en-US" dirty="0">
                <a:latin typeface="Arial" pitchFamily="34" charset="0"/>
                <a:cs typeface="Arial" pitchFamily="34" charset="0"/>
              </a:rPr>
              <a:t> from Greece</a:t>
            </a:r>
          </a:p>
        </p:txBody>
      </p:sp>
      <p:sp>
        <p:nvSpPr>
          <p:cNvPr id="3" name="Content Placeholder 2"/>
          <p:cNvSpPr>
            <a:spLocks noGrp="1"/>
          </p:cNvSpPr>
          <p:nvPr>
            <p:ph sz="quarter" idx="1"/>
          </p:nvPr>
        </p:nvSpPr>
        <p:spPr/>
        <p:txBody>
          <a:bodyPr>
            <a:normAutofit/>
          </a:bodyPr>
          <a:lstStyle/>
          <a:p>
            <a:r>
              <a:rPr lang="en-US" sz="2400" dirty="0">
                <a:latin typeface="Arial" pitchFamily="34" charset="0"/>
                <a:cs typeface="Arial" pitchFamily="34" charset="0"/>
              </a:rPr>
              <a:t>Greek people </a:t>
            </a:r>
            <a:r>
              <a:rPr lang="el-GR" sz="2400" dirty="0">
                <a:latin typeface="Arial" pitchFamily="34" charset="0"/>
                <a:cs typeface="Arial" pitchFamily="34" charset="0"/>
              </a:rPr>
              <a:t>ε</a:t>
            </a:r>
            <a:r>
              <a:rPr lang="en-US" sz="2400" dirty="0">
                <a:latin typeface="Arial" pitchFamily="34" charset="0"/>
                <a:cs typeface="Arial" pitchFamily="34" charset="0"/>
              </a:rPr>
              <a:t>migrate to countries for </a:t>
            </a:r>
            <a:r>
              <a:rPr lang="en-US" sz="2400">
                <a:latin typeface="Arial" pitchFamily="34" charset="0"/>
                <a:cs typeface="Arial" pitchFamily="34" charset="0"/>
              </a:rPr>
              <a:t>these main </a:t>
            </a:r>
            <a:r>
              <a:rPr lang="en-US" sz="2400" dirty="0">
                <a:latin typeface="Arial" pitchFamily="34" charset="0"/>
                <a:cs typeface="Arial" pitchFamily="34" charset="0"/>
              </a:rPr>
              <a:t>reasons:</a:t>
            </a:r>
          </a:p>
          <a:p>
            <a:pPr lvl="2">
              <a:buFont typeface="Arial" pitchFamily="34" charset="0"/>
              <a:buChar char="•"/>
            </a:pPr>
            <a:r>
              <a:rPr lang="en-US" dirty="0">
                <a:solidFill>
                  <a:schemeClr val="tx1"/>
                </a:solidFill>
                <a:latin typeface="Arial" pitchFamily="34" charset="0"/>
                <a:cs typeface="Arial" pitchFamily="34" charset="0"/>
              </a:rPr>
              <a:t>High quality of life </a:t>
            </a:r>
          </a:p>
          <a:p>
            <a:pPr marL="834390" lvl="2" indent="-285750">
              <a:buFont typeface="Arial" pitchFamily="34" charset="0"/>
              <a:buChar char="•"/>
            </a:pPr>
            <a:r>
              <a:rPr lang="en-US" dirty="0">
                <a:solidFill>
                  <a:schemeClr val="tx1"/>
                </a:solidFill>
                <a:latin typeface="Arial" pitchFamily="34" charset="0"/>
                <a:cs typeface="Arial" pitchFamily="34" charset="0"/>
              </a:rPr>
              <a:t>In order to make a living </a:t>
            </a:r>
          </a:p>
          <a:p>
            <a:pPr marL="834390" lvl="2" indent="-285750">
              <a:buFont typeface="Arial" pitchFamily="34" charset="0"/>
              <a:buChar char="•"/>
            </a:pPr>
            <a:r>
              <a:rPr lang="en-US" dirty="0">
                <a:solidFill>
                  <a:schemeClr val="tx1"/>
                </a:solidFill>
                <a:latin typeface="Arial" pitchFamily="34" charset="0"/>
                <a:cs typeface="Arial" pitchFamily="34" charset="0"/>
              </a:rPr>
              <a:t>Better opportunities and situations</a:t>
            </a:r>
          </a:p>
          <a:p>
            <a:pPr marL="834390" lvl="2" indent="-285750">
              <a:buFont typeface="Arial" pitchFamily="34" charset="0"/>
              <a:buChar char="•"/>
            </a:pPr>
            <a:r>
              <a:rPr lang="en-US" dirty="0">
                <a:solidFill>
                  <a:schemeClr val="tx1"/>
                </a:solidFill>
                <a:latin typeface="Arial" pitchFamily="34" charset="0"/>
                <a:cs typeface="Arial" pitchFamily="34" charset="0"/>
              </a:rPr>
              <a:t>Because the unemployment rate has expanded </a:t>
            </a:r>
          </a:p>
          <a:p>
            <a:pPr marL="834390" lvl="2" indent="-285750">
              <a:buFont typeface="Arial" pitchFamily="34" charset="0"/>
              <a:buChar char="•"/>
            </a:pPr>
            <a:r>
              <a:rPr lang="en-US" dirty="0">
                <a:solidFill>
                  <a:schemeClr val="tx1"/>
                </a:solidFill>
                <a:latin typeface="Arial" pitchFamily="34" charset="0"/>
                <a:cs typeface="Arial" pitchFamily="34" charset="0"/>
              </a:rPr>
              <a:t>To study abroad and graduate</a:t>
            </a:r>
          </a:p>
          <a:p>
            <a:pPr marL="285750" indent="-285750" algn="ctr">
              <a:buFont typeface="Arial" pitchFamily="34" charset="0"/>
              <a:buChar char="•"/>
            </a:pPr>
            <a:endParaRPr lang="en-US" sz="2800" dirty="0">
              <a:latin typeface="Arial" pitchFamily="34" charset="0"/>
              <a:cs typeface="Arial" pitchFamily="34" charset="0"/>
            </a:endParaRPr>
          </a:p>
          <a:p>
            <a:endParaRPr lang="en-US" sz="3200" u="sng" dirty="0">
              <a:latin typeface="Arial" pitchFamily="34" charset="0"/>
              <a:cs typeface="Arial" pitchFamily="34" charset="0"/>
            </a:endParaRPr>
          </a:p>
          <a:p>
            <a:endParaRPr lang="en-US" sz="3200" u="sng"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16853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Where Greeks immigrate to?</a:t>
            </a:r>
            <a:endParaRPr lang="el-GR" sz="32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sz="2400" b="1" dirty="0">
                <a:latin typeface="Arial" pitchFamily="34" charset="0"/>
                <a:cs typeface="Arial" pitchFamily="34" charset="0"/>
              </a:rPr>
              <a:t>Czech Republic </a:t>
            </a:r>
          </a:p>
          <a:p>
            <a:pPr marL="0" indent="0">
              <a:buNone/>
            </a:pPr>
            <a:r>
              <a:rPr lang="en-US" sz="2400" dirty="0">
                <a:latin typeface="Arial" pitchFamily="34" charset="0"/>
                <a:cs typeface="Arial" pitchFamily="34" charset="0"/>
              </a:rPr>
              <a:t>According to the available data, about 1100 Greek students are studying in Czech Republic and about 150-200 Greeks working in multinational companies are also registered.</a:t>
            </a:r>
          </a:p>
          <a:p>
            <a:pPr marL="0" indent="0">
              <a:buNone/>
            </a:pPr>
            <a:endParaRPr lang="en-US" sz="2400" dirty="0">
              <a:latin typeface="Arial" pitchFamily="34" charset="0"/>
              <a:cs typeface="Arial" pitchFamily="34" charset="0"/>
            </a:endParaRPr>
          </a:p>
          <a:p>
            <a:r>
              <a:rPr lang="en-US" sz="2400" b="1" dirty="0">
                <a:latin typeface="Arial" pitchFamily="34" charset="0"/>
                <a:cs typeface="Arial" pitchFamily="34" charset="0"/>
              </a:rPr>
              <a:t>Germany</a:t>
            </a:r>
          </a:p>
          <a:p>
            <a:pPr marL="0" indent="0">
              <a:buNone/>
            </a:pPr>
            <a:r>
              <a:rPr lang="en-US" sz="2400" dirty="0">
                <a:latin typeface="Arial" pitchFamily="34" charset="0"/>
                <a:cs typeface="Arial" pitchFamily="34" charset="0"/>
              </a:rPr>
              <a:t>The number of Greeks that immigrated to Germany from 2010 to 2014 is about 30.000 and according the statistics the highest rate of people are the young people.</a:t>
            </a:r>
            <a:endParaRPr lang="el-GR" sz="2400" dirty="0">
              <a:latin typeface="Arial" pitchFamily="34" charset="0"/>
              <a:cs typeface="Arial" pitchFamily="34" charset="0"/>
            </a:endParaRPr>
          </a:p>
          <a:p>
            <a:endParaRPr lang="en-US" sz="2400" dirty="0">
              <a:latin typeface="Arial" pitchFamily="34" charset="0"/>
              <a:cs typeface="Arial" pitchFamily="34" charset="0"/>
            </a:endParaRPr>
          </a:p>
          <a:p>
            <a:endParaRPr lang="el-GR" sz="2400" dirty="0"/>
          </a:p>
        </p:txBody>
      </p:sp>
    </p:spTree>
    <p:extLst>
      <p:ext uri="{BB962C8B-B14F-4D97-AF65-F5344CB8AC3E}">
        <p14:creationId xmlns:p14="http://schemas.microsoft.com/office/powerpoint/2010/main" val="202563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itchFamily="34" charset="0"/>
                <a:cs typeface="Arial" pitchFamily="34" charset="0"/>
              </a:rPr>
              <a:t>Greek colonization in ancient time </a:t>
            </a:r>
            <a:endParaRPr lang="el-GR" dirty="0"/>
          </a:p>
        </p:txBody>
      </p:sp>
      <p:sp>
        <p:nvSpPr>
          <p:cNvPr id="3" name="Content Placeholder 2"/>
          <p:cNvSpPr>
            <a:spLocks noGrp="1"/>
          </p:cNvSpPr>
          <p:nvPr>
            <p:ph sz="quarter" idx="1"/>
          </p:nvPr>
        </p:nvSpPr>
        <p:spPr/>
        <p:txBody>
          <a:bodyPr>
            <a:normAutofit fontScale="92500"/>
          </a:bodyPr>
          <a:lstStyle/>
          <a:p>
            <a:r>
              <a:rPr lang="en-US" sz="2600" dirty="0">
                <a:latin typeface="Arial" pitchFamily="34" charset="0"/>
                <a:cs typeface="Arial" pitchFamily="34" charset="0"/>
              </a:rPr>
              <a:t>From the 11th century BC the Greeks migrated to the coast of </a:t>
            </a:r>
            <a:r>
              <a:rPr lang="en-US" sz="2600" dirty="0" err="1">
                <a:latin typeface="Arial" pitchFamily="34" charset="0"/>
                <a:cs typeface="Arial" pitchFamily="34" charset="0"/>
              </a:rPr>
              <a:t>Αsia</a:t>
            </a:r>
            <a:r>
              <a:rPr lang="en-US" sz="2600" dirty="0">
                <a:latin typeface="Arial" pitchFamily="34" charset="0"/>
                <a:cs typeface="Arial" pitchFamily="34" charset="0"/>
              </a:rPr>
              <a:t> Minor, the other side of Aegean </a:t>
            </a:r>
            <a:r>
              <a:rPr lang="en-US" sz="2600" dirty="0" err="1">
                <a:latin typeface="Arial" pitchFamily="34" charset="0"/>
                <a:cs typeface="Arial" pitchFamily="34" charset="0"/>
              </a:rPr>
              <a:t>sea.There</a:t>
            </a:r>
            <a:r>
              <a:rPr lang="en-US" sz="2600" dirty="0">
                <a:latin typeface="Arial" pitchFamily="34" charset="0"/>
                <a:cs typeface="Arial" pitchFamily="34" charset="0"/>
              </a:rPr>
              <a:t>, they got to know  the </a:t>
            </a:r>
            <a:r>
              <a:rPr lang="en-US" sz="2600" dirty="0" err="1">
                <a:latin typeface="Arial" pitchFamily="34" charset="0"/>
                <a:cs typeface="Arial" pitchFamily="34" charset="0"/>
              </a:rPr>
              <a:t>civilisation</a:t>
            </a:r>
            <a:r>
              <a:rPr lang="en-US" sz="2600" dirty="0">
                <a:latin typeface="Arial" pitchFamily="34" charset="0"/>
                <a:cs typeface="Arial" pitchFamily="34" charset="0"/>
              </a:rPr>
              <a:t> of the East. </a:t>
            </a:r>
          </a:p>
          <a:p>
            <a:endParaRPr lang="en-US" sz="2600" dirty="0">
              <a:latin typeface="Arial" pitchFamily="34" charset="0"/>
              <a:cs typeface="Arial" pitchFamily="34" charset="0"/>
            </a:endParaRPr>
          </a:p>
          <a:p>
            <a:r>
              <a:rPr lang="en-US" sz="2600" dirty="0">
                <a:latin typeface="Arial" pitchFamily="34" charset="0"/>
                <a:cs typeface="Arial" pitchFamily="34" charset="0"/>
              </a:rPr>
              <a:t>They spread across the </a:t>
            </a:r>
            <a:r>
              <a:rPr lang="en-US" sz="2600" dirty="0" err="1">
                <a:latin typeface="Arial" pitchFamily="34" charset="0"/>
                <a:cs typeface="Arial" pitchFamily="34" charset="0"/>
              </a:rPr>
              <a:t>Βlack</a:t>
            </a:r>
            <a:r>
              <a:rPr lang="en-US" sz="2600" dirty="0">
                <a:latin typeface="Arial" pitchFamily="34" charset="0"/>
                <a:cs typeface="Arial" pitchFamily="34" charset="0"/>
              </a:rPr>
              <a:t> Sea and all over the Mediterranean Sea</a:t>
            </a:r>
          </a:p>
          <a:p>
            <a:pPr marL="0" indent="0">
              <a:buNone/>
            </a:pPr>
            <a:r>
              <a:rPr lang="en-US" sz="2600" dirty="0">
                <a:latin typeface="Arial" pitchFamily="34" charset="0"/>
                <a:cs typeface="Arial" pitchFamily="34" charset="0"/>
              </a:rPr>
              <a:t>     (Spain - in </a:t>
            </a:r>
            <a:r>
              <a:rPr lang="en-US" sz="2600" dirty="0" err="1">
                <a:latin typeface="Arial" pitchFamily="34" charset="0"/>
                <a:cs typeface="Arial" pitchFamily="34" charset="0"/>
              </a:rPr>
              <a:t>Emporion</a:t>
            </a:r>
            <a:r>
              <a:rPr lang="en-US" sz="2600" dirty="0">
                <a:latin typeface="Arial" pitchFamily="34" charset="0"/>
                <a:cs typeface="Arial" pitchFamily="34" charset="0"/>
              </a:rPr>
              <a:t> (</a:t>
            </a:r>
            <a:r>
              <a:rPr lang="en-US" sz="2600" dirty="0" err="1">
                <a:latin typeface="Arial" pitchFamily="34" charset="0"/>
                <a:cs typeface="Arial" pitchFamily="34" charset="0"/>
              </a:rPr>
              <a:t>Empúries</a:t>
            </a:r>
            <a:r>
              <a:rPr lang="en-US" sz="2600" dirty="0">
                <a:latin typeface="Arial" pitchFamily="34" charset="0"/>
                <a:cs typeface="Arial" pitchFamily="34" charset="0"/>
              </a:rPr>
              <a:t>, south France- in </a:t>
            </a:r>
            <a:r>
              <a:rPr lang="en-US" sz="2600" dirty="0" err="1">
                <a:latin typeface="Arial" pitchFamily="34" charset="0"/>
                <a:cs typeface="Arial" pitchFamily="34" charset="0"/>
              </a:rPr>
              <a:t>Massalia</a:t>
            </a:r>
            <a:r>
              <a:rPr lang="en-US" sz="2600" dirty="0">
                <a:latin typeface="Arial" pitchFamily="34" charset="0"/>
                <a:cs typeface="Arial" pitchFamily="34" charset="0"/>
              </a:rPr>
              <a:t>, and in south  Italy)</a:t>
            </a:r>
          </a:p>
          <a:p>
            <a:pPr marL="0" indent="0">
              <a:buNone/>
            </a:pPr>
            <a:r>
              <a:rPr lang="en-US" sz="2600" dirty="0">
                <a:latin typeface="Arial" pitchFamily="34" charset="0"/>
                <a:cs typeface="Arial" pitchFamily="34" charset="0"/>
              </a:rPr>
              <a:t>      In South Italy and Sicily, the Greeks were so many, that the area was called Magna  Graecia. The </a:t>
            </a:r>
            <a:r>
              <a:rPr lang="en-US" sz="2600" dirty="0" err="1">
                <a:latin typeface="Arial" pitchFamily="34" charset="0"/>
                <a:cs typeface="Arial" pitchFamily="34" charset="0"/>
              </a:rPr>
              <a:t>greeks</a:t>
            </a:r>
            <a:r>
              <a:rPr lang="en-US" sz="2600" dirty="0">
                <a:latin typeface="Arial" pitchFamily="34" charset="0"/>
                <a:cs typeface="Arial" pitchFamily="34" charset="0"/>
              </a:rPr>
              <a:t> settled even in </a:t>
            </a:r>
            <a:r>
              <a:rPr lang="en-US" sz="2600" dirty="0" err="1">
                <a:latin typeface="Arial" pitchFamily="34" charset="0"/>
                <a:cs typeface="Arial" pitchFamily="34" charset="0"/>
              </a:rPr>
              <a:t>Milazzo</a:t>
            </a:r>
            <a:r>
              <a:rPr lang="en-US" sz="2600" dirty="0">
                <a:latin typeface="Arial" pitchFamily="34" charset="0"/>
                <a:cs typeface="Arial" pitchFamily="34" charset="0"/>
              </a:rPr>
              <a:t>! </a:t>
            </a:r>
          </a:p>
          <a:p>
            <a:endParaRPr lang="el-GR" dirty="0"/>
          </a:p>
        </p:txBody>
      </p:sp>
    </p:spTree>
    <p:extLst>
      <p:ext uri="{BB962C8B-B14F-4D97-AF65-F5344CB8AC3E}">
        <p14:creationId xmlns:p14="http://schemas.microsoft.com/office/powerpoint/2010/main" val="204627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itchFamily="34" charset="0"/>
                <a:cs typeface="Arial" pitchFamily="34" charset="0"/>
              </a:rPr>
              <a:t>Greek influences to the other countries</a:t>
            </a:r>
            <a:endParaRPr lang="el-GR" dirty="0"/>
          </a:p>
        </p:txBody>
      </p:sp>
      <p:sp>
        <p:nvSpPr>
          <p:cNvPr id="3" name="Content Placeholder 2"/>
          <p:cNvSpPr>
            <a:spLocks noGrp="1"/>
          </p:cNvSpPr>
          <p:nvPr>
            <p:ph sz="quarter" idx="1"/>
          </p:nvPr>
        </p:nvSpPr>
        <p:spPr/>
        <p:txBody>
          <a:bodyPr>
            <a:normAutofit fontScale="55000" lnSpcReduction="20000"/>
          </a:bodyPr>
          <a:lstStyle/>
          <a:p>
            <a:r>
              <a:rPr lang="en-US" sz="3200" b="1" dirty="0">
                <a:latin typeface="Arial" pitchFamily="34" charset="0"/>
                <a:cs typeface="Arial" pitchFamily="34" charset="0"/>
              </a:rPr>
              <a:t>Science and Mathematics </a:t>
            </a:r>
          </a:p>
          <a:p>
            <a:pPr marL="0" indent="0">
              <a:buNone/>
            </a:pPr>
            <a:r>
              <a:rPr lang="en-US" sz="3200" dirty="0">
                <a:latin typeface="Arial" pitchFamily="34" charset="0"/>
                <a:cs typeface="Arial" pitchFamily="34" charset="0"/>
              </a:rPr>
              <a:t>from Eratosthenes and Archimedes the mathematicians and Aristarchus Hipparchus the astronomers.</a:t>
            </a:r>
          </a:p>
          <a:p>
            <a:pPr marL="0" indent="0">
              <a:buNone/>
            </a:pPr>
            <a:endParaRPr lang="en-US" sz="3200" dirty="0">
              <a:latin typeface="Arial" pitchFamily="34" charset="0"/>
              <a:cs typeface="Arial" pitchFamily="34" charset="0"/>
            </a:endParaRPr>
          </a:p>
          <a:p>
            <a:r>
              <a:rPr lang="en-US" sz="3200" b="1" dirty="0">
                <a:latin typeface="Arial" pitchFamily="34" charset="0"/>
                <a:cs typeface="Arial" pitchFamily="34" charset="0"/>
              </a:rPr>
              <a:t>Democracy</a:t>
            </a:r>
          </a:p>
          <a:p>
            <a:pPr marL="0" indent="0">
              <a:buNone/>
            </a:pPr>
            <a:r>
              <a:rPr lang="en-US" sz="3200" dirty="0">
                <a:latin typeface="Arial" pitchFamily="34" charset="0"/>
                <a:cs typeface="Arial" pitchFamily="34" charset="0"/>
              </a:rPr>
              <a:t>The ancient Greeks created the world’s first democracy and today the majority of the countries all around the word use the democratic system.</a:t>
            </a:r>
          </a:p>
          <a:p>
            <a:pPr marL="0" indent="0">
              <a:buNone/>
            </a:pPr>
            <a:endParaRPr lang="en-US" sz="3200" b="1" dirty="0">
              <a:latin typeface="Arial" pitchFamily="34" charset="0"/>
              <a:cs typeface="Arial" pitchFamily="34" charset="0"/>
            </a:endParaRPr>
          </a:p>
          <a:p>
            <a:r>
              <a:rPr lang="en-US" sz="3200" b="1" dirty="0">
                <a:latin typeface="Arial" pitchFamily="34" charset="0"/>
                <a:cs typeface="Arial" pitchFamily="34" charset="0"/>
              </a:rPr>
              <a:t>The theater</a:t>
            </a:r>
          </a:p>
          <a:p>
            <a:pPr marL="0" indent="0">
              <a:buNone/>
            </a:pPr>
            <a:r>
              <a:rPr lang="en-US" sz="3200" dirty="0">
                <a:latin typeface="Arial" pitchFamily="34" charset="0"/>
                <a:cs typeface="Arial" pitchFamily="34" charset="0"/>
              </a:rPr>
              <a:t>The first western theater originated in Athens, and was, like many other ancient Greek theaters, a semi-circular structure cut into a hillside that was capable of seating 10,000 to 20,000 people.</a:t>
            </a:r>
          </a:p>
          <a:p>
            <a:endParaRPr lang="en-US" sz="3200" b="1" dirty="0">
              <a:latin typeface="Arial" pitchFamily="34" charset="0"/>
              <a:cs typeface="Arial" pitchFamily="34" charset="0"/>
            </a:endParaRPr>
          </a:p>
          <a:p>
            <a:r>
              <a:rPr lang="en-US" sz="3200" b="1" dirty="0">
                <a:latin typeface="Arial" pitchFamily="34" charset="0"/>
                <a:cs typeface="Arial" pitchFamily="34" charset="0"/>
              </a:rPr>
              <a:t>Architecture</a:t>
            </a:r>
          </a:p>
          <a:p>
            <a:pPr marL="0" indent="0">
              <a:buNone/>
            </a:pPr>
            <a:r>
              <a:rPr lang="en-US" sz="3200" dirty="0">
                <a:latin typeface="Arial" pitchFamily="34" charset="0"/>
                <a:cs typeface="Arial" pitchFamily="34" charset="0"/>
              </a:rPr>
              <a:t>One of the most common examples of Greek architecture in the modern world is the column or </a:t>
            </a:r>
            <a:r>
              <a:rPr lang="en-US" sz="3200" dirty="0" err="1">
                <a:latin typeface="Arial" pitchFamily="34" charset="0"/>
                <a:cs typeface="Arial" pitchFamily="34" charset="0"/>
              </a:rPr>
              <a:t>pillar.The</a:t>
            </a:r>
            <a:r>
              <a:rPr lang="en-US" sz="3200" dirty="0">
                <a:latin typeface="Arial" pitchFamily="34" charset="0"/>
                <a:cs typeface="Arial" pitchFamily="34" charset="0"/>
              </a:rPr>
              <a:t> most famous example of Greek architecture is the Parthenon, a grand building with pillars located in Athens.</a:t>
            </a:r>
            <a:endParaRPr lang="en-US" sz="3200" b="1" dirty="0">
              <a:latin typeface="Arial" pitchFamily="34" charset="0"/>
              <a:cs typeface="Arial" pitchFamily="34" charset="0"/>
            </a:endParaRPr>
          </a:p>
          <a:p>
            <a:endParaRPr lang="el-GR" dirty="0"/>
          </a:p>
        </p:txBody>
      </p:sp>
    </p:spTree>
    <p:extLst>
      <p:ext uri="{BB962C8B-B14F-4D97-AF65-F5344CB8AC3E}">
        <p14:creationId xmlns:p14="http://schemas.microsoft.com/office/powerpoint/2010/main" val="63707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Migration from Italy</a:t>
            </a:r>
          </a:p>
        </p:txBody>
      </p:sp>
      <p:sp>
        <p:nvSpPr>
          <p:cNvPr id="3" name="Content Placeholder 2"/>
          <p:cNvSpPr>
            <a:spLocks noGrp="1"/>
          </p:cNvSpPr>
          <p:nvPr>
            <p:ph sz="quarter" idx="1"/>
          </p:nvPr>
        </p:nvSpPr>
        <p:spPr/>
        <p:txBody>
          <a:bodyPr>
            <a:normAutofit fontScale="85000" lnSpcReduction="20000"/>
          </a:bodyPr>
          <a:lstStyle/>
          <a:p>
            <a:pPr algn="just"/>
            <a:r>
              <a:rPr lang="en-US" sz="2800" dirty="0">
                <a:latin typeface="Arial" panose="020B0604020202020204" pitchFamily="34" charset="0"/>
                <a:cs typeface="Arial" panose="020B0604020202020204" pitchFamily="34" charset="0"/>
              </a:rPr>
              <a:t>In ancient times the Romans started an expansion aiming at  the mineral richness of several countries such as Spain  or strategic military outposts such as in Czech Republic.</a:t>
            </a:r>
          </a:p>
          <a:p>
            <a:pPr algn="just"/>
            <a:r>
              <a:rPr lang="en-US" sz="2800" dirty="0">
                <a:latin typeface="Arial" panose="020B0604020202020204" pitchFamily="34" charset="0"/>
                <a:cs typeface="Arial" panose="020B0604020202020204" pitchFamily="34" charset="0"/>
              </a:rPr>
              <a:t>The Republics of Venice and Genoa did the same and Venice in particular at the height of its expansion, 12</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-16</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century, included Peloponnese, Crete and Cyprus.</a:t>
            </a:r>
          </a:p>
          <a:p>
            <a:pPr algn="just"/>
            <a:r>
              <a:rPr lang="en-US" sz="2800" dirty="0">
                <a:latin typeface="Arial" panose="020B0604020202020204" pitchFamily="34" charset="0"/>
                <a:cs typeface="Arial" panose="020B0604020202020204" pitchFamily="34" charset="0"/>
              </a:rPr>
              <a:t>In 20</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a migration flow towards Germany started for economic reasons and it is estimated that from 1956 to 1976  over 4 million Italians entered West Germany.</a:t>
            </a:r>
          </a:p>
          <a:p>
            <a:pPr algn="just"/>
            <a:r>
              <a:rPr lang="en-US" sz="2800" dirty="0">
                <a:latin typeface="Arial" panose="020B0604020202020204" pitchFamily="34" charset="0"/>
                <a:cs typeface="Arial" panose="020B0604020202020204" pitchFamily="34" charset="0"/>
              </a:rPr>
              <a:t>A special group of migrants was the one represented by the Italian- Levantines who settled in Turkey since the Crusades as descendants of Genoese and Venetian settlers.</a:t>
            </a:r>
          </a:p>
          <a:p>
            <a:endParaRPr lang="en-US" dirty="0"/>
          </a:p>
        </p:txBody>
      </p:sp>
    </p:spTree>
    <p:extLst>
      <p:ext uri="{BB962C8B-B14F-4D97-AF65-F5344CB8AC3E}">
        <p14:creationId xmlns:p14="http://schemas.microsoft.com/office/powerpoint/2010/main" val="292225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219200"/>
          </a:xfrm>
        </p:spPr>
        <p:txBody>
          <a:bodyPr>
            <a:noAutofit/>
          </a:bodyPr>
          <a:lstStyle/>
          <a:p>
            <a:r>
              <a:rPr lang="en-US" sz="2800" dirty="0">
                <a:latin typeface="Arial" panose="020B0604020202020204" pitchFamily="34" charset="0"/>
                <a:cs typeface="Arial" panose="020B0604020202020204" pitchFamily="34" charset="0"/>
              </a:rPr>
              <a:t>Which cultural traces did they leave and do they still create in the countries they have migrated to?</a:t>
            </a:r>
          </a:p>
        </p:txBody>
      </p:sp>
      <p:sp>
        <p:nvSpPr>
          <p:cNvPr id="3" name="Content Placeholder 2"/>
          <p:cNvSpPr>
            <a:spLocks noGrp="1"/>
          </p:cNvSpPr>
          <p:nvPr>
            <p:ph sz="quarter" idx="1"/>
          </p:nvPr>
        </p:nvSpPr>
        <p:spPr/>
        <p:txBody>
          <a:bodyPr>
            <a:normAutofit fontScale="85000" lnSpcReduction="10000"/>
          </a:bodyPr>
          <a:lstStyle/>
          <a:p>
            <a:pPr algn="just"/>
            <a:r>
              <a:rPr lang="en-US" sz="2800" dirty="0">
                <a:latin typeface="Arial" panose="020B0604020202020204" pitchFamily="34" charset="0"/>
                <a:cs typeface="Arial" panose="020B0604020202020204" pitchFamily="34" charset="0"/>
              </a:rPr>
              <a:t>The Romans left a lot of buildings and sites behind them which are still standing in Europe. For example in </a:t>
            </a:r>
          </a:p>
          <a:p>
            <a:pPr algn="just"/>
            <a:r>
              <a:rPr lang="en-US" sz="2800" dirty="0">
                <a:latin typeface="Arial" panose="020B0604020202020204" pitchFamily="34" charset="0"/>
                <a:cs typeface="Arial" panose="020B0604020202020204" pitchFamily="34" charset="0"/>
              </a:rPr>
              <a:t>Spain : the cities of Cartagena and </a:t>
            </a:r>
            <a:r>
              <a:rPr lang="en-US" sz="2800" dirty="0" err="1">
                <a:latin typeface="Arial" panose="020B0604020202020204" pitchFamily="34" charset="0"/>
                <a:cs typeface="Arial" panose="020B0604020202020204" pitchFamily="34" charset="0"/>
              </a:rPr>
              <a:t>Terragona</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Germany: the city of </a:t>
            </a:r>
            <a:r>
              <a:rPr lang="en-US" sz="2800" dirty="0" err="1">
                <a:latin typeface="Arial" panose="020B0604020202020204" pitchFamily="34" charset="0"/>
                <a:cs typeface="Arial" panose="020B0604020202020204" pitchFamily="34" charset="0"/>
              </a:rPr>
              <a:t>Treviri</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Greece: the city of </a:t>
            </a:r>
            <a:r>
              <a:rPr lang="en-US" sz="2800" dirty="0" err="1">
                <a:latin typeface="Arial" panose="020B0604020202020204" pitchFamily="34" charset="0"/>
                <a:cs typeface="Arial" panose="020B0604020202020204" pitchFamily="34" charset="0"/>
              </a:rPr>
              <a:t>Nicopoli</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Turkey: the city of Ephesus;</a:t>
            </a:r>
          </a:p>
          <a:p>
            <a:pPr algn="just"/>
            <a:r>
              <a:rPr lang="en-US" sz="2800" dirty="0">
                <a:latin typeface="Arial" panose="020B0604020202020204" pitchFamily="34" charset="0"/>
                <a:cs typeface="Arial" panose="020B0604020202020204" pitchFamily="34" charset="0"/>
              </a:rPr>
              <a:t>Czech Republic: the military settlement of </a:t>
            </a:r>
            <a:r>
              <a:rPr lang="en-US" sz="2800" dirty="0" err="1">
                <a:latin typeface="Arial" panose="020B0604020202020204" pitchFamily="34" charset="0"/>
                <a:cs typeface="Arial" panose="020B0604020202020204" pitchFamily="34" charset="0"/>
              </a:rPr>
              <a:t>Musov</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The Italian-Levantines kept their Catholic faith in a Muslim country and they still speak Italian among themselves</a:t>
            </a:r>
          </a:p>
          <a:p>
            <a:pPr algn="just"/>
            <a:r>
              <a:rPr lang="en-US" sz="2800" dirty="0">
                <a:latin typeface="Arial" panose="020B0604020202020204" pitchFamily="34" charset="0"/>
                <a:cs typeface="Arial" panose="020B0604020202020204" pitchFamily="34" charset="0"/>
              </a:rPr>
              <a:t>Italians in Germany have had a </a:t>
            </a:r>
            <a:r>
              <a:rPr lang="en-US" sz="2800" dirty="0" err="1">
                <a:latin typeface="Arial" panose="020B0604020202020204" pitchFamily="34" charset="0"/>
                <a:cs typeface="Arial" panose="020B0604020202020204" pitchFamily="34" charset="0"/>
              </a:rPr>
              <a:t>substancial</a:t>
            </a:r>
            <a:r>
              <a:rPr lang="en-US" sz="2800" dirty="0">
                <a:latin typeface="Arial" panose="020B0604020202020204" pitchFamily="34" charset="0"/>
                <a:cs typeface="Arial" panose="020B0604020202020204" pitchFamily="34" charset="0"/>
              </a:rPr>
              <a:t> influence on the development of Fine Arts, </a:t>
            </a:r>
            <a:r>
              <a:rPr lang="en-US" sz="2800" dirty="0" err="1">
                <a:latin typeface="Arial" panose="020B0604020202020204" pitchFamily="34" charset="0"/>
                <a:cs typeface="Arial" panose="020B0604020202020204" pitchFamily="34" charset="0"/>
              </a:rPr>
              <a:t>contemporaryFashion</a:t>
            </a:r>
            <a:r>
              <a:rPr lang="en-US" sz="2800" dirty="0">
                <a:latin typeface="Arial" panose="020B0604020202020204" pitchFamily="34" charset="0"/>
                <a:cs typeface="Arial" panose="020B0604020202020204" pitchFamily="34" charset="0"/>
              </a:rPr>
              <a:t> and  Design.</a:t>
            </a:r>
          </a:p>
          <a:p>
            <a:pPr algn="just"/>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2321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1" name="Immagine 5">
            <a:extLst>
              <a:ext uri="{FF2B5EF4-FFF2-40B4-BE49-F238E27FC236}">
                <a16:creationId xmlns:a16="http://schemas.microsoft.com/office/drawing/2014/main" id="{0E68EDD6-B24C-D94B-A2EA-287FC68555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08" r="2508"/>
          <a:stretch/>
        </p:blipFill>
        <p:spPr>
          <a:xfrm>
            <a:off x="499561" y="234819"/>
            <a:ext cx="4254706" cy="2251503"/>
          </a:xfrm>
          <a:prstGeom prst="rect">
            <a:avLst/>
          </a:prstGeom>
        </p:spPr>
      </p:pic>
      <p:pic>
        <p:nvPicPr>
          <p:cNvPr id="12" name="Immagine 5">
            <a:extLst>
              <a:ext uri="{FF2B5EF4-FFF2-40B4-BE49-F238E27FC236}">
                <a16:creationId xmlns:a16="http://schemas.microsoft.com/office/drawing/2014/main" id="{2E5E2929-52B8-0647-A302-44ACD73300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 b="224"/>
          <a:stretch/>
        </p:blipFill>
        <p:spPr>
          <a:xfrm>
            <a:off x="499561" y="2295655"/>
            <a:ext cx="3855907" cy="1891525"/>
          </a:xfrm>
          <a:prstGeom prst="rect">
            <a:avLst/>
          </a:prstGeom>
        </p:spPr>
      </p:pic>
      <p:pic>
        <p:nvPicPr>
          <p:cNvPr id="13" name="Immagine 16">
            <a:extLst>
              <a:ext uri="{FF2B5EF4-FFF2-40B4-BE49-F238E27FC236}">
                <a16:creationId xmlns:a16="http://schemas.microsoft.com/office/drawing/2014/main" id="{BFF74267-8ED0-4E2D-B970-4A713311B9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334" y="4187181"/>
            <a:ext cx="4433121" cy="1978124"/>
          </a:xfrm>
          <a:prstGeom prst="rect">
            <a:avLst/>
          </a:prstGeom>
        </p:spPr>
      </p:pic>
      <p:pic>
        <p:nvPicPr>
          <p:cNvPr id="14" name="Immagine 7">
            <a:extLst>
              <a:ext uri="{FF2B5EF4-FFF2-40B4-BE49-F238E27FC236}">
                <a16:creationId xmlns:a16="http://schemas.microsoft.com/office/drawing/2014/main" id="{D4F1EEB9-3E15-42F2-BECA-ABECE733B5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561" y="3717032"/>
            <a:ext cx="3743773" cy="2448272"/>
          </a:xfrm>
          <a:prstGeom prst="rect">
            <a:avLst/>
          </a:prstGeom>
        </p:spPr>
      </p:pic>
      <p:pic>
        <p:nvPicPr>
          <p:cNvPr id="15" name="Picture 2" descr="Immagine correlata"/>
          <p:cNvPicPr>
            <a:picLocks noChangeAspect="1" noChangeArrowheads="1"/>
          </p:cNvPicPr>
          <p:nvPr/>
        </p:nvPicPr>
        <p:blipFill>
          <a:blip r:embed="rId6" cstate="print"/>
          <a:srcRect/>
          <a:stretch>
            <a:fillRect/>
          </a:stretch>
        </p:blipFill>
        <p:spPr bwMode="auto">
          <a:xfrm>
            <a:off x="4243334" y="116632"/>
            <a:ext cx="4433122" cy="2736304"/>
          </a:xfrm>
          <a:prstGeom prst="rect">
            <a:avLst/>
          </a:prstGeom>
          <a:noFill/>
        </p:spPr>
      </p:pic>
      <p:pic>
        <p:nvPicPr>
          <p:cNvPr id="16" name="Immagine 9">
            <a:extLst>
              <a:ext uri="{FF2B5EF4-FFF2-40B4-BE49-F238E27FC236}">
                <a16:creationId xmlns:a16="http://schemas.microsoft.com/office/drawing/2014/main" id="{B32E0836-EAAD-47A2-BB6F-8A753568F7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8886" y="2494836"/>
            <a:ext cx="4417570" cy="1849882"/>
          </a:xfrm>
          <a:prstGeom prst="rect">
            <a:avLst/>
          </a:prstGeom>
        </p:spPr>
      </p:pic>
    </p:spTree>
    <p:extLst>
      <p:ext uri="{BB962C8B-B14F-4D97-AF65-F5344CB8AC3E}">
        <p14:creationId xmlns:p14="http://schemas.microsoft.com/office/powerpoint/2010/main" val="13055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198</TotalTime>
  <Words>1473</Words>
  <Application>Microsoft Office PowerPoint</Application>
  <PresentationFormat>Προβολή στην οθόνη (4:3)</PresentationFormat>
  <Paragraphs>162</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Georgia</vt:lpstr>
      <vt:lpstr>Wingdings</vt:lpstr>
      <vt:lpstr>Wingdings 2</vt:lpstr>
      <vt:lpstr>Civic</vt:lpstr>
      <vt:lpstr>Migration Stories and the Cultural Influences they Create</vt:lpstr>
      <vt:lpstr>The Main Questions</vt:lpstr>
      <vt:lpstr>Migration from Greece</vt:lpstr>
      <vt:lpstr>Where Greeks immigrate to?</vt:lpstr>
      <vt:lpstr>Greek colonization in ancient time </vt:lpstr>
      <vt:lpstr>Greek influences to the other countries</vt:lpstr>
      <vt:lpstr>Migration from Italy</vt:lpstr>
      <vt:lpstr>Which cultural traces did they leave and do they still create in the countries they have migrated to?</vt:lpstr>
      <vt:lpstr>Παρουσίαση του PowerPoint</vt:lpstr>
      <vt:lpstr>Migrations from Czech lands</vt:lpstr>
      <vt:lpstr>Migrations of Czech Germans</vt:lpstr>
      <vt:lpstr>Παρουσίαση του PowerPoint</vt:lpstr>
      <vt:lpstr>Turks migrated to the following regions for various reasons and lived in these regions.</vt:lpstr>
      <vt:lpstr>Παρουσίαση του PowerPoint</vt:lpstr>
      <vt:lpstr>Migration from Turkey to Greece</vt:lpstr>
      <vt:lpstr>Migration from Turkey to Germany</vt:lpstr>
      <vt:lpstr>Migration from Spain</vt:lpstr>
      <vt:lpstr>Why have people migrated from Spain to …?</vt:lpstr>
      <vt:lpstr>Παρουσίαση του PowerPoint</vt:lpstr>
      <vt:lpstr>Which culture traces do they leave?</vt:lpstr>
      <vt:lpstr>Migration into Germany in the 20th century until today</vt:lpstr>
      <vt:lpstr>Germans immigrated into other countries</vt:lpstr>
      <vt:lpstr>Migration of guest-workers into Germany  </vt:lpstr>
      <vt:lpstr> German cultural influences on other countries </vt:lpstr>
      <vt:lpstr>Cultural influences of other countries to Germany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Stories and the Cultural Influences they Create</dc:title>
  <dc:creator>professor</dc:creator>
  <cp:lastModifiedBy>stav</cp:lastModifiedBy>
  <cp:revision>16</cp:revision>
  <dcterms:created xsi:type="dcterms:W3CDTF">2019-05-09T06:57:29Z</dcterms:created>
  <dcterms:modified xsi:type="dcterms:W3CDTF">2019-05-23T18:18:06Z</dcterms:modified>
</cp:coreProperties>
</file>