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Caveat"/>
      <p:regular r:id="rId20"/>
      <p:bold r:id="rId21"/>
    </p:embeddedFont>
    <p:embeddedFont>
      <p:font typeface="Amatic SC"/>
      <p:regular r:id="rId22"/>
      <p:bold r:id="rId23"/>
    </p:embeddedFont>
    <p:embeddedFont>
      <p:font typeface="Montserrat"/>
      <p:regular r:id="rId24"/>
      <p:bold r:id="rId25"/>
      <p:italic r:id="rId26"/>
      <p:boldItalic r:id="rId27"/>
    </p:embeddedFont>
    <p:embeddedFont>
      <p:font typeface="Source Code Pr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veat-regular.fntdata"/><Relationship Id="rId22" Type="http://schemas.openxmlformats.org/officeDocument/2006/relationships/font" Target="fonts/AmaticSC-regular.fntdata"/><Relationship Id="rId21" Type="http://schemas.openxmlformats.org/officeDocument/2006/relationships/font" Target="fonts/Caveat-bold.fntdata"/><Relationship Id="rId24" Type="http://schemas.openxmlformats.org/officeDocument/2006/relationships/font" Target="fonts/Montserrat-regular.fntdata"/><Relationship Id="rId23" Type="http://schemas.openxmlformats.org/officeDocument/2006/relationships/font" Target="fonts/AmaticSC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SourceCodePro-regular.fntdata"/><Relationship Id="rId27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SourceCodePr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SourceCodePro-boldItalic.fntdata"/><Relationship Id="rId30" Type="http://schemas.openxmlformats.org/officeDocument/2006/relationships/font" Target="fonts/SourceCodePr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e7e852a5a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e7e852a5a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e4e0d90fb_0_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5e4e0d90fb_0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e4e0d90fb_0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e4e0d90fb_0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e4e0d90fb_0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e4e0d90fb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e4e0d90fb_0_6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e4e0d90fb_0_6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e4e0d90fb_0_6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e4e0d90fb_0_6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dc5b8efb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dc5b8efb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dfd8b15f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dfd8b15f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dfd8b15f5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dfd8b15f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dfd8b15f5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dfd8b15f5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green for example spearmint, basil, parsley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e4e0d90fb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e4e0d90fb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e4e0d90fb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e4e0d90fb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e4e0d90fb_0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e4e0d90fb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Relationship Id="rId4" Type="http://schemas.openxmlformats.org/officeDocument/2006/relationships/image" Target="../media/image12.jpg"/><Relationship Id="rId5" Type="http://schemas.openxmlformats.org/officeDocument/2006/relationships/image" Target="../media/image27.jpg"/><Relationship Id="rId6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jpg"/><Relationship Id="rId4" Type="http://schemas.openxmlformats.org/officeDocument/2006/relationships/image" Target="../media/image17.jpg"/><Relationship Id="rId5" Type="http://schemas.openxmlformats.org/officeDocument/2006/relationships/image" Target="../media/image19.jpg"/><Relationship Id="rId6" Type="http://schemas.openxmlformats.org/officeDocument/2006/relationships/image" Target="../media/image24.jpg"/><Relationship Id="rId7" Type="http://schemas.openxmlformats.org/officeDocument/2006/relationships/image" Target="../media/image22.jpg"/><Relationship Id="rId8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13.jpg"/><Relationship Id="rId5" Type="http://schemas.openxmlformats.org/officeDocument/2006/relationships/image" Target="../media/image8.jpg"/><Relationship Id="rId6" Type="http://schemas.openxmlformats.org/officeDocument/2006/relationships/image" Target="../media/image3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jpg"/><Relationship Id="rId4" Type="http://schemas.openxmlformats.org/officeDocument/2006/relationships/image" Target="../media/image7.jpg"/><Relationship Id="rId5" Type="http://schemas.openxmlformats.org/officeDocument/2006/relationships/image" Target="../media/image21.jpg"/><Relationship Id="rId6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4.jpg"/><Relationship Id="rId5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5250" y="-26850"/>
            <a:ext cx="5949276" cy="519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265500" y="416175"/>
            <a:ext cx="4045200" cy="95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preparation</a:t>
            </a:r>
            <a:endParaRPr/>
          </a:p>
        </p:txBody>
      </p:sp>
      <p:sp>
        <p:nvSpPr>
          <p:cNvPr id="131" name="Google Shape;131;p22"/>
          <p:cNvSpPr txBox="1"/>
          <p:nvPr>
            <p:ph idx="1" type="subTitle"/>
          </p:nvPr>
        </p:nvSpPr>
        <p:spPr>
          <a:xfrm>
            <a:off x="265500" y="1366275"/>
            <a:ext cx="4045200" cy="37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 sz="1400"/>
              <a:t>preheat</a:t>
            </a:r>
            <a:r>
              <a:rPr lang="el" sz="1400"/>
              <a:t> the oven at 190C. </a:t>
            </a:r>
            <a:endParaRPr sz="1400"/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 sz="1400"/>
              <a:t>Place the coriander seeds in a baking pan and bake them for 10 min.Let them cool for some minutes.</a:t>
            </a:r>
            <a:endParaRPr sz="1400"/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 sz="1400"/>
              <a:t>Mash them with a mortar with salt.</a:t>
            </a:r>
            <a:endParaRPr sz="1400"/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 sz="1400"/>
              <a:t>Drain the fish steaks and remove any tiny bones you can find.</a:t>
            </a:r>
            <a:endParaRPr sz="1400"/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 sz="1400"/>
              <a:t>Sift them with the coriander mixture</a:t>
            </a:r>
            <a:endParaRPr sz="1400"/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 sz="1400"/>
              <a:t>Bake the fish for 20-25 minutes</a:t>
            </a:r>
            <a:endParaRPr sz="1400"/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0950" y="1366275"/>
            <a:ext cx="3031600" cy="227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>
            <p:ph type="title"/>
          </p:nvPr>
        </p:nvSpPr>
        <p:spPr>
          <a:xfrm>
            <a:off x="265500" y="242650"/>
            <a:ext cx="4045200" cy="95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pork bites</a:t>
            </a:r>
            <a:endParaRPr/>
          </a:p>
        </p:txBody>
      </p:sp>
      <p:sp>
        <p:nvSpPr>
          <p:cNvPr id="138" name="Google Shape;138;p23"/>
          <p:cNvSpPr txBox="1"/>
          <p:nvPr>
            <p:ph idx="1" type="subTitle"/>
          </p:nvPr>
        </p:nvSpPr>
        <p:spPr>
          <a:xfrm>
            <a:off x="265500" y="1515000"/>
            <a:ext cx="4045200" cy="23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l" sz="2400"/>
              <a:t>Ingredients</a:t>
            </a:r>
            <a:endParaRPr i="1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/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800g pork tenderloin</a:t>
            </a:r>
            <a:endParaRPr/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100g fine salt</a:t>
            </a:r>
            <a:endParaRPr/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2 tbsp cumin</a:t>
            </a:r>
            <a:r>
              <a:rPr i="1" lang="el" sz="2400"/>
              <a:t> </a:t>
            </a:r>
            <a:endParaRPr i="1" sz="2400"/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120ml olive oil</a:t>
            </a:r>
            <a:endParaRPr/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7050" y="892350"/>
            <a:ext cx="2086426" cy="1560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3475" y="892350"/>
            <a:ext cx="2086424" cy="156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7050" y="2452525"/>
            <a:ext cx="2086425" cy="1560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03474" y="2452525"/>
            <a:ext cx="2086426" cy="156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/>
          <p:nvPr>
            <p:ph type="title"/>
          </p:nvPr>
        </p:nvSpPr>
        <p:spPr>
          <a:xfrm>
            <a:off x="265500" y="93925"/>
            <a:ext cx="4045200" cy="82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preparation</a:t>
            </a:r>
            <a:endParaRPr/>
          </a:p>
        </p:txBody>
      </p:sp>
      <p:sp>
        <p:nvSpPr>
          <p:cNvPr id="148" name="Google Shape;148;p24"/>
          <p:cNvSpPr txBox="1"/>
          <p:nvPr>
            <p:ph idx="1" type="subTitle"/>
          </p:nvPr>
        </p:nvSpPr>
        <p:spPr>
          <a:xfrm>
            <a:off x="265500" y="920125"/>
            <a:ext cx="4045200" cy="41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 sz="1400"/>
              <a:t>Add The</a:t>
            </a:r>
            <a:r>
              <a:rPr lang="el" sz="1400"/>
              <a:t> salt and the cumin in a bowl.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 sz="1400"/>
              <a:t>pour over the broth of water,salt and cumin.</a:t>
            </a:r>
            <a:endParaRPr sz="1400"/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 sz="1400"/>
              <a:t>Cover and leave it in the fridge for 1 hour.</a:t>
            </a:r>
            <a:endParaRPr sz="1400"/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 sz="1400"/>
              <a:t>simmer for about 35mins until golden brown</a:t>
            </a:r>
            <a:endParaRPr sz="1400"/>
          </a:p>
        </p:txBody>
      </p:sp>
      <p:pic>
        <p:nvPicPr>
          <p:cNvPr id="149" name="Google Shape;14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2375" y="1382900"/>
            <a:ext cx="3616250" cy="2109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/>
          <p:nvPr>
            <p:ph type="title"/>
          </p:nvPr>
        </p:nvSpPr>
        <p:spPr>
          <a:xfrm>
            <a:off x="265500" y="205475"/>
            <a:ext cx="4045200" cy="159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tiganites(greek pancakes)</a:t>
            </a:r>
            <a:endParaRPr/>
          </a:p>
        </p:txBody>
      </p:sp>
      <p:sp>
        <p:nvSpPr>
          <p:cNvPr id="155" name="Google Shape;155;p25"/>
          <p:cNvSpPr txBox="1"/>
          <p:nvPr>
            <p:ph idx="1" type="subTitle"/>
          </p:nvPr>
        </p:nvSpPr>
        <p:spPr>
          <a:xfrm>
            <a:off x="265500" y="1605999"/>
            <a:ext cx="4045200" cy="325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l" sz="2400"/>
              <a:t>I</a:t>
            </a:r>
            <a:r>
              <a:rPr i="1" lang="el" sz="2400"/>
              <a:t>ngredients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500ml water</a:t>
            </a:r>
            <a:endParaRPr/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400g flour</a:t>
            </a:r>
            <a:endParaRPr/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100ml olive oil</a:t>
            </a:r>
            <a:endParaRPr/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1 tsp salt</a:t>
            </a:r>
            <a:endParaRPr/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2 tbsp sugar</a:t>
            </a:r>
            <a:endParaRPr/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1 tsp dry yeast</a:t>
            </a:r>
            <a:endParaRPr/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honey and nuts of your choice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/>
          </a:p>
        </p:txBody>
      </p:sp>
      <p:pic>
        <p:nvPicPr>
          <p:cNvPr id="156" name="Google Shape;15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4925" y="561400"/>
            <a:ext cx="2058121" cy="137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3050" y="564425"/>
            <a:ext cx="1919075" cy="136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4925" y="1933475"/>
            <a:ext cx="2058125" cy="145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93050" y="1933475"/>
            <a:ext cx="1919076" cy="145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34925" y="3392300"/>
            <a:ext cx="2058125" cy="1279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6893050" y="3395325"/>
            <a:ext cx="1919076" cy="1279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/>
          <p:nvPr>
            <p:ph type="title"/>
          </p:nvPr>
        </p:nvSpPr>
        <p:spPr>
          <a:xfrm>
            <a:off x="265500" y="230250"/>
            <a:ext cx="4045200" cy="73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preparation</a:t>
            </a:r>
            <a:endParaRPr/>
          </a:p>
        </p:txBody>
      </p:sp>
      <p:sp>
        <p:nvSpPr>
          <p:cNvPr id="167" name="Google Shape;167;p26"/>
          <p:cNvSpPr txBox="1"/>
          <p:nvPr>
            <p:ph idx="1" type="subTitle"/>
          </p:nvPr>
        </p:nvSpPr>
        <p:spPr>
          <a:xfrm>
            <a:off x="265500" y="1060650"/>
            <a:ext cx="4045200" cy="39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 sz="1400"/>
              <a:t>Dissolve the yeast in the water.Add the olive oil,the salt and the sugar</a:t>
            </a:r>
            <a:endParaRPr sz="1400"/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 sz="1400"/>
              <a:t>Add the flour to the ready liquid.Whisk the mixture into a smooth batter and leave it for 20-30 min.</a:t>
            </a:r>
            <a:endParaRPr sz="1400"/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 sz="1400"/>
              <a:t>Set a medium pan,grease it with olive oil.</a:t>
            </a:r>
            <a:endParaRPr sz="1400"/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 sz="1400"/>
              <a:t>Cook until the down side is gold.Flip and cook the other side.</a:t>
            </a:r>
            <a:endParaRPr sz="1400"/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 sz="1400"/>
              <a:t>Pour honey on  the top until the tiganites are still hot.Add crushed nuts of your choice. </a:t>
            </a:r>
            <a:endParaRPr sz="1400"/>
          </a:p>
        </p:txBody>
      </p:sp>
      <p:pic>
        <p:nvPicPr>
          <p:cNvPr id="168" name="Google Shape;16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5500" y="883650"/>
            <a:ext cx="4528500" cy="301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311700" y="130625"/>
            <a:ext cx="8520600" cy="165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ANCIENT GREEK RECIPES</a:t>
            </a:r>
            <a:endParaRPr/>
          </a:p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311700" y="2797175"/>
            <a:ext cx="85206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Still used today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265500" y="362550"/>
            <a:ext cx="4045200" cy="10080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50"/>
          </a:p>
          <a:p>
            <a:pPr indent="0" lvl="0" marL="914400" rtl="0" algn="ctr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b="1" sz="2050"/>
          </a:p>
          <a:p>
            <a:pPr indent="0" lvl="0" marL="91440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/>
          </a:p>
          <a:p>
            <a:pPr indent="0" lvl="0" marL="914400" rtl="0" algn="l"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3600"/>
              <a:t>ANCIENT BEAN SOUP</a:t>
            </a:r>
            <a:endParaRPr/>
          </a:p>
        </p:txBody>
      </p:sp>
      <p:sp>
        <p:nvSpPr>
          <p:cNvPr id="68" name="Google Shape;68;p1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subTitle"/>
          </p:nvPr>
        </p:nvSpPr>
        <p:spPr>
          <a:xfrm>
            <a:off x="265500" y="1754552"/>
            <a:ext cx="4045200" cy="28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l" sz="24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Ingredients</a:t>
            </a:r>
            <a:endParaRPr i="1" sz="24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4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● Parsley, 1 bunch 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4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● Honey, 1 tablespoon 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4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● Coriander, ½ teaspoon 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4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● White beans, 2 cups 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4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● Onions, 3 (finely-chopped)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4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● Salt and pepper to taste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4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● Water, 2 cups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4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● Olive oil, 2 tablespoons 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4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● Beef broth, 2 cups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4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● Lard, 7 oz.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14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● Garlic cloves, 2</a:t>
            </a:r>
            <a:endParaRPr sz="140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500" y="769025"/>
            <a:ext cx="2015450" cy="133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954950" y="769025"/>
            <a:ext cx="1821550" cy="180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9500" y="2102175"/>
            <a:ext cx="2015450" cy="231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54950" y="2571750"/>
            <a:ext cx="1932504" cy="184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265500" y="244225"/>
            <a:ext cx="4045200" cy="70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PREPARATION</a:t>
            </a:r>
            <a:endParaRPr/>
          </a:p>
        </p:txBody>
      </p:sp>
      <p:sp>
        <p:nvSpPr>
          <p:cNvPr id="79" name="Google Shape;79;p16"/>
          <p:cNvSpPr txBox="1"/>
          <p:nvPr>
            <p:ph idx="1" type="subTitle"/>
          </p:nvPr>
        </p:nvSpPr>
        <p:spPr>
          <a:xfrm>
            <a:off x="304500" y="794700"/>
            <a:ext cx="3967200" cy="35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●</a:t>
            </a:r>
            <a:r>
              <a:rPr lang="el" sz="14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soak the beans in water the previous day and let it soak overnight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Montserrat"/>
              <a:buChar char="●"/>
            </a:pPr>
            <a:r>
              <a:rPr lang="el" sz="14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boil them for approximately 5 to 7 minutes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4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● let it remain that way for about an hour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4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● put the bay leaf and beans into the beef broth and let it boil slowly for about 2 hours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14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●sauté the onion in the lard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Montserrat"/>
              <a:buChar char="●"/>
            </a:pPr>
            <a:r>
              <a:rPr lang="el" sz="14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mix the coriander, the parsley, the salt and pepper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14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● add this to the beans 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14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● add honey and allow it to boil slowly again 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Montserrat"/>
              <a:buChar char="●"/>
            </a:pPr>
            <a:r>
              <a:rPr lang="el" sz="14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add the cloves and garlic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Montserrat"/>
              <a:buChar char="●"/>
            </a:pPr>
            <a:r>
              <a:rPr lang="el" sz="14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garnish with parsley or coriander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l" sz="2400">
                <a:solidFill>
                  <a:srgbClr val="333333"/>
                </a:solidFill>
                <a:highlight>
                  <a:schemeClr val="lt1"/>
                </a:highlight>
                <a:latin typeface="Caveat"/>
                <a:ea typeface="Caveat"/>
                <a:cs typeface="Caveat"/>
                <a:sym typeface="Caveat"/>
              </a:rPr>
              <a:t>Tada</a:t>
            </a:r>
            <a:r>
              <a:rPr lang="el" sz="2400">
                <a:solidFill>
                  <a:srgbClr val="333333"/>
                </a:solidFill>
                <a:highlight>
                  <a:schemeClr val="lt1"/>
                </a:highlight>
                <a:latin typeface="Caveat"/>
                <a:ea typeface="Caveat"/>
                <a:cs typeface="Caveat"/>
                <a:sym typeface="Caveat"/>
              </a:rPr>
              <a:t>! The soup is ready </a:t>
            </a:r>
            <a:endParaRPr sz="2400">
              <a:solidFill>
                <a:srgbClr val="333333"/>
              </a:solidFill>
              <a:highlight>
                <a:schemeClr val="lt1"/>
              </a:highlight>
              <a:latin typeface="Caveat"/>
              <a:ea typeface="Caveat"/>
              <a:cs typeface="Caveat"/>
              <a:sym typeface="Caveat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333333"/>
                </a:solidFill>
                <a:highlight>
                  <a:schemeClr val="lt1"/>
                </a:highlight>
                <a:latin typeface="Caveat"/>
                <a:ea typeface="Caveat"/>
                <a:cs typeface="Caveat"/>
                <a:sym typeface="Caveat"/>
              </a:rPr>
              <a:t>to be eaten.</a:t>
            </a:r>
            <a:endParaRPr i="1" sz="2400">
              <a:solidFill>
                <a:srgbClr val="333333"/>
              </a:solidFill>
              <a:highlight>
                <a:schemeClr val="lt1"/>
              </a:highlight>
              <a:latin typeface="Caveat"/>
              <a:ea typeface="Caveat"/>
              <a:cs typeface="Caveat"/>
              <a:sym typeface="Caveat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33333"/>
              </a:solidFill>
              <a:highlight>
                <a:srgbClr val="FFFFFF"/>
              </a:highlight>
              <a:latin typeface="Caveat"/>
              <a:ea typeface="Caveat"/>
              <a:cs typeface="Caveat"/>
              <a:sym typeface="Caveat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0" name="Google Shape;80;p1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209100" y="334650"/>
            <a:ext cx="4362900" cy="72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TZATZIKI</a:t>
            </a:r>
            <a:endParaRPr/>
          </a:p>
        </p:txBody>
      </p:sp>
      <p:sp>
        <p:nvSpPr>
          <p:cNvPr id="87" name="Google Shape;87;p17"/>
          <p:cNvSpPr txBox="1"/>
          <p:nvPr>
            <p:ph idx="1" type="subTitle"/>
          </p:nvPr>
        </p:nvSpPr>
        <p:spPr>
          <a:xfrm>
            <a:off x="355250" y="1320925"/>
            <a:ext cx="3761400" cy="27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l" sz="24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Ingredients</a:t>
            </a:r>
            <a:endParaRPr i="1" sz="24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● Greek yogurt, 16 oz. (strained) 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● Lemon juice, 2 teaspoons 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● Cucumber, ½ cup (diced or grated)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● Garlic cloves, 5 - 10 (finely-chopped)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● Olive oil, 1 tablespoon</a:t>
            </a:r>
            <a:endParaRPr/>
          </a:p>
        </p:txBody>
      </p:sp>
      <p:sp>
        <p:nvSpPr>
          <p:cNvPr id="88" name="Google Shape;88;p1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500" y="724200"/>
            <a:ext cx="2045753" cy="189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5250" y="724075"/>
            <a:ext cx="1942374" cy="189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9500" y="2614625"/>
            <a:ext cx="2045750" cy="180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5250" y="2614625"/>
            <a:ext cx="1942375" cy="18045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>
            <a:off x="355250" y="232425"/>
            <a:ext cx="3623100" cy="6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  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265500" y="240650"/>
            <a:ext cx="4306500" cy="72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PREPARATION</a:t>
            </a:r>
            <a:endParaRPr/>
          </a:p>
        </p:txBody>
      </p:sp>
      <p:sp>
        <p:nvSpPr>
          <p:cNvPr id="99" name="Google Shape;99;p18"/>
          <p:cNvSpPr txBox="1"/>
          <p:nvPr>
            <p:ph idx="1" type="subTitle"/>
          </p:nvPr>
        </p:nvSpPr>
        <p:spPr>
          <a:xfrm>
            <a:off x="265500" y="1155600"/>
            <a:ext cx="4045200" cy="326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● grate the cucumber </a:t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● mix oil and lemon juice in a mixing bowl</a:t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●  add garlic, according to taste, and cucumber</a:t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Montserrat"/>
              <a:buChar char="●"/>
            </a:pPr>
            <a:r>
              <a:rPr lang="el" sz="18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Keep stirring until the garlic and the cucumber are evenly distributed</a:t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● garnish it with a bit of green </a:t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Montserrat"/>
              <a:buChar char="●"/>
            </a:pPr>
            <a:r>
              <a:rPr lang="el" sz="18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serve well chilled</a:t>
            </a:r>
            <a:endParaRPr sz="1800"/>
          </a:p>
        </p:txBody>
      </p:sp>
      <p:sp>
        <p:nvSpPr>
          <p:cNvPr id="100" name="Google Shape;100;p1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500" y="724200"/>
            <a:ext cx="3874852" cy="3695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265500" y="106325"/>
            <a:ext cx="4045200" cy="135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/>
              <a:t>sesame honey candy(pasteli)</a:t>
            </a:r>
            <a:endParaRPr sz="4800"/>
          </a:p>
        </p:txBody>
      </p:sp>
      <p:sp>
        <p:nvSpPr>
          <p:cNvPr id="107" name="Google Shape;107;p19"/>
          <p:cNvSpPr txBox="1"/>
          <p:nvPr>
            <p:ph idx="1" type="subTitle"/>
          </p:nvPr>
        </p:nvSpPr>
        <p:spPr>
          <a:xfrm>
            <a:off x="265500" y="1655575"/>
            <a:ext cx="4045200" cy="27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l" sz="2400">
                <a:solidFill>
                  <a:srgbClr val="000000"/>
                </a:solidFill>
              </a:rPr>
              <a:t>Ingredients</a:t>
            </a:r>
            <a:endParaRPr i="1"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solidFill>
                <a:srgbClr val="000000"/>
              </a:solidFill>
            </a:endParaRPr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l">
                <a:solidFill>
                  <a:srgbClr val="000000"/>
                </a:solidFill>
              </a:rPr>
              <a:t>11/3 cups honey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l">
                <a:solidFill>
                  <a:srgbClr val="000000"/>
                </a:solidFill>
              </a:rPr>
              <a:t>3 cups white sesame seeds(hulled)</a:t>
            </a:r>
            <a:endParaRPr>
              <a:solidFill>
                <a:srgbClr val="000000"/>
              </a:solidFill>
            </a:endParaRPr>
          </a:p>
          <a:p>
            <a:pPr indent="-342900" lvl="0" marL="9144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l">
                <a:solidFill>
                  <a:srgbClr val="000000"/>
                </a:solidFill>
              </a:rPr>
              <a:t>Optional:1 strip lemon peel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6400" y="904663"/>
            <a:ext cx="2952750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6400" y="2457250"/>
            <a:ext cx="2952749" cy="17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265500" y="141925"/>
            <a:ext cx="4252500" cy="86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Preparation</a:t>
            </a:r>
            <a:endParaRPr/>
          </a:p>
        </p:txBody>
      </p:sp>
      <p:sp>
        <p:nvSpPr>
          <p:cNvPr id="115" name="Google Shape;115;p20"/>
          <p:cNvSpPr txBox="1"/>
          <p:nvPr>
            <p:ph idx="1" type="subTitle"/>
          </p:nvPr>
        </p:nvSpPr>
        <p:spPr>
          <a:xfrm>
            <a:off x="0" y="826100"/>
            <a:ext cx="5636400" cy="431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6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l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Βring the honey &amp; the lemon peel  to a boil.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6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l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Add the sesame seeds. 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6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l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Place a </a:t>
            </a:r>
            <a:r>
              <a:rPr lang="el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piece</a:t>
            </a:r>
            <a:r>
              <a:rPr lang="el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el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baking</a:t>
            </a:r>
            <a:r>
              <a:rPr lang="el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parchment on a cool work surface and spread out the mix thinly and evenly. 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6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l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When the pasteli cools to room temperature, refrigerate it on the parchment paper. 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6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l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Chill for at least 2 to 3 </a:t>
            </a:r>
            <a:r>
              <a:rPr lang="el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hours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5875" y="630600"/>
            <a:ext cx="2685850" cy="386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265500" y="502925"/>
            <a:ext cx="4045200" cy="104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cod with </a:t>
            </a:r>
            <a:r>
              <a:rPr lang="el"/>
              <a:t>coriander</a:t>
            </a:r>
            <a:r>
              <a:rPr lang="el"/>
              <a:t> </a:t>
            </a:r>
            <a:endParaRPr/>
          </a:p>
        </p:txBody>
      </p:sp>
      <p:sp>
        <p:nvSpPr>
          <p:cNvPr id="122" name="Google Shape;122;p21"/>
          <p:cNvSpPr txBox="1"/>
          <p:nvPr>
            <p:ph idx="1" type="subTitle"/>
          </p:nvPr>
        </p:nvSpPr>
        <p:spPr>
          <a:xfrm>
            <a:off x="265500" y="1655577"/>
            <a:ext cx="4045200" cy="253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l" sz="2400"/>
              <a:t>Ingredients</a:t>
            </a:r>
            <a:endParaRPr i="1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/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●"/>
            </a:pPr>
            <a:r>
              <a:rPr lang="el">
                <a:solidFill>
                  <a:srgbClr val="333333"/>
                </a:solidFill>
              </a:rPr>
              <a:t>2 spoons of coriander seeds</a:t>
            </a:r>
            <a:endParaRPr>
              <a:solidFill>
                <a:srgbClr val="333333"/>
              </a:solidFill>
            </a:endParaRPr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●"/>
            </a:pPr>
            <a:r>
              <a:rPr lang="el">
                <a:solidFill>
                  <a:srgbClr val="333333"/>
                </a:solidFill>
              </a:rPr>
              <a:t>1 teaspoon salt</a:t>
            </a:r>
            <a:endParaRPr>
              <a:solidFill>
                <a:srgbClr val="333333"/>
              </a:solidFill>
            </a:endParaRPr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●"/>
            </a:pPr>
            <a:r>
              <a:rPr lang="el">
                <a:solidFill>
                  <a:srgbClr val="333333"/>
                </a:solidFill>
              </a:rPr>
              <a:t>2 steaks cod</a:t>
            </a:r>
            <a:endParaRPr>
              <a:solidFill>
                <a:srgbClr val="333333"/>
              </a:solidFill>
            </a:endParaRPr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●"/>
            </a:pPr>
            <a:r>
              <a:rPr lang="el">
                <a:solidFill>
                  <a:srgbClr val="333333"/>
                </a:solidFill>
              </a:rPr>
              <a:t>vinegar,made of white wine</a:t>
            </a:r>
            <a:endParaRPr>
              <a:solidFill>
                <a:srgbClr val="333333"/>
              </a:solidFill>
            </a:endParaRPr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2825" y="924325"/>
            <a:ext cx="2196574" cy="164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9400" y="924325"/>
            <a:ext cx="2138201" cy="164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12825" y="2571750"/>
            <a:ext cx="4334778" cy="2059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