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matic SC"/>
      <p:regular r:id="rId14"/>
      <p:bold r:id="rId15"/>
    </p:embeddedFont>
    <p:embeddedFont>
      <p:font typeface="Source Code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44D2189-9E13-4468-BEA7-80092CAE7E48}">
  <a:tblStyle styleId="{E44D2189-9E13-4468-BEA7-80092CAE7E4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maticSC-bold.fntdata"/><Relationship Id="rId14" Type="http://schemas.openxmlformats.org/officeDocument/2006/relationships/font" Target="fonts/AmaticSC-regular.fntdata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Code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e48976d8b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e48976d8b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48976d8ba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48976d8ba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0872021c8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0872021c8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0872021c8_3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0872021c8_3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0a167e1b2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0a167e1b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0a167e1b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0a167e1b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190550ec33736f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190550ec33736f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cf9823f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cf9823f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en.wikipedia.org/wiki/Alban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1975" y="152400"/>
            <a:ext cx="605860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9500" y="4007500"/>
            <a:ext cx="5998800" cy="82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7200"/>
              <a:t>From greece to spain 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5475" y="152400"/>
            <a:ext cx="5056885" cy="385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265500" y="0"/>
            <a:ext cx="4045200" cy="106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ancient times</a:t>
            </a:r>
            <a:endParaRPr sz="4800"/>
          </a:p>
        </p:txBody>
      </p:sp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265500" y="1458150"/>
            <a:ext cx="4045200" cy="27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Parts of the Mediterranean coast of Spain were </a:t>
            </a:r>
            <a:r>
              <a:rPr b="1" lang="en"/>
              <a:t>colonized </a:t>
            </a:r>
            <a:r>
              <a:rPr lang="en"/>
              <a:t>by Greeks(Emporion and Rhodes,Girona,in Catalonia and </a:t>
            </a:r>
            <a:r>
              <a:rPr lang="en"/>
              <a:t>possibly</a:t>
            </a:r>
            <a:r>
              <a:rPr lang="en"/>
              <a:t> Zacantha and Dianion near Valencia).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4050" y="1006875"/>
            <a:ext cx="4163125" cy="318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201450" y="174575"/>
            <a:ext cx="4257000" cy="107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In the late middle ages</a:t>
            </a:r>
            <a:endParaRPr sz="4800"/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265500" y="1941675"/>
            <a:ext cx="4045200" cy="15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of Greece came under the Aragonese rule(the Duchy of Athens and the Duchy of Neopatras).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2825" y="715825"/>
            <a:ext cx="3012925" cy="371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265500" y="-166650"/>
            <a:ext cx="4045200" cy="153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Cultural links</a:t>
            </a:r>
            <a:endParaRPr/>
          </a:p>
        </p:txBody>
      </p:sp>
      <p:sp>
        <p:nvSpPr>
          <p:cNvPr id="82" name="Google Shape;82;p17"/>
          <p:cNvSpPr txBox="1"/>
          <p:nvPr>
            <p:ph idx="1" type="subTitle"/>
          </p:nvPr>
        </p:nvSpPr>
        <p:spPr>
          <a:xfrm>
            <a:off x="265500" y="1468950"/>
            <a:ext cx="4045200" cy="33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Painter Dominikos Theotokopoulos (better known as </a:t>
            </a:r>
            <a:r>
              <a:rPr b="1" lang="en"/>
              <a:t>El Greco</a:t>
            </a:r>
            <a:r>
              <a:rPr lang="en"/>
              <a:t>) was of Greek descent,as Queen Sophia of Spain.</a:t>
            </a:r>
            <a:endParaRPr/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Sephardi Jewish community of Greece,particularly the Jews of </a:t>
            </a:r>
            <a:r>
              <a:rPr lang="en"/>
              <a:t>Thessaloniki</a:t>
            </a:r>
            <a:r>
              <a:rPr lang="en"/>
              <a:t>,who </a:t>
            </a:r>
            <a:r>
              <a:rPr lang="en"/>
              <a:t>traditionally</a:t>
            </a:r>
            <a:r>
              <a:rPr lang="en"/>
              <a:t> spoke </a:t>
            </a:r>
            <a:r>
              <a:rPr lang="en"/>
              <a:t>Judaeo</a:t>
            </a:r>
            <a:r>
              <a:rPr lang="en"/>
              <a:t> Spanish</a:t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650" y="504650"/>
            <a:ext cx="3196250" cy="396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198350" y="315925"/>
            <a:ext cx="4045200" cy="148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countries</a:t>
            </a:r>
            <a:endParaRPr/>
          </a:p>
        </p:txBody>
      </p:sp>
      <p:sp>
        <p:nvSpPr>
          <p:cNvPr id="89" name="Google Shape;89;p18"/>
          <p:cNvSpPr txBox="1"/>
          <p:nvPr>
            <p:ph idx="1" type="subTitle"/>
          </p:nvPr>
        </p:nvSpPr>
        <p:spPr>
          <a:xfrm>
            <a:off x="265500" y="2108425"/>
            <a:ext cx="4045200" cy="23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the doors to Southern Europe and have shaped the </a:t>
            </a:r>
            <a:r>
              <a:rPr lang="en"/>
              <a:t>Greco-Latin and Mediterranean culture</a:t>
            </a:r>
            <a:r>
              <a:rPr lang="en"/>
              <a:t>,together with Italy and Portugal.</a:t>
            </a:r>
            <a:endParaRPr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6300" y="872925"/>
            <a:ext cx="3612550" cy="35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Mutual </a:t>
            </a:r>
            <a:r>
              <a:rPr lang="en"/>
              <a:t>Interest in each other’s literature</a:t>
            </a:r>
            <a:endParaRPr/>
          </a:p>
        </p:txBody>
      </p:sp>
      <p:sp>
        <p:nvSpPr>
          <p:cNvPr id="96" name="Google Shape;96;p19"/>
          <p:cNvSpPr txBox="1"/>
          <p:nvPr/>
        </p:nvSpPr>
        <p:spPr>
          <a:xfrm flipH="1">
            <a:off x="6246475" y="2204700"/>
            <a:ext cx="1375200" cy="21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9500" y="821088"/>
            <a:ext cx="3684351" cy="35013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Federico</a:t>
            </a:r>
            <a:r>
              <a:rPr lang="en"/>
              <a:t> Garcia Lorca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Nikolaos Kazantzakis</a:t>
            </a:r>
            <a:endParaRPr/>
          </a:p>
        </p:txBody>
      </p:sp>
      <p:sp>
        <p:nvSpPr>
          <p:cNvPr id="99" name="Google Shape;99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125425" y="-173100"/>
            <a:ext cx="44883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>
                <a:highlight>
                  <a:srgbClr val="FFFFFF"/>
                </a:highlight>
              </a:rPr>
              <a:t>Major immigration</a:t>
            </a:r>
            <a:endParaRPr b="0">
              <a:highlight>
                <a:srgbClr val="FFFFFF"/>
              </a:highlight>
            </a:endParaRPr>
          </a:p>
        </p:txBody>
      </p:sp>
      <p:sp>
        <p:nvSpPr>
          <p:cNvPr id="105" name="Google Shape;105;p20"/>
          <p:cNvSpPr txBox="1"/>
          <p:nvPr>
            <p:ph idx="1" type="subTitle"/>
          </p:nvPr>
        </p:nvSpPr>
        <p:spPr>
          <a:xfrm>
            <a:off x="265500" y="2037325"/>
            <a:ext cx="4045200" cy="15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Greece comes 11th in the chart of </a:t>
            </a:r>
            <a:r>
              <a:rPr lang="en"/>
              <a:t>foreign nationals in Spain after 2001.</a:t>
            </a:r>
            <a:endParaRPr/>
          </a:p>
        </p:txBody>
      </p:sp>
      <p:graphicFrame>
        <p:nvGraphicFramePr>
          <p:cNvPr id="106" name="Google Shape;106;p20"/>
          <p:cNvGraphicFramePr/>
          <p:nvPr/>
        </p:nvGraphicFramePr>
        <p:xfrm>
          <a:off x="5149975" y="148105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8F9FA"/>
                </a:solidFill>
                <a:tableStyleId>{E44D2189-9E13-4468-BEA7-80092CAE7E48}</a:tableStyleId>
              </a:tblPr>
              <a:tblGrid>
                <a:gridCol w="1392500"/>
                <a:gridCol w="1093125"/>
                <a:gridCol w="1093125"/>
              </a:tblGrid>
              <a:tr h="893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b="1" lang="en" sz="1050">
                          <a:highlight>
                            <a:srgbClr val="F8F9FA"/>
                          </a:highlight>
                        </a:rPr>
                        <a:t>Origin</a:t>
                      </a:r>
                      <a:endParaRPr b="1" sz="1050">
                        <a:highlight>
                          <a:srgbClr val="F8F9FA"/>
                        </a:highlight>
                      </a:endParaRPr>
                    </a:p>
                  </a:txBody>
                  <a:tcPr marT="26675" marB="26675" marR="200025" marL="53350">
                    <a:lnL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DBEC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b="1" lang="en" sz="1050">
                          <a:solidFill>
                            <a:srgbClr val="222222"/>
                          </a:solidFill>
                          <a:highlight>
                            <a:srgbClr val="F8F9FA"/>
                          </a:highlight>
                        </a:rPr>
                        <a:t>2007</a:t>
                      </a:r>
                      <a:endParaRPr b="1" sz="1050">
                        <a:solidFill>
                          <a:srgbClr val="222222"/>
                        </a:solidFill>
                        <a:highlight>
                          <a:srgbClr val="F8F9FA"/>
                        </a:highlight>
                      </a:endParaRPr>
                    </a:p>
                  </a:txBody>
                  <a:tcPr marT="26675" marB="26675" marR="200025" marL="53350">
                    <a:lnL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DBEC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b="1" lang="en" sz="1050">
                          <a:solidFill>
                            <a:srgbClr val="222222"/>
                          </a:solidFill>
                          <a:highlight>
                            <a:srgbClr val="F8F9FA"/>
                          </a:highlight>
                        </a:rPr>
                        <a:t>2006</a:t>
                      </a:r>
                      <a:endParaRPr b="1" sz="1050">
                        <a:solidFill>
                          <a:srgbClr val="222222"/>
                        </a:solidFill>
                        <a:highlight>
                          <a:srgbClr val="F8F9FA"/>
                        </a:highlight>
                      </a:endParaRPr>
                    </a:p>
                  </a:txBody>
                  <a:tcPr marT="26675" marB="26675" marR="200025" marL="53350">
                    <a:lnL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DBEC3"/>
                    </a:solidFill>
                  </a:tcPr>
                </a:tc>
              </a:tr>
              <a:tr h="921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b="1" lang="en" sz="1800" u="sng">
                          <a:solidFill>
                            <a:srgbClr val="222222"/>
                          </a:solidFill>
                          <a:highlight>
                            <a:srgbClr val="F8F9FA"/>
                          </a:highlight>
                        </a:rPr>
                        <a:t>Greece</a:t>
                      </a:r>
                      <a:endParaRPr b="1" sz="1800" u="sng">
                        <a:solidFill>
                          <a:srgbClr val="0B0080"/>
                        </a:solidFill>
                        <a:highlight>
                          <a:srgbClr val="F8F9FA"/>
                        </a:highlight>
                        <a:hlinkClick r:id="rId3">
                          <a:extLst>
                            <a:ext uri="{A12FA001-AC4F-418D-AE19-62706E023703}">
                              <ahyp:hlinkClr val="tx"/>
                            </a:ext>
                          </a:extLst>
                        </a:hlinkClick>
                      </a:endParaRPr>
                    </a:p>
                  </a:txBody>
                  <a:tcPr marT="26675" marB="26675" marR="53350" marL="53350">
                    <a:lnL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3.567</a:t>
                      </a:r>
                      <a:endParaRPr b="1"/>
                    </a:p>
                  </a:txBody>
                  <a:tcPr marT="26675" marB="26675" marR="53350" marL="53350">
                    <a:lnL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3.027</a:t>
                      </a:r>
                      <a:endParaRPr b="1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10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222222"/>
                        </a:solidFill>
                        <a:highlight>
                          <a:srgbClr val="F8F9FA"/>
                        </a:highlight>
                      </a:endParaRPr>
                    </a:p>
                  </a:txBody>
                  <a:tcPr marT="26675" marB="26675" marR="53350" marL="53350">
                    <a:lnL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2A9B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