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85a4fde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85a4fde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87ca480b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87ca480b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87ca480b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87ca480b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af9b880e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af9b880e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87ca480b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87ca480b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87ca480b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87ca480b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8bba480f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8bba480f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7ca480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7ca480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8bba480f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8bba480f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87ca480b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87ca480b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87ca480b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87ca480b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87ca480b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87ca480b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87ca480b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87ca480b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87ca480b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87ca480b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87ca480b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87ca480b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rive.google.com/file/d/1UIDSdecv4dXoPWujQIQM7E-fnhGwJJRL/view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netmon-noc.ath.hcmr.gr/pikrodafni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250" y="0"/>
            <a:ext cx="58821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265500" y="590600"/>
            <a:ext cx="4045200" cy="212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9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l" sz="29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carried out chemical analysis of the lake water </a:t>
            </a:r>
            <a:endParaRPr sz="5900"/>
          </a:p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265500" y="27898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9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 detect nutritious minerals </a:t>
            </a:r>
            <a:endParaRPr sz="5900">
              <a:solidFill>
                <a:schemeClr val="dk1"/>
              </a:solidFill>
            </a:endParaRPr>
          </a:p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468275" y="418700"/>
            <a:ext cx="4308300" cy="40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●"/>
            </a:pPr>
            <a:r>
              <a:rPr lang="el" sz="32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nitrate ΝΟ</a:t>
            </a:r>
            <a:r>
              <a:rPr baseline="-25000" lang="el" sz="31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aseline="30000" lang="el" sz="31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l" sz="32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>
              <a:solidFill>
                <a:srgbClr val="22222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●"/>
            </a:pPr>
            <a:r>
              <a:rPr lang="el" sz="32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nitrogen dioxide ΝΟ</a:t>
            </a:r>
            <a:r>
              <a:rPr baseline="-25000" lang="el" sz="31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30000" lang="el" sz="31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sz="3200">
              <a:solidFill>
                <a:srgbClr val="22222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●"/>
            </a:pPr>
            <a:r>
              <a:rPr lang="el" sz="32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ammoniac ion ΝΗ</a:t>
            </a:r>
            <a:r>
              <a:rPr baseline="-25000" lang="el" sz="31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aseline="30000" lang="el" sz="31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l" sz="32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3200">
              <a:solidFill>
                <a:srgbClr val="22222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●"/>
            </a:pPr>
            <a:r>
              <a:rPr lang="el" sz="32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phosphoric ion PO</a:t>
            </a:r>
            <a:r>
              <a:rPr baseline="-25000" lang="el" sz="31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aseline="30000" lang="el" sz="31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3-</a:t>
            </a:r>
            <a:endParaRPr sz="38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1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with the aid </a:t>
            </a:r>
            <a:endParaRPr/>
          </a:p>
        </p:txBody>
      </p:sp>
      <p:sp>
        <p:nvSpPr>
          <p:cNvPr id="132" name="Google Shape;132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1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of a mobile spectrophotometer</a:t>
            </a:r>
            <a:endParaRPr/>
          </a:p>
        </p:txBody>
      </p:sp>
      <p:sp>
        <p:nvSpPr>
          <p:cNvPr id="133" name="Google Shape;133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188" y="414325"/>
            <a:ext cx="3857626" cy="45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/>
        </p:nvSpPr>
        <p:spPr>
          <a:xfrm>
            <a:off x="488350" y="0"/>
            <a:ext cx="7250400" cy="1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4"/>
          <p:cNvSpPr txBox="1"/>
          <p:nvPr>
            <p:ph type="title"/>
          </p:nvPr>
        </p:nvSpPr>
        <p:spPr>
          <a:xfrm>
            <a:off x="265500" y="1929875"/>
            <a:ext cx="4045200" cy="18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l" sz="302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physicochemical</a:t>
            </a:r>
            <a:endParaRPr sz="3020">
              <a:solidFill>
                <a:srgbClr val="222222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l" sz="302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measurements</a:t>
            </a:r>
            <a:endParaRPr sz="3559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280"/>
          </a:p>
        </p:txBody>
      </p:sp>
      <p:sp>
        <p:nvSpPr>
          <p:cNvPr id="141" name="Google Shape;141;p24"/>
          <p:cNvSpPr txBox="1"/>
          <p:nvPr>
            <p:ph idx="1" type="subTitle"/>
          </p:nvPr>
        </p:nvSpPr>
        <p:spPr>
          <a:xfrm>
            <a:off x="265500" y="4054850"/>
            <a:ext cx="4045200" cy="5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"/>
              <a:buFont typeface="Arial"/>
              <a:buNone/>
            </a:pPr>
            <a:r>
              <a:t/>
            </a:r>
            <a:endParaRPr sz="556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2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4"/>
          <p:cNvSpPr txBox="1"/>
          <p:nvPr>
            <p:ph idx="2" type="body"/>
          </p:nvPr>
        </p:nvSpPr>
        <p:spPr>
          <a:xfrm>
            <a:off x="5036850" y="724075"/>
            <a:ext cx="3739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-42052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l" sz="3900"/>
              <a:t>PH</a:t>
            </a:r>
            <a:endParaRPr sz="3900"/>
          </a:p>
          <a:p>
            <a:pPr indent="-42052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l" sz="3900"/>
              <a:t>temperature</a:t>
            </a:r>
            <a:endParaRPr sz="3900"/>
          </a:p>
          <a:p>
            <a:pPr indent="-42052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l" sz="3900"/>
              <a:t>electric </a:t>
            </a:r>
            <a:r>
              <a:rPr lang="el" sz="3900"/>
              <a:t>conductivity</a:t>
            </a:r>
            <a:endParaRPr sz="3900"/>
          </a:p>
          <a:p>
            <a:pPr indent="-42052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l" sz="3900"/>
              <a:t>dissolved oxygen</a:t>
            </a:r>
            <a:endParaRPr sz="3900"/>
          </a:p>
          <a:p>
            <a:pPr indent="-42052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l" sz="3900"/>
              <a:t>water turbidity</a:t>
            </a:r>
            <a:endParaRPr sz="39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1009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6253300" y="365825"/>
            <a:ext cx="26841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300"/>
              <a:t>confirmed the bad quality of the water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300"/>
              <a:t> and the need for interventions</a:t>
            </a:r>
            <a:endParaRPr sz="3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/>
        </p:nvSpPr>
        <p:spPr>
          <a:xfrm>
            <a:off x="0" y="0"/>
            <a:ext cx="7046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300" u="sng">
                <a:solidFill>
                  <a:schemeClr val="hlink"/>
                </a:solidFill>
                <a:hlinkClick r:id="rId3"/>
              </a:rPr>
              <a:t>Lake_Koumoundourou.mp4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4200"/>
              <a:t>a short video of our field trip</a:t>
            </a:r>
            <a:endParaRPr sz="4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265500" y="684700"/>
            <a:ext cx="4045200" cy="13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Conclusions</a:t>
            </a:r>
            <a:endParaRPr/>
          </a:p>
        </p:txBody>
      </p:sp>
      <p:sp>
        <p:nvSpPr>
          <p:cNvPr id="161" name="Google Shape;161;p27"/>
          <p:cNvSpPr txBox="1"/>
          <p:nvPr>
            <p:ph idx="1" type="subTitle"/>
          </p:nvPr>
        </p:nvSpPr>
        <p:spPr>
          <a:xfrm>
            <a:off x="265500" y="1933600"/>
            <a:ext cx="4045200" cy="27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chemeClr val="lt1"/>
                </a:solidFill>
                <a:highlight>
                  <a:schemeClr val="dk1"/>
                </a:highlight>
              </a:rPr>
              <a:t>Lake Koumoundourou</a:t>
            </a:r>
            <a:r>
              <a:rPr lang="el" sz="1800">
                <a:solidFill>
                  <a:schemeClr val="lt1"/>
                </a:solidFill>
                <a:highlight>
                  <a:schemeClr val="dk1"/>
                </a:highlight>
              </a:rPr>
              <a:t> </a:t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lt1"/>
                </a:solidFill>
                <a:highlight>
                  <a:schemeClr val="dk1"/>
                </a:highlight>
              </a:rPr>
              <a:t>has been </a:t>
            </a:r>
            <a:r>
              <a:rPr b="1" lang="el" sz="1800">
                <a:solidFill>
                  <a:schemeClr val="lt1"/>
                </a:solidFill>
                <a:highlight>
                  <a:schemeClr val="dk1"/>
                </a:highlight>
              </a:rPr>
              <a:t>polluted</a:t>
            </a:r>
            <a:r>
              <a:rPr lang="el" sz="1800">
                <a:solidFill>
                  <a:schemeClr val="lt1"/>
                </a:solidFill>
                <a:highlight>
                  <a:schemeClr val="dk1"/>
                </a:highlight>
              </a:rPr>
              <a:t> by </a:t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chemeClr val="lt1"/>
                </a:solidFill>
                <a:highlight>
                  <a:schemeClr val="dk1"/>
                </a:highlight>
              </a:rPr>
              <a:t>toxic chemical substances</a:t>
            </a:r>
            <a:r>
              <a:rPr lang="el" sz="1800">
                <a:solidFill>
                  <a:schemeClr val="lt1"/>
                </a:solidFill>
                <a:highlight>
                  <a:schemeClr val="dk1"/>
                </a:highlight>
              </a:rPr>
              <a:t>, </a:t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lt1"/>
                </a:solidFill>
                <a:highlight>
                  <a:schemeClr val="dk1"/>
                </a:highlight>
              </a:rPr>
              <a:t>which are by </a:t>
            </a:r>
            <a:r>
              <a:rPr lang="el" sz="1800" u="sng">
                <a:solidFill>
                  <a:schemeClr val="lt1"/>
                </a:solidFill>
                <a:highlight>
                  <a:schemeClr val="dk1"/>
                </a:highlight>
              </a:rPr>
              <a:t>10 times greater</a:t>
            </a:r>
            <a:endParaRPr sz="1800" u="sng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800">
                <a:solidFill>
                  <a:schemeClr val="lt1"/>
                </a:solidFill>
                <a:highlight>
                  <a:schemeClr val="dk1"/>
                </a:highlight>
              </a:rPr>
              <a:t> than maximum safety levels. 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62" name="Google Shape;162;p27"/>
          <p:cNvSpPr txBox="1"/>
          <p:nvPr>
            <p:ph idx="2" type="body"/>
          </p:nvPr>
        </p:nvSpPr>
        <p:spPr>
          <a:xfrm>
            <a:off x="4310700" y="352600"/>
            <a:ext cx="4465800" cy="45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202124"/>
                </a:solidFill>
                <a:highlight>
                  <a:srgbClr val="FFFFFF"/>
                </a:highlight>
              </a:rPr>
              <a:t>Also, </a:t>
            </a:r>
            <a:r>
              <a:rPr b="1" lang="el">
                <a:solidFill>
                  <a:srgbClr val="202124"/>
                </a:solidFill>
                <a:highlight>
                  <a:srgbClr val="FFFFFF"/>
                </a:highlight>
              </a:rPr>
              <a:t>underground pollution</a:t>
            </a:r>
            <a:r>
              <a:rPr lang="el">
                <a:solidFill>
                  <a:srgbClr val="202124"/>
                </a:solidFill>
                <a:highlight>
                  <a:srgbClr val="FFFFFF"/>
                </a:highlight>
              </a:rPr>
              <a:t> from the neighbouring waste disposal center further pollutes the </a:t>
            </a:r>
            <a:r>
              <a:rPr b="1" lang="el">
                <a:solidFill>
                  <a:srgbClr val="202124"/>
                </a:solidFill>
                <a:highlight>
                  <a:srgbClr val="FFFFFF"/>
                </a:highlight>
              </a:rPr>
              <a:t>Lake</a:t>
            </a:r>
            <a:r>
              <a:rPr lang="el">
                <a:solidFill>
                  <a:srgbClr val="202124"/>
                </a:solidFill>
                <a:highlight>
                  <a:srgbClr val="FFFFFF"/>
                </a:highlight>
              </a:rPr>
              <a:t>. 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>
                <a:solidFill>
                  <a:srgbClr val="202124"/>
                </a:solidFill>
                <a:highlight>
                  <a:srgbClr val="FFFFFF"/>
                </a:highlight>
              </a:rPr>
              <a:t>Underwater</a:t>
            </a:r>
            <a:r>
              <a:rPr lang="el">
                <a:solidFill>
                  <a:srgbClr val="202124"/>
                </a:solidFill>
                <a:highlight>
                  <a:srgbClr val="FFFFFF"/>
                </a:highlight>
              </a:rPr>
              <a:t> </a:t>
            </a:r>
            <a:r>
              <a:rPr b="1" lang="el">
                <a:solidFill>
                  <a:srgbClr val="202124"/>
                </a:solidFill>
                <a:highlight>
                  <a:srgbClr val="FFFFFF"/>
                </a:highlight>
              </a:rPr>
              <a:t>pollution</a:t>
            </a:r>
            <a:r>
              <a:rPr lang="el">
                <a:solidFill>
                  <a:srgbClr val="202124"/>
                </a:solidFill>
                <a:highlight>
                  <a:srgbClr val="FFFFFF"/>
                </a:highlight>
              </a:rPr>
              <a:t> from highly dangerous industrial </a:t>
            </a:r>
            <a:r>
              <a:rPr b="1" lang="el">
                <a:solidFill>
                  <a:srgbClr val="202124"/>
                </a:solidFill>
                <a:highlight>
                  <a:srgbClr val="FFFFFF"/>
                </a:highlight>
              </a:rPr>
              <a:t>pollutants</a:t>
            </a:r>
            <a:r>
              <a:rPr lang="el">
                <a:solidFill>
                  <a:srgbClr val="202124"/>
                </a:solidFill>
                <a:highlight>
                  <a:srgbClr val="FFFFFF"/>
                </a:highlight>
              </a:rPr>
              <a:t> is also significant.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50">
                <a:solidFill>
                  <a:srgbClr val="FFFFFF"/>
                </a:solidFill>
                <a:highlight>
                  <a:schemeClr val="dk1"/>
                </a:highlight>
                <a:latin typeface="Verdana"/>
                <a:ea typeface="Verdana"/>
                <a:cs typeface="Verdana"/>
                <a:sym typeface="Verdana"/>
              </a:rPr>
              <a:t>Elefsina is the city with </a:t>
            </a:r>
            <a:endParaRPr sz="1750">
              <a:solidFill>
                <a:srgbClr val="FFFFFF"/>
              </a:solidFill>
              <a:highlight>
                <a:schemeClr val="dk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50">
                <a:solidFill>
                  <a:srgbClr val="FFFFFF"/>
                </a:solidFill>
                <a:highlight>
                  <a:schemeClr val="dk1"/>
                </a:highlight>
                <a:latin typeface="Verdana"/>
                <a:ea typeface="Verdana"/>
                <a:cs typeface="Verdana"/>
                <a:sym typeface="Verdana"/>
              </a:rPr>
              <a:t>the highest ever officially recorded temperature </a:t>
            </a:r>
            <a:endParaRPr sz="1750">
              <a:solidFill>
                <a:srgbClr val="FFFFFF"/>
              </a:solidFill>
              <a:highlight>
                <a:schemeClr val="dk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50">
                <a:solidFill>
                  <a:srgbClr val="FFFFFF"/>
                </a:solidFill>
                <a:highlight>
                  <a:schemeClr val="dk1"/>
                </a:highlight>
                <a:latin typeface="Verdana"/>
                <a:ea typeface="Verdana"/>
                <a:cs typeface="Verdana"/>
                <a:sym typeface="Verdana"/>
              </a:rPr>
              <a:t>in Europe of 48.0 °C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65500" y="724075"/>
            <a:ext cx="4045200" cy="199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850">
                <a:solidFill>
                  <a:srgbClr val="858586"/>
                </a:solidFill>
              </a:rPr>
              <a:t>S</a:t>
            </a:r>
            <a:r>
              <a:rPr lang="el" sz="1850">
                <a:solidFill>
                  <a:srgbClr val="858586"/>
                </a:solidFill>
              </a:rPr>
              <a:t>tudents from all local schools </a:t>
            </a:r>
            <a:endParaRPr sz="1850">
              <a:solidFill>
                <a:srgbClr val="85858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l" sz="1850">
                <a:solidFill>
                  <a:srgbClr val="858586"/>
                </a:solidFill>
              </a:rPr>
              <a:t>visited lake Koumoundourou</a:t>
            </a:r>
            <a:endParaRPr sz="1850">
              <a:solidFill>
                <a:srgbClr val="85858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ct val="59459"/>
              <a:buFont typeface="Arial"/>
              <a:buNone/>
            </a:pPr>
            <a:r>
              <a:rPr lang="el" sz="1850">
                <a:solidFill>
                  <a:srgbClr val="858586"/>
                </a:solidFill>
              </a:rPr>
              <a:t>for an environmental project 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65500" y="3287950"/>
            <a:ext cx="40452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450">
                <a:solidFill>
                  <a:srgbClr val="858586"/>
                </a:solidFill>
              </a:rPr>
              <a:t>7/12/2018</a:t>
            </a:r>
            <a:endParaRPr sz="2700"/>
          </a:p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217" y="564125"/>
            <a:ext cx="4926807" cy="369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65500" y="724075"/>
            <a:ext cx="4045200" cy="199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The region is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6750">
                <a:solidFill>
                  <a:srgbClr val="FFFFFF"/>
                </a:solidFill>
                <a:highlight>
                  <a:schemeClr val="dk1"/>
                </a:highlight>
                <a:latin typeface="Verdana"/>
                <a:ea typeface="Verdana"/>
                <a:cs typeface="Verdana"/>
                <a:sym typeface="Verdana"/>
              </a:rPr>
              <a:t>Elefsina </a:t>
            </a:r>
            <a:endParaRPr sz="10000"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265500" y="2803075"/>
            <a:ext cx="40452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35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one of Ancient Greece’s most sacred towns, about 20 km </a:t>
            </a:r>
            <a:endParaRPr sz="235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35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NW of Athens</a:t>
            </a:r>
            <a:endParaRPr sz="35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-59024" r="4097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288075" y="2904525"/>
            <a:ext cx="7341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265500" y="656700"/>
            <a:ext cx="4045200" cy="15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The lake is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badly polluted</a:t>
            </a:r>
            <a:endParaRPr/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265500" y="2335950"/>
            <a:ext cx="4045200" cy="24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700"/>
              <a:t>by the ships 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700"/>
              <a:t>and the nearby shipyard 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700"/>
              <a:t>a neighbouring landfill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700"/>
              <a:t>and several factories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700"/>
              <a:t>and an </a:t>
            </a:r>
            <a:r>
              <a:rPr lang="el" sz="2700">
                <a:solidFill>
                  <a:schemeClr val="lt1"/>
                </a:solidFill>
                <a:highlight>
                  <a:schemeClr val="dk1"/>
                </a:highlight>
              </a:rPr>
              <a:t>OIL REFINERY</a:t>
            </a:r>
            <a:endParaRPr sz="27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24075"/>
            <a:ext cx="4572001" cy="406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265500" y="458375"/>
            <a:ext cx="3713400" cy="226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65">
              <a:solidFill>
                <a:srgbClr val="85858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65">
              <a:solidFill>
                <a:srgbClr val="85858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65">
              <a:solidFill>
                <a:srgbClr val="85858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65">
              <a:solidFill>
                <a:srgbClr val="85858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65">
              <a:solidFill>
                <a:srgbClr val="85858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65">
              <a:solidFill>
                <a:srgbClr val="85858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65">
              <a:solidFill>
                <a:srgbClr val="85858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990"/>
              <a:buNone/>
            </a:pPr>
            <a:r>
              <a:rPr lang="el" sz="3265">
                <a:solidFill>
                  <a:srgbClr val="858586"/>
                </a:solidFill>
              </a:rPr>
              <a:t>We took </a:t>
            </a:r>
            <a:r>
              <a:rPr lang="el" sz="3265">
                <a:solidFill>
                  <a:srgbClr val="858586"/>
                </a:solidFill>
              </a:rPr>
              <a:t>on-site measurements</a:t>
            </a:r>
            <a:endParaRPr sz="3265">
              <a:solidFill>
                <a:srgbClr val="85858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780"/>
          </a:p>
        </p:txBody>
      </p:sp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265500" y="2944175"/>
            <a:ext cx="3065700" cy="14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850">
                <a:solidFill>
                  <a:srgbClr val="858586"/>
                </a:solidFill>
              </a:rPr>
              <a:t>in order to assess</a:t>
            </a:r>
            <a:endParaRPr sz="1850">
              <a:solidFill>
                <a:srgbClr val="85858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850">
                <a:solidFill>
                  <a:srgbClr val="858586"/>
                </a:solidFill>
              </a:rPr>
              <a:t>the quality of the lake</a:t>
            </a:r>
            <a:endParaRPr/>
          </a:p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275" y="401950"/>
            <a:ext cx="5159076" cy="43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265500" y="445150"/>
            <a:ext cx="4956600" cy="17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850">
                <a:solidFill>
                  <a:srgbClr val="858586"/>
                </a:solidFill>
              </a:rPr>
              <a:t>We </a:t>
            </a:r>
            <a:r>
              <a:rPr lang="el" sz="2850">
                <a:solidFill>
                  <a:srgbClr val="858586"/>
                </a:solidFill>
              </a:rPr>
              <a:t>used </a:t>
            </a:r>
            <a:endParaRPr sz="2850">
              <a:solidFill>
                <a:srgbClr val="858586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850">
                <a:solidFill>
                  <a:srgbClr val="858586"/>
                </a:solidFill>
              </a:rPr>
              <a:t>a monitoring station </a:t>
            </a:r>
            <a:r>
              <a:rPr lang="el" sz="2450">
                <a:solidFill>
                  <a:srgbClr val="858586"/>
                </a:solidFill>
              </a:rPr>
              <a:t> </a:t>
            </a:r>
            <a:endParaRPr sz="4800"/>
          </a:p>
        </p:txBody>
      </p:sp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265500" y="2441725"/>
            <a:ext cx="4586100" cy="23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850">
                <a:solidFill>
                  <a:srgbClr val="858586"/>
                </a:solidFill>
              </a:rPr>
              <a:t>of physicochemical measures</a:t>
            </a:r>
            <a:endParaRPr sz="2112"/>
          </a:p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5605400" y="724075"/>
            <a:ext cx="3171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100" y="724075"/>
            <a:ext cx="3921900" cy="40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265500" y="724075"/>
            <a:ext cx="4045200" cy="13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40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Water Quality Monitoring</a:t>
            </a:r>
            <a:endParaRPr sz="7100"/>
          </a:p>
        </p:txBody>
      </p:sp>
      <p:sp>
        <p:nvSpPr>
          <p:cNvPr id="101" name="Google Shape;101;p19"/>
          <p:cNvSpPr txBox="1"/>
          <p:nvPr>
            <p:ph idx="1" type="subTitle"/>
          </p:nvPr>
        </p:nvSpPr>
        <p:spPr>
          <a:xfrm>
            <a:off x="265500" y="3063175"/>
            <a:ext cx="4045200" cy="1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5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el" sz="35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made 3 groups and took turns to:</a:t>
            </a:r>
            <a:endParaRPr sz="4400"/>
          </a:p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l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investigate </a:t>
            </a:r>
            <a:r>
              <a:rPr lang="el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aquatic</a:t>
            </a:r>
            <a:r>
              <a:rPr lang="el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insects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l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the lake water chemically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Font typeface="Calibri"/>
              <a:buChar char="●"/>
            </a:pPr>
            <a:r>
              <a:rPr lang="el" sz="2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l" sz="2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ake physicoc</a:t>
            </a:r>
            <a:r>
              <a:rPr lang="el" sz="2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hemical measurements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65225" y="220375"/>
            <a:ext cx="4660500" cy="35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Investigating macro-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invertebrates     with the help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of stereoscopes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subTitle"/>
          </p:nvPr>
        </p:nvSpPr>
        <p:spPr>
          <a:xfrm>
            <a:off x="278725" y="3896200"/>
            <a:ext cx="4293300" cy="11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09" name="Google Shape;109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2222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825" y="667600"/>
            <a:ext cx="4293299" cy="4286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with the help of stereoscopes</a:t>
            </a:r>
            <a:endParaRPr/>
          </a:p>
        </p:txBody>
      </p:sp>
      <p:sp>
        <p:nvSpPr>
          <p:cNvPr id="117" name="Google Shape;11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600"/>
              <a:t>helps assess 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600"/>
              <a:t>the quality of the lake water</a:t>
            </a:r>
            <a:endParaRPr/>
          </a:p>
        </p:txBody>
      </p:sp>
      <p:sp>
        <p:nvSpPr>
          <p:cNvPr id="118" name="Google Shape;11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577" y="0"/>
            <a:ext cx="43984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