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Caveat"/>
      <p:regular r:id="rId19"/>
      <p:bold r:id="rId20"/>
    </p:embeddedFont>
    <p:embeddedFont>
      <p:font typeface="Lobster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obster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avea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80de223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80de223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4cb80947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4cb80947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cb80947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cb80947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cb80947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4cb80947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4cb80947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4cb80947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4cb80947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4cb80947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4cb8094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4cb8094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4cb80947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4cb8094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4cb80947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4cb80947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4cb8094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4cb8094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4cb80947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4cb80947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4cb80947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4cb80947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40a23a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40a23a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975" y="152400"/>
            <a:ext cx="58377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1920</a:t>
            </a:r>
            <a:endParaRPr/>
          </a:p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Cerves Convention</a:t>
            </a:r>
            <a:r>
              <a:rPr lang="en"/>
              <a:t> is signed</a:t>
            </a:r>
            <a:endParaRPr/>
          </a:p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Smyrna is declared an autonomous state (Autonomous Ionian State)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administration of Smyrna is handed to the Greek State for 5 years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1925: a referendum among the citizens of Smyrna </a:t>
            </a:r>
            <a:r>
              <a:rPr b="1" lang="en"/>
              <a:t>was supposed</a:t>
            </a:r>
            <a:r>
              <a:rPr lang="en"/>
              <a:t> to determine its future but never actually happened...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31st, 1922</a:t>
            </a:r>
            <a:endParaRPr/>
          </a:p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Smyrna is on fire</a:t>
            </a:r>
            <a:endParaRPr/>
          </a:p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275" y="0"/>
            <a:ext cx="5007725" cy="50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1923</a:t>
            </a:r>
            <a:endParaRPr/>
          </a:p>
        </p:txBody>
      </p:sp>
      <p:sp>
        <p:nvSpPr>
          <p:cNvPr id="137" name="Google Shape;137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Lausagne Convention</a:t>
            </a:r>
            <a:r>
              <a:rPr lang="en"/>
              <a:t> is signed</a:t>
            </a:r>
            <a:endParaRPr/>
          </a:p>
        </p:txBody>
      </p:sp>
      <p:sp>
        <p:nvSpPr>
          <p:cNvPr id="138" name="Google Shape;138;p24"/>
          <p:cNvSpPr txBox="1"/>
          <p:nvPr>
            <p:ph idx="2" type="body"/>
          </p:nvPr>
        </p:nvSpPr>
        <p:spPr>
          <a:xfrm>
            <a:off x="4939500" y="724075"/>
            <a:ext cx="3837000" cy="42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POPULATION EXCHANGE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1.220.000 Christians are forced to leave Asia Minor (of which 190.000 came from Smyrna) and settle in Greece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350.000 Greek Muslims are forced to leave Greece and settle in Turkey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BOTH PARTIES WERE TREATED AS REFUGEES by the host communities at first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490250" y="80575"/>
            <a:ext cx="4529700" cy="44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νNννν</a:t>
            </a:r>
            <a:endParaRPr/>
          </a:p>
        </p:txBody>
      </p:sp>
      <p:sp>
        <p:nvSpPr>
          <p:cNvPr id="144" name="Google Shape;144;p25"/>
          <p:cNvSpPr txBox="1"/>
          <p:nvPr>
            <p:ph idx="4294967295" type="body"/>
          </p:nvPr>
        </p:nvSpPr>
        <p:spPr>
          <a:xfrm>
            <a:off x="5277800" y="228300"/>
            <a:ext cx="3866100" cy="46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r>
              <a:rPr lang="en" sz="3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fterwards</a:t>
            </a:r>
            <a:r>
              <a:rPr lang="en" sz="4200">
                <a:solidFill>
                  <a:schemeClr val="dk1"/>
                </a:solidFill>
              </a:rPr>
              <a:t>        </a:t>
            </a:r>
            <a:endParaRPr sz="4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The Greeks of Asia Minor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established towns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Greece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 named them after their hometowns in Asia Minor</a:t>
            </a:r>
            <a:r>
              <a:rPr lang="en" sz="2400">
                <a:solidFill>
                  <a:schemeClr val="dk1"/>
                </a:solidFill>
              </a:rPr>
              <a:t>  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Nea </a:t>
            </a:r>
            <a:r>
              <a:rPr lang="en" sz="2400"/>
              <a:t>Philadelphia</a:t>
            </a:r>
            <a:endParaRPr sz="2400"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Nea Chalkidona</a:t>
            </a:r>
            <a:endParaRPr sz="2400"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Nea Ionia</a:t>
            </a:r>
            <a:endParaRPr sz="2400"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Nea Smyrni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50" y="1168375"/>
            <a:ext cx="4529700" cy="37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255150" y="322300"/>
            <a:ext cx="5022659" cy="846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ΝΕΑ ΦΙΛΑΦΕΛΦΕΙΑ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265500" y="362600"/>
            <a:ext cx="3051600" cy="14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in all,</a:t>
            </a:r>
            <a:endParaRPr/>
          </a:p>
        </p:txBody>
      </p:sp>
      <p:sp>
        <p:nvSpPr>
          <p:cNvPr id="152" name="Google Shape;152;p26"/>
          <p:cNvSpPr txBox="1"/>
          <p:nvPr>
            <p:ph idx="1" type="subTitle"/>
          </p:nvPr>
        </p:nvSpPr>
        <p:spPr>
          <a:xfrm>
            <a:off x="265500" y="1692125"/>
            <a:ext cx="2541300" cy="31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Greeks and Turks have a lot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common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their 30-century- long coexistence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Asia Minor!!!</a:t>
            </a:r>
            <a:endParaRPr/>
          </a:p>
        </p:txBody>
      </p:sp>
      <p:sp>
        <p:nvSpPr>
          <p:cNvPr id="153" name="Google Shape;153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800" y="0"/>
            <a:ext cx="63371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Caveat"/>
                <a:ea typeface="Caveat"/>
                <a:cs typeface="Caveat"/>
                <a:sym typeface="Caveat"/>
              </a:rPr>
              <a:t>Migration across the Aegean Sea</a:t>
            </a:r>
            <a:endParaRPr sz="7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3392000"/>
            <a:ext cx="85206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obster"/>
                <a:ea typeface="Lobster"/>
                <a:cs typeface="Lobster"/>
                <a:sym typeface="Lobster"/>
              </a:rPr>
              <a:t>Since</a:t>
            </a:r>
            <a:r>
              <a:rPr i="1" lang="en">
                <a:latin typeface="Lobster"/>
                <a:ea typeface="Lobster"/>
                <a:cs typeface="Lobster"/>
                <a:sym typeface="Lobster"/>
              </a:rPr>
              <a:t> the antiquity... 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11th century BC</a:t>
            </a:r>
            <a:endParaRPr/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Greek peoples, the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Ionians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Aeolians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Dories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came to the coasts of Asia Minor and established major cultural centres</a:t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2803075"/>
            <a:ext cx="4045200" cy="11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Asia Minor has always been a crossway of civilizations</a:t>
            </a:r>
            <a:r>
              <a:rPr lang="en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antique civilizations</a:t>
            </a:r>
            <a:endParaRPr/>
          </a:p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Asia Minor</a:t>
            </a:r>
            <a:endParaRPr/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075"/>
            <a:ext cx="3837001" cy="404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Middle Ages</a:t>
            </a:r>
            <a:endParaRPr/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265500" y="2803075"/>
            <a:ext cx="4041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Asia Minor thrives both culturally and economically</a:t>
            </a:r>
            <a:endParaRPr/>
          </a:p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-1050" l="0" r="-2501" t="0"/>
          <a:stretch/>
        </p:blipFill>
        <p:spPr>
          <a:xfrm>
            <a:off x="4941250" y="742825"/>
            <a:ext cx="3922223" cy="37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65500" y="3468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1453 AD         </a:t>
            </a:r>
            <a:r>
              <a:rPr lang="en" sz="2100">
                <a:solidFill>
                  <a:schemeClr val="dk2"/>
                </a:solidFill>
              </a:rPr>
              <a:t>The Fall of the Byzantine Empire</a:t>
            </a:r>
            <a:endParaRPr/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4912650" y="187950"/>
            <a:ext cx="3837000" cy="47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Byzantine capital </a:t>
            </a:r>
            <a:r>
              <a:rPr lang="en"/>
              <a:t>Konstantinoupolis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(city of the Byzantine Emperor, Konstantine)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 simply “Polis” (the City)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changes its name into </a:t>
            </a:r>
            <a:r>
              <a:rPr lang="en"/>
              <a:t>Istanbul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(to the City “is tin Poli)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becomes the capital city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of the Ottoman Empire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1981875"/>
            <a:ext cx="4045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00700" y="255175"/>
            <a:ext cx="4045200" cy="18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Meanwhile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Many Greek settlements in Pontus and Asia Minor still exist and thrive with Greek and Turkish people coexisting peacefully</a:t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631175" y="2803075"/>
            <a:ext cx="29679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At the beginning of the 20th century, there were 94 greek schools in Smyrna with 14.000 students</a:t>
            </a:r>
            <a:endParaRPr sz="30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00" y="2231900"/>
            <a:ext cx="3918100" cy="23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65500" y="1233175"/>
            <a:ext cx="3347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early 1900s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265500" y="2803075"/>
            <a:ext cx="3347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of the Ottoman Empire and Rise of Nationalism on both sides</a:t>
            </a:r>
            <a:endParaRPr/>
          </a:p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300" y="2301025"/>
            <a:ext cx="2588125" cy="21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60075">
            <a:off x="6922785" y="-57837"/>
            <a:ext cx="2056454" cy="285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265500" y="11929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May, 1919</a:t>
            </a:r>
            <a:endParaRPr/>
          </a:p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265500" y="2803075"/>
            <a:ext cx="4045200" cy="18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Greek troops disembark at Smyrna as a consequence of WORLD WAR I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order of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League of Nations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42950"/>
            <a:ext cx="3837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