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Raleway"/>
      <p:regular r:id="rId23"/>
      <p:bold r:id="rId24"/>
      <p:italic r:id="rId25"/>
      <p:boldItalic r:id="rId26"/>
    </p:embeddedFont>
    <p:embeddedFont>
      <p:font typeface="Amatic SC"/>
      <p:regular r:id="rId27"/>
      <p:bold r:id="rId28"/>
    </p:embeddedFont>
    <p:embeddedFont>
      <p:font typeface="Lato"/>
      <p:regular r:id="rId29"/>
      <p:bold r:id="rId30"/>
      <p:italic r:id="rId31"/>
      <p:boldItalic r:id="rId32"/>
    </p:embeddedFont>
    <p:embeddedFont>
      <p:font typeface="Montserrat"/>
      <p:regular r:id="rId33"/>
      <p:bold r:id="rId34"/>
      <p:italic r:id="rId35"/>
      <p:boldItalic r:id="rId36"/>
    </p:embeddedFont>
    <p:embeddedFont>
      <p:font typeface="Source Code Pro"/>
      <p:regular r:id="rId37"/>
      <p:bold r:id="rId38"/>
      <p:italic r:id="rId39"/>
      <p:boldItalic r:id="rId40"/>
    </p:embeddedFont>
    <p:embeddedFont>
      <p:font typeface="Raleway Thin"/>
      <p:bold r:id="rId41"/>
      <p:boldItalic r:id="rId42"/>
    </p:embeddedFont>
    <p:embeddedFont>
      <p:font typeface="Permanent Marker"/>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Italic.fntdata"/><Relationship Id="rId20" Type="http://schemas.openxmlformats.org/officeDocument/2006/relationships/slide" Target="slides/slide13.xml"/><Relationship Id="rId42" Type="http://schemas.openxmlformats.org/officeDocument/2006/relationships/font" Target="fonts/RalewayThin-boldItalic.fntdata"/><Relationship Id="rId41" Type="http://schemas.openxmlformats.org/officeDocument/2006/relationships/font" Target="fonts/RalewayThin-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PermanentMarker-regular.fntdata"/><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AmaticSC-bold.fntdata"/><Relationship Id="rId27" Type="http://schemas.openxmlformats.org/officeDocument/2006/relationships/font" Target="fonts/AmaticSC-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4.xml"/><Relationship Id="rId33" Type="http://schemas.openxmlformats.org/officeDocument/2006/relationships/font" Target="fonts/Montserrat-regular.fntdata"/><Relationship Id="rId10" Type="http://schemas.openxmlformats.org/officeDocument/2006/relationships/slide" Target="slides/slide3.xml"/><Relationship Id="rId32" Type="http://schemas.openxmlformats.org/officeDocument/2006/relationships/font" Target="fonts/Lato-boldItalic.fntdata"/><Relationship Id="rId13" Type="http://schemas.openxmlformats.org/officeDocument/2006/relationships/slide" Target="slides/slide6.xml"/><Relationship Id="rId35" Type="http://schemas.openxmlformats.org/officeDocument/2006/relationships/font" Target="fonts/Montserrat-italic.fntdata"/><Relationship Id="rId12" Type="http://schemas.openxmlformats.org/officeDocument/2006/relationships/slide" Target="slides/slide5.xml"/><Relationship Id="rId34" Type="http://schemas.openxmlformats.org/officeDocument/2006/relationships/font" Target="fonts/Montserrat-bold.fntdata"/><Relationship Id="rId15" Type="http://schemas.openxmlformats.org/officeDocument/2006/relationships/slide" Target="slides/slide8.xml"/><Relationship Id="rId37" Type="http://schemas.openxmlformats.org/officeDocument/2006/relationships/font" Target="fonts/SourceCodePro-regular.fntdata"/><Relationship Id="rId14" Type="http://schemas.openxmlformats.org/officeDocument/2006/relationships/slide" Target="slides/slide7.xml"/><Relationship Id="rId36" Type="http://schemas.openxmlformats.org/officeDocument/2006/relationships/font" Target="fonts/Montserrat-boldItalic.fntdata"/><Relationship Id="rId17" Type="http://schemas.openxmlformats.org/officeDocument/2006/relationships/slide" Target="slides/slide10.xml"/><Relationship Id="rId39" Type="http://schemas.openxmlformats.org/officeDocument/2006/relationships/font" Target="fonts/SourceCodePro-italic.fntdata"/><Relationship Id="rId16" Type="http://schemas.openxmlformats.org/officeDocument/2006/relationships/slide" Target="slides/slide9.xml"/><Relationship Id="rId38" Type="http://schemas.openxmlformats.org/officeDocument/2006/relationships/font" Target="fonts/SourceCodePr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e6aad901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e6aad901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600661ec3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00661ec3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600661ec3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00661ec35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61581d751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1581d751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61581d751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1581d751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61581d751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1581d751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61581d751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1581d751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00661ec3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00661ec3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60c1da9f6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0c1da9f6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0c1da9f60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0c1da9f60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green for example spearmint, basil, parsley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61581d751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1581d751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600661ec3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00661ec3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600661ec3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600661ec3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61581d751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61581d751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6" name="Shape 86"/>
        <p:cNvGrpSpPr/>
        <p:nvPr/>
      </p:nvGrpSpPr>
      <p:grpSpPr>
        <a:xfrm>
          <a:off x="0" y="0"/>
          <a:ext cx="0" cy="0"/>
          <a:chOff x="0" y="0"/>
          <a:chExt cx="0" cy="0"/>
        </a:xfrm>
      </p:grpSpPr>
      <p:sp>
        <p:nvSpPr>
          <p:cNvPr id="87" name="Google Shape;87;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89" name="Google Shape;89;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90" name="Google Shape;9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1" name="Shape 91"/>
        <p:cNvGrpSpPr/>
        <p:nvPr/>
      </p:nvGrpSpPr>
      <p:grpSpPr>
        <a:xfrm>
          <a:off x="0" y="0"/>
          <a:ext cx="0" cy="0"/>
          <a:chOff x="0" y="0"/>
          <a:chExt cx="0" cy="0"/>
        </a:xfrm>
      </p:grpSpPr>
      <p:sp>
        <p:nvSpPr>
          <p:cNvPr id="92" name="Google Shape;92;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3" name="Google Shape;9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6" name="Google Shape;96;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7" name="Google Shape;9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8" name="Shape 98"/>
        <p:cNvGrpSpPr/>
        <p:nvPr/>
      </p:nvGrpSpPr>
      <p:grpSpPr>
        <a:xfrm>
          <a:off x="0" y="0"/>
          <a:ext cx="0" cy="0"/>
          <a:chOff x="0" y="0"/>
          <a:chExt cx="0" cy="0"/>
        </a:xfrm>
      </p:grpSpPr>
      <p:sp>
        <p:nvSpPr>
          <p:cNvPr id="99" name="Google Shape;99;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00" name="Google Shape;100;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1" name="Google Shape;101;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2" name="Google Shape;10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108" name="Google Shape;108;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9" name="Google Shape;10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112" name="Google Shape;11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3" name="Shape 113"/>
        <p:cNvGrpSpPr/>
        <p:nvPr/>
      </p:nvGrpSpPr>
      <p:grpSpPr>
        <a:xfrm>
          <a:off x="0" y="0"/>
          <a:ext cx="0" cy="0"/>
          <a:chOff x="0" y="0"/>
          <a:chExt cx="0" cy="0"/>
        </a:xfrm>
      </p:grpSpPr>
      <p:sp>
        <p:nvSpPr>
          <p:cNvPr id="114" name="Google Shape;114;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 name="Google Shape;115;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16" name="Google Shape;116;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17" name="Google Shape;117;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8" name="Google Shape;11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119" name="Google Shape;11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122" name="Google Shape;12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25" name="Google Shape;125;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126" name="Google Shape;12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5" name="Google Shape;135;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6" name="Google Shape;13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9" name="Google Shape;13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sp>
        <p:nvSpPr>
          <p:cNvPr id="141" name="Google Shape;14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3" name="Google Shape;14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4" name="Shape 144"/>
        <p:cNvGrpSpPr/>
        <p:nvPr/>
      </p:nvGrpSpPr>
      <p:grpSpPr>
        <a:xfrm>
          <a:off x="0" y="0"/>
          <a:ext cx="0" cy="0"/>
          <a:chOff x="0" y="0"/>
          <a:chExt cx="0" cy="0"/>
        </a:xfrm>
      </p:grpSpPr>
      <p:sp>
        <p:nvSpPr>
          <p:cNvPr id="145" name="Google Shape;14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 name="Google Shape;146;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7" name="Google Shape;147;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8" name="Google Shape;14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2" name="Shape 152"/>
        <p:cNvGrpSpPr/>
        <p:nvPr/>
      </p:nvGrpSpPr>
      <p:grpSpPr>
        <a:xfrm>
          <a:off x="0" y="0"/>
          <a:ext cx="0" cy="0"/>
          <a:chOff x="0" y="0"/>
          <a:chExt cx="0" cy="0"/>
        </a:xfrm>
      </p:grpSpPr>
      <p:sp>
        <p:nvSpPr>
          <p:cNvPr id="153" name="Google Shape;153;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4" name="Google Shape;154;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5" name="Google Shape;15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6" name="Shape 156"/>
        <p:cNvGrpSpPr/>
        <p:nvPr/>
      </p:nvGrpSpPr>
      <p:grpSpPr>
        <a:xfrm>
          <a:off x="0" y="0"/>
          <a:ext cx="0" cy="0"/>
          <a:chOff x="0" y="0"/>
          <a:chExt cx="0" cy="0"/>
        </a:xfrm>
      </p:grpSpPr>
      <p:sp>
        <p:nvSpPr>
          <p:cNvPr id="157" name="Google Shape;157;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8" name="Google Shape;158;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9" name="Shape 159"/>
        <p:cNvGrpSpPr/>
        <p:nvPr/>
      </p:nvGrpSpPr>
      <p:grpSpPr>
        <a:xfrm>
          <a:off x="0" y="0"/>
          <a:ext cx="0" cy="0"/>
          <a:chOff x="0" y="0"/>
          <a:chExt cx="0" cy="0"/>
        </a:xfrm>
      </p:grpSpPr>
      <p:sp>
        <p:nvSpPr>
          <p:cNvPr id="160" name="Google Shape;160;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2" name="Google Shape;162;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3" name="Google Shape;163;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4" name="Google Shape;16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5" name="Shape 165"/>
        <p:cNvGrpSpPr/>
        <p:nvPr/>
      </p:nvGrpSpPr>
      <p:grpSpPr>
        <a:xfrm>
          <a:off x="0" y="0"/>
          <a:ext cx="0" cy="0"/>
          <a:chOff x="0" y="0"/>
          <a:chExt cx="0" cy="0"/>
        </a:xfrm>
      </p:grpSpPr>
      <p:sp>
        <p:nvSpPr>
          <p:cNvPr id="166" name="Google Shape;166;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7" name="Google Shape;167;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8" name="Shape 168"/>
        <p:cNvGrpSpPr/>
        <p:nvPr/>
      </p:nvGrpSpPr>
      <p:grpSpPr>
        <a:xfrm>
          <a:off x="0" y="0"/>
          <a:ext cx="0" cy="0"/>
          <a:chOff x="0" y="0"/>
          <a:chExt cx="0" cy="0"/>
        </a:xfrm>
      </p:grpSpPr>
      <p:sp>
        <p:nvSpPr>
          <p:cNvPr id="169" name="Google Shape;169;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0" name="Google Shape;170;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1" name="Google Shape;17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84" name="Google Shape;84;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5" name="Google Shape;8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31" name="Google Shape;131;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32" name="Google Shape;13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9.jpg"/><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77" name="Shape 177"/>
        <p:cNvGrpSpPr/>
        <p:nvPr/>
      </p:nvGrpSpPr>
      <p:grpSpPr>
        <a:xfrm>
          <a:off x="0" y="0"/>
          <a:ext cx="0" cy="0"/>
          <a:chOff x="0" y="0"/>
          <a:chExt cx="0" cy="0"/>
        </a:xfrm>
      </p:grpSpPr>
      <p:pic>
        <p:nvPicPr>
          <p:cNvPr id="178" name="Google Shape;178;p37"/>
          <p:cNvPicPr preferRelativeResize="0"/>
          <p:nvPr/>
        </p:nvPicPr>
        <p:blipFill>
          <a:blip r:embed="rId3">
            <a:alphaModFix/>
          </a:blip>
          <a:stretch>
            <a:fillRect/>
          </a:stretch>
        </p:blipFill>
        <p:spPr>
          <a:xfrm>
            <a:off x="1611550" y="0"/>
            <a:ext cx="597612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6"/>
          <p:cNvSpPr txBox="1"/>
          <p:nvPr>
            <p:ph type="title"/>
          </p:nvPr>
        </p:nvSpPr>
        <p:spPr>
          <a:xfrm>
            <a:off x="730000" y="181425"/>
            <a:ext cx="3300900" cy="117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latin typeface="Permanent Marker"/>
                <a:ea typeface="Permanent Marker"/>
                <a:cs typeface="Permanent Marker"/>
                <a:sym typeface="Permanent Marker"/>
              </a:rPr>
              <a:t>for the meat sauce</a:t>
            </a:r>
            <a:endParaRPr>
              <a:latin typeface="Permanent Marker"/>
              <a:ea typeface="Permanent Marker"/>
              <a:cs typeface="Permanent Marker"/>
              <a:sym typeface="Permanent Marker"/>
            </a:endParaRPr>
          </a:p>
          <a:p>
            <a:pPr indent="0" lvl="0" marL="0" rtl="0" algn="l">
              <a:spcBef>
                <a:spcPts val="0"/>
              </a:spcBef>
              <a:spcAft>
                <a:spcPts val="0"/>
              </a:spcAft>
              <a:buNone/>
            </a:pPr>
            <a:r>
              <a:rPr lang="el">
                <a:latin typeface="Permanent Marker"/>
                <a:ea typeface="Permanent Marker"/>
                <a:cs typeface="Permanent Marker"/>
                <a:sym typeface="Permanent Marker"/>
              </a:rPr>
              <a:t>we need </a:t>
            </a:r>
            <a:endParaRPr>
              <a:latin typeface="Permanent Marker"/>
              <a:ea typeface="Permanent Marker"/>
              <a:cs typeface="Permanent Marker"/>
              <a:sym typeface="Permanent Marker"/>
            </a:endParaRPr>
          </a:p>
        </p:txBody>
      </p:sp>
      <p:sp>
        <p:nvSpPr>
          <p:cNvPr id="247" name="Google Shape;247;p46"/>
          <p:cNvSpPr txBox="1"/>
          <p:nvPr>
            <p:ph idx="2" type="body"/>
          </p:nvPr>
        </p:nvSpPr>
        <p:spPr>
          <a:xfrm>
            <a:off x="4293800" y="0"/>
            <a:ext cx="4254600" cy="5143500"/>
          </a:xfrm>
          <a:prstGeom prst="rect">
            <a:avLst/>
          </a:prstGeom>
        </p:spPr>
        <p:txBody>
          <a:bodyPr anchorCtr="0" anchor="t" bIns="91425" lIns="91425" spcFirstLastPara="1" rIns="91425" wrap="square" tIns="91425">
            <a:noAutofit/>
          </a:bodyPr>
          <a:lstStyle/>
          <a:p>
            <a:pPr indent="-317500" lvl="0" marL="457200" rtl="0" algn="l">
              <a:lnSpc>
                <a:spcPct val="180000"/>
              </a:lnSpc>
              <a:spcBef>
                <a:spcPts val="0"/>
              </a:spcBef>
              <a:spcAft>
                <a:spcPts val="0"/>
              </a:spcAft>
              <a:buClr>
                <a:srgbClr val="555555"/>
              </a:buClr>
              <a:buSzPts val="1400"/>
              <a:buFont typeface="Arial"/>
              <a:buChar char="●"/>
            </a:pPr>
            <a:r>
              <a:rPr lang="el" sz="1400">
                <a:solidFill>
                  <a:srgbClr val="555555"/>
                </a:solidFill>
                <a:highlight>
                  <a:schemeClr val="lt1"/>
                </a:highlight>
                <a:latin typeface="Arial"/>
                <a:ea typeface="Arial"/>
                <a:cs typeface="Arial"/>
                <a:sym typeface="Arial"/>
              </a:rPr>
              <a:t>Heat a large pan and add the olive oil. </a:t>
            </a:r>
            <a:endParaRPr sz="1400">
              <a:solidFill>
                <a:srgbClr val="555555"/>
              </a:solidFill>
              <a:highlight>
                <a:schemeClr val="lt1"/>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Char char="●"/>
            </a:pPr>
            <a:r>
              <a:rPr lang="el" sz="1400">
                <a:solidFill>
                  <a:srgbClr val="555555"/>
                </a:solidFill>
                <a:highlight>
                  <a:schemeClr val="lt1"/>
                </a:highlight>
                <a:latin typeface="Arial"/>
                <a:ea typeface="Arial"/>
                <a:cs typeface="Arial"/>
                <a:sym typeface="Arial"/>
              </a:rPr>
              <a:t>Stir in the chopped onions and sauté, until softened and slightly colored. </a:t>
            </a:r>
            <a:endParaRPr sz="1400">
              <a:solidFill>
                <a:srgbClr val="555555"/>
              </a:solidFill>
              <a:highlight>
                <a:schemeClr val="lt1"/>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Char char="●"/>
            </a:pPr>
            <a:r>
              <a:rPr lang="el" sz="1400">
                <a:solidFill>
                  <a:srgbClr val="555555"/>
                </a:solidFill>
                <a:highlight>
                  <a:schemeClr val="lt1"/>
                </a:highlight>
                <a:latin typeface="Arial"/>
                <a:ea typeface="Arial"/>
                <a:cs typeface="Arial"/>
                <a:sym typeface="Arial"/>
              </a:rPr>
              <a:t>Stir in the garlic, tomato puree and the mince breaking it up with a wooden spoon and sauté. </a:t>
            </a:r>
            <a:endParaRPr sz="1400">
              <a:solidFill>
                <a:srgbClr val="555555"/>
              </a:solidFill>
              <a:highlight>
                <a:schemeClr val="lt1"/>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Char char="●"/>
            </a:pPr>
            <a:r>
              <a:rPr lang="el" sz="1400">
                <a:solidFill>
                  <a:srgbClr val="555555"/>
                </a:solidFill>
                <a:highlight>
                  <a:schemeClr val="lt1"/>
                </a:highlight>
                <a:latin typeface="Arial"/>
                <a:ea typeface="Arial"/>
                <a:cs typeface="Arial"/>
                <a:sym typeface="Arial"/>
              </a:rPr>
              <a:t>Pour in the red wine and wait to evaporate. </a:t>
            </a:r>
            <a:endParaRPr sz="1400">
              <a:solidFill>
                <a:srgbClr val="555555"/>
              </a:solidFill>
              <a:highlight>
                <a:schemeClr val="lt1"/>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Char char="●"/>
            </a:pPr>
            <a:r>
              <a:rPr lang="el" sz="1400">
                <a:solidFill>
                  <a:srgbClr val="555555"/>
                </a:solidFill>
                <a:highlight>
                  <a:schemeClr val="lt1"/>
                </a:highlight>
                <a:latin typeface="Arial"/>
                <a:ea typeface="Arial"/>
                <a:cs typeface="Arial"/>
                <a:sym typeface="Arial"/>
              </a:rPr>
              <a:t>Add the tinned tomatoes, the sugar, a pinch of cinnamon, 1 bay leaf and a good pinch of salt and pepper. </a:t>
            </a:r>
            <a:endParaRPr sz="1400">
              <a:solidFill>
                <a:srgbClr val="555555"/>
              </a:solidFill>
              <a:highlight>
                <a:schemeClr val="lt1"/>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Char char="●"/>
            </a:pPr>
            <a:r>
              <a:rPr lang="el" sz="1400">
                <a:solidFill>
                  <a:srgbClr val="555555"/>
                </a:solidFill>
                <a:highlight>
                  <a:schemeClr val="lt1"/>
                </a:highlight>
                <a:latin typeface="Arial"/>
                <a:ea typeface="Arial"/>
                <a:cs typeface="Arial"/>
                <a:sym typeface="Arial"/>
              </a:rPr>
              <a:t>Bring to the boil, turn the heat down and simmer with the lid on for about 30 minutes, until most of the juices have evaporated.</a:t>
            </a:r>
            <a:endParaRPr sz="1400">
              <a:solidFill>
                <a:srgbClr val="555555"/>
              </a:solidFill>
              <a:highlight>
                <a:schemeClr val="lt1"/>
              </a:highlight>
              <a:latin typeface="Arial"/>
              <a:ea typeface="Arial"/>
              <a:cs typeface="Arial"/>
              <a:sym typeface="Arial"/>
            </a:endParaRPr>
          </a:p>
          <a:p>
            <a:pPr indent="0" lvl="0" marL="0" rtl="0" algn="l">
              <a:spcBef>
                <a:spcPts val="0"/>
              </a:spcBef>
              <a:spcAft>
                <a:spcPts val="1600"/>
              </a:spcAft>
              <a:buNone/>
            </a:pPr>
            <a:r>
              <a:t/>
            </a:r>
            <a:endParaRPr/>
          </a:p>
        </p:txBody>
      </p:sp>
      <p:sp>
        <p:nvSpPr>
          <p:cNvPr id="248" name="Google Shape;248;p46"/>
          <p:cNvSpPr txBox="1"/>
          <p:nvPr>
            <p:ph idx="1" type="subTitle"/>
          </p:nvPr>
        </p:nvSpPr>
        <p:spPr>
          <a:xfrm>
            <a:off x="157250" y="1352625"/>
            <a:ext cx="4414800" cy="3790800"/>
          </a:xfrm>
          <a:prstGeom prst="rect">
            <a:avLst/>
          </a:prstGeom>
        </p:spPr>
        <p:txBody>
          <a:bodyPr anchorCtr="0" anchor="t" bIns="91425" lIns="91425" spcFirstLastPara="1" rIns="91425" wrap="square" tIns="91425">
            <a:noAutofit/>
          </a:bodyPr>
          <a:lstStyle/>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750g beef or lamb mince (26 ounces)              </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2 red onions (chopped)</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2 cloves of garlic (chopped)</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1 tin chopped tomatoes (400g/ 14 oz.)</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2 tbsp tomato puree</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1 teaspoon sugar</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1 glass of red wine</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sea salt and freshly ground black pepper</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1 bay leaf and a pinch or stick of cinnamon</a:t>
            </a:r>
            <a:endParaRPr sz="1400">
              <a:solidFill>
                <a:srgbClr val="000000"/>
              </a:solidFill>
              <a:latin typeface="Arial"/>
              <a:ea typeface="Arial"/>
              <a:cs typeface="Arial"/>
              <a:sym typeface="Arial"/>
            </a:endParaRPr>
          </a:p>
          <a:p>
            <a:pPr indent="0" lvl="0" marL="0" marR="457200" rtl="0" algn="l">
              <a:lnSpc>
                <a:spcPct val="180000"/>
              </a:lnSpc>
              <a:spcBef>
                <a:spcPts val="0"/>
              </a:spcBef>
              <a:spcAft>
                <a:spcPts val="0"/>
              </a:spcAft>
              <a:buNone/>
            </a:pPr>
            <a:r>
              <a:t/>
            </a:r>
            <a:endParaRPr sz="1400">
              <a:solidFill>
                <a:srgbClr val="000000"/>
              </a:solidFill>
              <a:latin typeface="Arial"/>
              <a:ea typeface="Arial"/>
              <a:cs typeface="Arial"/>
              <a:sym typeface="Arial"/>
            </a:endParaRPr>
          </a:p>
          <a:p>
            <a:pPr indent="-317500" lvl="0" marL="457200" marR="457200" rtl="0" algn="l">
              <a:lnSpc>
                <a:spcPct val="180000"/>
              </a:lnSpc>
              <a:spcBef>
                <a:spcPts val="0"/>
              </a:spcBef>
              <a:spcAft>
                <a:spcPts val="0"/>
              </a:spcAft>
              <a:buClr>
                <a:srgbClr val="000000"/>
              </a:buClr>
              <a:buSzPts val="1400"/>
              <a:buFont typeface="Arial"/>
              <a:buChar char="●"/>
            </a:pPr>
            <a:r>
              <a:rPr lang="el" sz="1400">
                <a:solidFill>
                  <a:srgbClr val="000000"/>
                </a:solidFill>
                <a:latin typeface="Arial"/>
                <a:ea typeface="Arial"/>
                <a:cs typeface="Arial"/>
                <a:sym typeface="Arial"/>
              </a:rPr>
              <a:t>1/4 of a cup olive oil</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0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ph type="title"/>
          </p:nvPr>
        </p:nvSpPr>
        <p:spPr>
          <a:xfrm>
            <a:off x="729450" y="659950"/>
            <a:ext cx="7688700" cy="6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Moussaka </a:t>
            </a:r>
            <a:r>
              <a:rPr lang="el">
                <a:latin typeface="Permanent Marker"/>
                <a:ea typeface="Permanent Marker"/>
                <a:cs typeface="Permanent Marker"/>
                <a:sym typeface="Permanent Marker"/>
              </a:rPr>
              <a:t>(instructions )</a:t>
            </a:r>
            <a:endParaRPr>
              <a:latin typeface="Permanent Marker"/>
              <a:ea typeface="Permanent Marker"/>
              <a:cs typeface="Permanent Marker"/>
              <a:sym typeface="Permanent Marker"/>
            </a:endParaRPr>
          </a:p>
        </p:txBody>
      </p:sp>
      <p:sp>
        <p:nvSpPr>
          <p:cNvPr id="254" name="Google Shape;254;p47"/>
          <p:cNvSpPr txBox="1"/>
          <p:nvPr>
            <p:ph idx="1" type="body"/>
          </p:nvPr>
        </p:nvSpPr>
        <p:spPr>
          <a:xfrm>
            <a:off x="0" y="1313050"/>
            <a:ext cx="8418300" cy="3633900"/>
          </a:xfrm>
          <a:prstGeom prst="rect">
            <a:avLst/>
          </a:prstGeom>
        </p:spPr>
        <p:txBody>
          <a:bodyPr anchorCtr="0" anchor="t" bIns="91425" lIns="91425" spcFirstLastPara="1" rIns="91425" wrap="square" tIns="91425">
            <a:noAutofit/>
          </a:bodyPr>
          <a:lstStyle/>
          <a:p>
            <a:pPr indent="-317500" lvl="0" marL="457200" rtl="0" algn="l">
              <a:lnSpc>
                <a:spcPct val="180000"/>
              </a:lnSpc>
              <a:spcBef>
                <a:spcPts val="0"/>
              </a:spcBef>
              <a:spcAft>
                <a:spcPts val="0"/>
              </a:spcAft>
              <a:buClr>
                <a:srgbClr val="555555"/>
              </a:buClr>
              <a:buSzPts val="1400"/>
              <a:buFont typeface="Arial"/>
              <a:buAutoNum type="arabicPeriod"/>
            </a:pPr>
            <a:r>
              <a:rPr lang="el" sz="1400">
                <a:solidFill>
                  <a:srgbClr val="555555"/>
                </a:solidFill>
                <a:highlight>
                  <a:srgbClr val="FFFFFF"/>
                </a:highlight>
                <a:latin typeface="Arial"/>
                <a:ea typeface="Arial"/>
                <a:cs typeface="Arial"/>
                <a:sym typeface="Arial"/>
              </a:rPr>
              <a:t>Begin by preparing the vegetables (aubergines, potatoes, zucchini). Peel the potatoes and remove the stalks from the aubergines and the zucchini. Cut them into slices, 1 cm thick. Season with salt and place in a colander for about half an hour.</a:t>
            </a:r>
            <a:endParaRPr sz="1400">
              <a:solidFill>
                <a:srgbClr val="555555"/>
              </a:solidFill>
              <a:highlight>
                <a:srgbClr val="FFFFFF"/>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AutoNum type="arabicPeriod"/>
            </a:pPr>
            <a:r>
              <a:rPr lang="el" sz="1400">
                <a:solidFill>
                  <a:srgbClr val="555555"/>
                </a:solidFill>
                <a:highlight>
                  <a:srgbClr val="FFFFFF"/>
                </a:highlight>
                <a:latin typeface="Arial"/>
                <a:ea typeface="Arial"/>
                <a:cs typeface="Arial"/>
                <a:sym typeface="Arial"/>
              </a:rPr>
              <a:t>Drizzle the vegetables with some olive oil and bake them for 20 minutes</a:t>
            </a:r>
            <a:endParaRPr sz="1400">
              <a:solidFill>
                <a:srgbClr val="555555"/>
              </a:solidFill>
              <a:highlight>
                <a:srgbClr val="FFFFFF"/>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AutoNum type="arabicPeriod"/>
            </a:pPr>
            <a:r>
              <a:rPr lang="el" sz="1400">
                <a:solidFill>
                  <a:srgbClr val="555555"/>
                </a:solidFill>
                <a:highlight>
                  <a:srgbClr val="FFFFFF"/>
                </a:highlight>
                <a:latin typeface="Arial"/>
                <a:ea typeface="Arial"/>
                <a:cs typeface="Arial"/>
                <a:sym typeface="Arial"/>
              </a:rPr>
              <a:t>Prepare the meat sauce and the </a:t>
            </a:r>
            <a:r>
              <a:rPr lang="el" sz="1400">
                <a:solidFill>
                  <a:srgbClr val="555555"/>
                </a:solidFill>
                <a:highlight>
                  <a:schemeClr val="lt1"/>
                </a:highlight>
                <a:latin typeface="Arial"/>
                <a:ea typeface="Arial"/>
                <a:cs typeface="Arial"/>
                <a:sym typeface="Arial"/>
              </a:rPr>
              <a:t>béchamel sauce</a:t>
            </a:r>
            <a:r>
              <a:rPr lang="el" sz="1400">
                <a:solidFill>
                  <a:srgbClr val="555555"/>
                </a:solidFill>
                <a:highlight>
                  <a:srgbClr val="FFFFFF"/>
                </a:highlight>
                <a:latin typeface="Arial"/>
                <a:ea typeface="Arial"/>
                <a:cs typeface="Arial"/>
                <a:sym typeface="Arial"/>
              </a:rPr>
              <a:t> for the moussaka.</a:t>
            </a:r>
            <a:endParaRPr sz="1400">
              <a:solidFill>
                <a:srgbClr val="555555"/>
              </a:solidFill>
              <a:highlight>
                <a:srgbClr val="FFFFFF"/>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AutoNum type="arabicPeriod"/>
            </a:pPr>
            <a:r>
              <a:rPr lang="el" sz="1400">
                <a:solidFill>
                  <a:srgbClr val="555555"/>
                </a:solidFill>
                <a:highlight>
                  <a:schemeClr val="lt1"/>
                </a:highlight>
                <a:latin typeface="Arial"/>
                <a:ea typeface="Arial"/>
                <a:cs typeface="Arial"/>
                <a:sym typeface="Arial"/>
              </a:rPr>
              <a:t>Assemble the moussaka. Butter the bottom and sides of the pan and layer the vegetables. Pour in the meat sauce and even out. Add a second layer of vegetables, top with the béchamel sauce and smooth out with a spatula.</a:t>
            </a:r>
            <a:endParaRPr sz="1400">
              <a:solidFill>
                <a:srgbClr val="555555"/>
              </a:solidFill>
              <a:highlight>
                <a:schemeClr val="lt1"/>
              </a:highlight>
              <a:latin typeface="Arial"/>
              <a:ea typeface="Arial"/>
              <a:cs typeface="Arial"/>
              <a:sym typeface="Arial"/>
            </a:endParaRPr>
          </a:p>
          <a:p>
            <a:pPr indent="-317500" lvl="0" marL="457200" rtl="0" algn="l">
              <a:lnSpc>
                <a:spcPct val="180000"/>
              </a:lnSpc>
              <a:spcBef>
                <a:spcPts val="0"/>
              </a:spcBef>
              <a:spcAft>
                <a:spcPts val="0"/>
              </a:spcAft>
              <a:buClr>
                <a:srgbClr val="555555"/>
              </a:buClr>
              <a:buSzPts val="1400"/>
              <a:buFont typeface="Arial"/>
              <a:buAutoNum type="arabicPeriod"/>
            </a:pPr>
            <a:r>
              <a:rPr lang="el" sz="1400">
                <a:solidFill>
                  <a:srgbClr val="555555"/>
                </a:solidFill>
                <a:highlight>
                  <a:schemeClr val="lt1"/>
                </a:highlight>
                <a:latin typeface="Arial"/>
                <a:ea typeface="Arial"/>
                <a:cs typeface="Arial"/>
                <a:sym typeface="Arial"/>
              </a:rPr>
              <a:t>Sprinkle with grated cheese and bake in preheated oven at 180-200C for about 60 minutes.</a:t>
            </a:r>
            <a:endParaRPr sz="900">
              <a:solidFill>
                <a:srgbClr val="555555"/>
              </a:solidFill>
              <a:highlight>
                <a:schemeClr val="lt1"/>
              </a:highlight>
              <a:latin typeface="Arial"/>
              <a:ea typeface="Arial"/>
              <a:cs typeface="Arial"/>
              <a:sym typeface="Arial"/>
            </a:endParaRPr>
          </a:p>
          <a:p>
            <a:pPr indent="0" lvl="0" marL="457200" rtl="0" algn="l">
              <a:lnSpc>
                <a:spcPct val="180000"/>
              </a:lnSpc>
              <a:spcBef>
                <a:spcPts val="2300"/>
              </a:spcBef>
              <a:spcAft>
                <a:spcPts val="2300"/>
              </a:spcAft>
              <a:buNone/>
            </a:pPr>
            <a:r>
              <a:t/>
            </a:r>
            <a:endParaRPr sz="1000">
              <a:solidFill>
                <a:srgbClr val="555555"/>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Desserts</a:t>
            </a:r>
            <a:endParaRPr/>
          </a:p>
        </p:txBody>
      </p:sp>
      <p:sp>
        <p:nvSpPr>
          <p:cNvPr id="260" name="Google Shape;260;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The most famous desserts in Greece are the so mentioned spoon ones. There are too many of them! Usually our grandmothers make these desserts out of almost every fruit they can find!</a:t>
            </a:r>
            <a:endParaRPr/>
          </a:p>
          <a:p>
            <a:pPr indent="0" lvl="0" marL="0" rtl="0" algn="l">
              <a:spcBef>
                <a:spcPts val="1600"/>
              </a:spcBef>
              <a:spcAft>
                <a:spcPts val="1600"/>
              </a:spcAft>
              <a:buNone/>
            </a:pPr>
            <a:r>
              <a:rPr lang="el"/>
              <a:t>Sour cherry spoon sweet is one of the most popular and it is served sometimes as a topping for dark chocolate Ice cream, try it and be amazed!</a:t>
            </a:r>
            <a:endParaRPr/>
          </a:p>
        </p:txBody>
      </p:sp>
      <p:pic>
        <p:nvPicPr>
          <p:cNvPr id="261" name="Google Shape;261;p48"/>
          <p:cNvPicPr preferRelativeResize="0"/>
          <p:nvPr/>
        </p:nvPicPr>
        <p:blipFill>
          <a:blip r:embed="rId3">
            <a:alphaModFix/>
          </a:blip>
          <a:stretch>
            <a:fillRect/>
          </a:stretch>
        </p:blipFill>
        <p:spPr>
          <a:xfrm>
            <a:off x="3247763" y="3148721"/>
            <a:ext cx="2648474" cy="1634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Orange peel spoon sweet</a:t>
            </a:r>
            <a:endParaRPr/>
          </a:p>
        </p:txBody>
      </p:sp>
      <p:sp>
        <p:nvSpPr>
          <p:cNvPr id="267" name="Google Shape;267;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8" name="Google Shape;268;p49"/>
          <p:cNvPicPr preferRelativeResize="0"/>
          <p:nvPr/>
        </p:nvPicPr>
        <p:blipFill>
          <a:blip r:embed="rId3">
            <a:alphaModFix/>
          </a:blip>
          <a:stretch>
            <a:fillRect/>
          </a:stretch>
        </p:blipFill>
        <p:spPr>
          <a:xfrm>
            <a:off x="1995691" y="1152474"/>
            <a:ext cx="5152617"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Spoon sweets out of every fruit you can imagine</a:t>
            </a:r>
            <a:endParaRPr/>
          </a:p>
        </p:txBody>
      </p:sp>
      <p:sp>
        <p:nvSpPr>
          <p:cNvPr id="274" name="Google Shape;274;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5" name="Google Shape;275;p50"/>
          <p:cNvPicPr preferRelativeResize="0"/>
          <p:nvPr/>
        </p:nvPicPr>
        <p:blipFill>
          <a:blip r:embed="rId3">
            <a:alphaModFix/>
          </a:blip>
          <a:stretch>
            <a:fillRect/>
          </a:stretch>
        </p:blipFill>
        <p:spPr>
          <a:xfrm>
            <a:off x="2264588" y="1323912"/>
            <a:ext cx="4614825" cy="3073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1"/>
          <p:cNvSpPr txBox="1"/>
          <p:nvPr>
            <p:ph type="title"/>
          </p:nvPr>
        </p:nvSpPr>
        <p:spPr>
          <a:xfrm>
            <a:off x="311700" y="45983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Spoon sweet out of a flower....Rose!</a:t>
            </a:r>
            <a:endParaRPr/>
          </a:p>
        </p:txBody>
      </p:sp>
      <p:sp>
        <p:nvSpPr>
          <p:cNvPr id="281" name="Google Shape;281;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2" name="Google Shape;282;p51"/>
          <p:cNvPicPr preferRelativeResize="0"/>
          <p:nvPr/>
        </p:nvPicPr>
        <p:blipFill rotWithShape="1">
          <a:blip r:embed="rId3">
            <a:alphaModFix/>
          </a:blip>
          <a:srcRect b="5330" l="0" r="0" t="-5330"/>
          <a:stretch/>
        </p:blipFill>
        <p:spPr>
          <a:xfrm>
            <a:off x="2161100" y="1067312"/>
            <a:ext cx="4821801" cy="3616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8"/>
          <p:cNvSpPr txBox="1"/>
          <p:nvPr>
            <p:ph type="ctrTitle"/>
          </p:nvPr>
        </p:nvSpPr>
        <p:spPr>
          <a:xfrm rot="-133">
            <a:off x="551925" y="1082500"/>
            <a:ext cx="7728300" cy="164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A full Greek traditional menu</a:t>
            </a:r>
            <a:endParaRPr/>
          </a:p>
          <a:p>
            <a:pPr indent="0" lvl="0" marL="0" rtl="0" algn="l">
              <a:spcBef>
                <a:spcPts val="0"/>
              </a:spcBef>
              <a:spcAft>
                <a:spcPts val="0"/>
              </a:spcAft>
              <a:buNone/>
            </a:pPr>
            <a:r>
              <a:t/>
            </a:r>
            <a:endParaRPr/>
          </a:p>
        </p:txBody>
      </p:sp>
      <p:sp>
        <p:nvSpPr>
          <p:cNvPr id="184" name="Google Shape;184;p38"/>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3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           Starters							Main Dish</a:t>
            </a:r>
            <a:endParaRPr/>
          </a:p>
        </p:txBody>
      </p:sp>
      <p:sp>
        <p:nvSpPr>
          <p:cNvPr id="190" name="Google Shape;190;p39"/>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l"/>
              <a:t>       	Tzatziki (cucumber and garlic dip)</a:t>
            </a:r>
            <a:endParaRPr/>
          </a:p>
          <a:p>
            <a:pPr indent="0" lvl="0" marL="0" rtl="0" algn="l">
              <a:spcBef>
                <a:spcPts val="1600"/>
              </a:spcBef>
              <a:spcAft>
                <a:spcPts val="0"/>
              </a:spcAft>
              <a:buNone/>
            </a:pPr>
            <a:r>
              <a:rPr lang="el"/>
              <a:t>     	   	Keftedakia (small meatballs)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l" sz="2400">
                <a:latin typeface="Raleway Thin"/>
                <a:ea typeface="Raleway Thin"/>
                <a:cs typeface="Raleway Thin"/>
                <a:sym typeface="Raleway Thin"/>
              </a:rPr>
              <a:t>              </a:t>
            </a:r>
            <a:r>
              <a:rPr lang="el" sz="2400">
                <a:latin typeface="Raleway Thin"/>
                <a:ea typeface="Raleway Thin"/>
                <a:cs typeface="Raleway Thin"/>
                <a:sym typeface="Raleway Thin"/>
              </a:rPr>
              <a:t>Side Dish</a:t>
            </a:r>
            <a:endParaRPr sz="2400">
              <a:latin typeface="Raleway Thin"/>
              <a:ea typeface="Raleway Thin"/>
              <a:cs typeface="Raleway Thin"/>
              <a:sym typeface="Raleway Thin"/>
            </a:endParaRPr>
          </a:p>
          <a:p>
            <a:pPr indent="0" lvl="0" marL="0" rtl="0" algn="l">
              <a:spcBef>
                <a:spcPts val="1600"/>
              </a:spcBef>
              <a:spcAft>
                <a:spcPts val="0"/>
              </a:spcAft>
              <a:buNone/>
            </a:pPr>
            <a:r>
              <a:rPr lang="el"/>
              <a:t>                  </a:t>
            </a:r>
            <a:r>
              <a:rPr lang="el"/>
              <a:t>Greek Salad</a:t>
            </a:r>
            <a:endParaRPr/>
          </a:p>
          <a:p>
            <a:pPr indent="0" lvl="0" marL="0" rtl="0" algn="l">
              <a:spcBef>
                <a:spcPts val="1600"/>
              </a:spcBef>
              <a:spcAft>
                <a:spcPts val="1600"/>
              </a:spcAft>
              <a:buNone/>
            </a:pPr>
            <a:r>
              <a:t/>
            </a:r>
            <a:endParaRPr/>
          </a:p>
        </p:txBody>
      </p:sp>
      <p:sp>
        <p:nvSpPr>
          <p:cNvPr id="191" name="Google Shape;191;p39"/>
          <p:cNvSpPr txBox="1"/>
          <p:nvPr>
            <p:ph idx="2" type="body"/>
          </p:nvPr>
        </p:nvSpPr>
        <p:spPr>
          <a:xfrm>
            <a:off x="4643600" y="2078875"/>
            <a:ext cx="3774300" cy="25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sz="1800"/>
              <a:t>Moussaka </a:t>
            </a:r>
            <a:endParaRPr sz="1800"/>
          </a:p>
          <a:p>
            <a:pPr indent="0" lvl="0" marL="0" rtl="0" algn="l">
              <a:spcBef>
                <a:spcPts val="1600"/>
              </a:spcBef>
              <a:spcAft>
                <a:spcPts val="0"/>
              </a:spcAft>
              <a:buNone/>
            </a:pPr>
            <a:r>
              <a:rPr lang="el" sz="1800"/>
              <a:t>(vegetables and minced meat in red tomato sauce and </a:t>
            </a:r>
            <a:r>
              <a:rPr lang="el" sz="1800"/>
              <a:t>bechamel</a:t>
            </a:r>
            <a:r>
              <a:rPr lang="el" sz="1800"/>
              <a:t> top)</a:t>
            </a:r>
            <a:endParaRPr sz="1800"/>
          </a:p>
          <a:p>
            <a:pPr indent="0" lvl="0" marL="0" rtl="0" algn="ctr">
              <a:spcBef>
                <a:spcPts val="1600"/>
              </a:spcBef>
              <a:spcAft>
                <a:spcPts val="0"/>
              </a:spcAft>
              <a:buNone/>
            </a:pPr>
            <a:r>
              <a:rPr b="1" lang="el" sz="2400">
                <a:latin typeface="Raleway"/>
                <a:ea typeface="Raleway"/>
                <a:cs typeface="Raleway"/>
                <a:sym typeface="Raleway"/>
              </a:rPr>
              <a:t>Dessert</a:t>
            </a:r>
            <a:endParaRPr b="1" sz="2400">
              <a:latin typeface="Raleway"/>
              <a:ea typeface="Raleway"/>
              <a:cs typeface="Raleway"/>
              <a:sym typeface="Raleway"/>
            </a:endParaRPr>
          </a:p>
          <a:p>
            <a:pPr indent="0" lvl="0" marL="0" rtl="0" algn="ctr">
              <a:spcBef>
                <a:spcPts val="1600"/>
              </a:spcBef>
              <a:spcAft>
                <a:spcPts val="0"/>
              </a:spcAft>
              <a:buNone/>
            </a:pPr>
            <a:r>
              <a:rPr lang="el" sz="1400"/>
              <a:t>spoon sweets</a:t>
            </a:r>
            <a:endParaRPr sz="1400"/>
          </a:p>
          <a:p>
            <a:pPr indent="0" lvl="0" marL="0" rtl="0" algn="ctr">
              <a:spcBef>
                <a:spcPts val="1600"/>
              </a:spcBef>
              <a:spcAft>
                <a:spcPts val="1600"/>
              </a:spcAft>
              <a:buNone/>
            </a:pPr>
            <a:r>
              <a:t/>
            </a:r>
            <a:endParaRPr b="1" sz="24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0"/>
          <p:cNvSpPr txBox="1"/>
          <p:nvPr>
            <p:ph type="title"/>
          </p:nvPr>
        </p:nvSpPr>
        <p:spPr>
          <a:xfrm>
            <a:off x="209100" y="334650"/>
            <a:ext cx="4362900" cy="72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t>TZATZIKI</a:t>
            </a:r>
            <a:endParaRPr/>
          </a:p>
        </p:txBody>
      </p:sp>
      <p:sp>
        <p:nvSpPr>
          <p:cNvPr id="197" name="Google Shape;197;p40"/>
          <p:cNvSpPr txBox="1"/>
          <p:nvPr>
            <p:ph idx="1" type="subTitle"/>
          </p:nvPr>
        </p:nvSpPr>
        <p:spPr>
          <a:xfrm>
            <a:off x="355250" y="1320925"/>
            <a:ext cx="3761400" cy="275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l" sz="2400">
                <a:solidFill>
                  <a:srgbClr val="333333"/>
                </a:solidFill>
                <a:highlight>
                  <a:srgbClr val="FFFFFF"/>
                </a:highlight>
                <a:latin typeface="Montserrat"/>
                <a:ea typeface="Montserrat"/>
                <a:cs typeface="Montserrat"/>
                <a:sym typeface="Montserrat"/>
              </a:rPr>
              <a:t>Ingredients</a:t>
            </a:r>
            <a:endParaRPr i="1" sz="2400">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lang="el">
                <a:solidFill>
                  <a:srgbClr val="333333"/>
                </a:solidFill>
                <a:highlight>
                  <a:srgbClr val="FFFFFF"/>
                </a:highlight>
                <a:latin typeface="Montserrat"/>
                <a:ea typeface="Montserrat"/>
                <a:cs typeface="Montserrat"/>
                <a:sym typeface="Montserrat"/>
              </a:rPr>
              <a:t>● Greek yogurt, 16 oz. (strained) </a:t>
            </a:r>
            <a:endParaRPr>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l">
                <a:solidFill>
                  <a:srgbClr val="333333"/>
                </a:solidFill>
                <a:highlight>
                  <a:srgbClr val="FFFFFF"/>
                </a:highlight>
                <a:latin typeface="Montserrat"/>
                <a:ea typeface="Montserrat"/>
                <a:cs typeface="Montserrat"/>
                <a:sym typeface="Montserrat"/>
              </a:rPr>
              <a:t>● Lemon juice, 2 teaspoons </a:t>
            </a:r>
            <a:endParaRPr>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l">
                <a:solidFill>
                  <a:srgbClr val="333333"/>
                </a:solidFill>
                <a:highlight>
                  <a:srgbClr val="FFFFFF"/>
                </a:highlight>
                <a:latin typeface="Montserrat"/>
                <a:ea typeface="Montserrat"/>
                <a:cs typeface="Montserrat"/>
                <a:sym typeface="Montserrat"/>
              </a:rPr>
              <a:t>● Cucumber, ½ cup (diced or grated)</a:t>
            </a:r>
            <a:endParaRPr>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l">
                <a:solidFill>
                  <a:srgbClr val="333333"/>
                </a:solidFill>
                <a:highlight>
                  <a:srgbClr val="FFFFFF"/>
                </a:highlight>
                <a:latin typeface="Montserrat"/>
                <a:ea typeface="Montserrat"/>
                <a:cs typeface="Montserrat"/>
                <a:sym typeface="Montserrat"/>
              </a:rPr>
              <a:t>● Garlic cloves, 5 - 10 (finely-chopped)</a:t>
            </a:r>
            <a:endParaRPr>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None/>
            </a:pPr>
            <a:r>
              <a:rPr lang="el">
                <a:solidFill>
                  <a:srgbClr val="333333"/>
                </a:solidFill>
                <a:highlight>
                  <a:srgbClr val="FFFFFF"/>
                </a:highlight>
                <a:latin typeface="Montserrat"/>
                <a:ea typeface="Montserrat"/>
                <a:cs typeface="Montserrat"/>
                <a:sym typeface="Montserrat"/>
              </a:rPr>
              <a:t>● Olive oil, 1 tablespoon</a:t>
            </a:r>
            <a:endParaRPr/>
          </a:p>
        </p:txBody>
      </p:sp>
      <p:sp>
        <p:nvSpPr>
          <p:cNvPr id="198" name="Google Shape;198;p4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99" name="Google Shape;199;p40"/>
          <p:cNvPicPr preferRelativeResize="0"/>
          <p:nvPr/>
        </p:nvPicPr>
        <p:blipFill>
          <a:blip r:embed="rId3">
            <a:alphaModFix/>
          </a:blip>
          <a:stretch>
            <a:fillRect/>
          </a:stretch>
        </p:blipFill>
        <p:spPr>
          <a:xfrm>
            <a:off x="4939500" y="724200"/>
            <a:ext cx="2045753" cy="1890425"/>
          </a:xfrm>
          <a:prstGeom prst="rect">
            <a:avLst/>
          </a:prstGeom>
          <a:noFill/>
          <a:ln>
            <a:noFill/>
          </a:ln>
        </p:spPr>
      </p:pic>
      <p:pic>
        <p:nvPicPr>
          <p:cNvPr id="200" name="Google Shape;200;p40"/>
          <p:cNvPicPr preferRelativeResize="0"/>
          <p:nvPr/>
        </p:nvPicPr>
        <p:blipFill>
          <a:blip r:embed="rId4">
            <a:alphaModFix/>
          </a:blip>
          <a:stretch>
            <a:fillRect/>
          </a:stretch>
        </p:blipFill>
        <p:spPr>
          <a:xfrm>
            <a:off x="6985250" y="724075"/>
            <a:ext cx="1942374" cy="1890425"/>
          </a:xfrm>
          <a:prstGeom prst="rect">
            <a:avLst/>
          </a:prstGeom>
          <a:noFill/>
          <a:ln>
            <a:noFill/>
          </a:ln>
        </p:spPr>
      </p:pic>
      <p:pic>
        <p:nvPicPr>
          <p:cNvPr id="201" name="Google Shape;201;p40"/>
          <p:cNvPicPr preferRelativeResize="0"/>
          <p:nvPr/>
        </p:nvPicPr>
        <p:blipFill>
          <a:blip r:embed="rId5">
            <a:alphaModFix/>
          </a:blip>
          <a:stretch>
            <a:fillRect/>
          </a:stretch>
        </p:blipFill>
        <p:spPr>
          <a:xfrm>
            <a:off x="4939500" y="2614625"/>
            <a:ext cx="2045750" cy="1804550"/>
          </a:xfrm>
          <a:prstGeom prst="rect">
            <a:avLst/>
          </a:prstGeom>
          <a:noFill/>
          <a:ln>
            <a:noFill/>
          </a:ln>
        </p:spPr>
      </p:pic>
      <p:pic>
        <p:nvPicPr>
          <p:cNvPr id="202" name="Google Shape;202;p40"/>
          <p:cNvPicPr preferRelativeResize="0"/>
          <p:nvPr/>
        </p:nvPicPr>
        <p:blipFill>
          <a:blip r:embed="rId6">
            <a:alphaModFix/>
          </a:blip>
          <a:stretch>
            <a:fillRect/>
          </a:stretch>
        </p:blipFill>
        <p:spPr>
          <a:xfrm>
            <a:off x="6985250" y="2614625"/>
            <a:ext cx="1942375" cy="1804550"/>
          </a:xfrm>
          <a:prstGeom prst="rect">
            <a:avLst/>
          </a:prstGeom>
          <a:noFill/>
          <a:ln>
            <a:noFill/>
          </a:ln>
        </p:spPr>
      </p:pic>
      <p:sp>
        <p:nvSpPr>
          <p:cNvPr id="203" name="Google Shape;203;p40"/>
          <p:cNvSpPr txBox="1"/>
          <p:nvPr/>
        </p:nvSpPr>
        <p:spPr>
          <a:xfrm>
            <a:off x="355250" y="232425"/>
            <a:ext cx="3623100" cy="6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1"/>
          <p:cNvSpPr txBox="1"/>
          <p:nvPr>
            <p:ph type="title"/>
          </p:nvPr>
        </p:nvSpPr>
        <p:spPr>
          <a:xfrm>
            <a:off x="265500" y="240650"/>
            <a:ext cx="4306500" cy="72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t>PREPARATION</a:t>
            </a:r>
            <a:endParaRPr/>
          </a:p>
        </p:txBody>
      </p:sp>
      <p:sp>
        <p:nvSpPr>
          <p:cNvPr id="209" name="Google Shape;209;p41"/>
          <p:cNvSpPr txBox="1"/>
          <p:nvPr>
            <p:ph idx="1" type="subTitle"/>
          </p:nvPr>
        </p:nvSpPr>
        <p:spPr>
          <a:xfrm>
            <a:off x="265500" y="1155600"/>
            <a:ext cx="4045200" cy="326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sz="1800">
                <a:solidFill>
                  <a:srgbClr val="333333"/>
                </a:solidFill>
                <a:highlight>
                  <a:srgbClr val="FFFFFF"/>
                </a:highlight>
                <a:latin typeface="Montserrat"/>
                <a:ea typeface="Montserrat"/>
                <a:cs typeface="Montserrat"/>
                <a:sym typeface="Montserrat"/>
              </a:rPr>
              <a:t>● grate the cucumber </a:t>
            </a:r>
            <a:endParaRPr sz="1800">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None/>
            </a:pPr>
            <a:r>
              <a:rPr lang="el" sz="1800">
                <a:solidFill>
                  <a:srgbClr val="333333"/>
                </a:solidFill>
                <a:highlight>
                  <a:srgbClr val="FFFFFF"/>
                </a:highlight>
                <a:latin typeface="Montserrat"/>
                <a:ea typeface="Montserrat"/>
                <a:cs typeface="Montserrat"/>
                <a:sym typeface="Montserrat"/>
              </a:rPr>
              <a:t>● mix oil and lemon juice in a mixing bowl</a:t>
            </a:r>
            <a:endParaRPr sz="1800">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None/>
            </a:pPr>
            <a:r>
              <a:rPr lang="el" sz="1800">
                <a:solidFill>
                  <a:srgbClr val="333333"/>
                </a:solidFill>
                <a:highlight>
                  <a:srgbClr val="FFFFFF"/>
                </a:highlight>
                <a:latin typeface="Montserrat"/>
                <a:ea typeface="Montserrat"/>
                <a:cs typeface="Montserrat"/>
                <a:sym typeface="Montserrat"/>
              </a:rPr>
              <a:t>●  add garlic, according to taste, and cucumber</a:t>
            </a:r>
            <a:endParaRPr sz="1800">
              <a:solidFill>
                <a:srgbClr val="333333"/>
              </a:solidFill>
              <a:highlight>
                <a:srgbClr val="FFFFFF"/>
              </a:highlight>
              <a:latin typeface="Montserrat"/>
              <a:ea typeface="Montserrat"/>
              <a:cs typeface="Montserrat"/>
              <a:sym typeface="Montserrat"/>
            </a:endParaRPr>
          </a:p>
          <a:p>
            <a:pPr indent="-342900" lvl="0" marL="457200" rtl="0" algn="ctr">
              <a:spcBef>
                <a:spcPts val="0"/>
              </a:spcBef>
              <a:spcAft>
                <a:spcPts val="0"/>
              </a:spcAft>
              <a:buClr>
                <a:srgbClr val="333333"/>
              </a:buClr>
              <a:buSzPts val="1800"/>
              <a:buFont typeface="Montserrat"/>
              <a:buChar char="●"/>
            </a:pPr>
            <a:r>
              <a:rPr lang="el">
                <a:solidFill>
                  <a:srgbClr val="333333"/>
                </a:solidFill>
                <a:highlight>
                  <a:srgbClr val="FFFFFF"/>
                </a:highlight>
                <a:latin typeface="Montserrat"/>
                <a:ea typeface="Montserrat"/>
                <a:cs typeface="Montserrat"/>
                <a:sym typeface="Montserrat"/>
              </a:rPr>
              <a:t>k</a:t>
            </a:r>
            <a:r>
              <a:rPr lang="el" sz="1800">
                <a:solidFill>
                  <a:srgbClr val="333333"/>
                </a:solidFill>
                <a:highlight>
                  <a:srgbClr val="FFFFFF"/>
                </a:highlight>
                <a:latin typeface="Montserrat"/>
                <a:ea typeface="Montserrat"/>
                <a:cs typeface="Montserrat"/>
                <a:sym typeface="Montserrat"/>
              </a:rPr>
              <a:t>eep stirring until the garlic and the cucumber are evenly distributed</a:t>
            </a:r>
            <a:endParaRPr sz="1800">
              <a:solidFill>
                <a:srgbClr val="333333"/>
              </a:solidFill>
              <a:highlight>
                <a:srgbClr val="FFFFFF"/>
              </a:highlight>
              <a:latin typeface="Montserrat"/>
              <a:ea typeface="Montserrat"/>
              <a:cs typeface="Montserrat"/>
              <a:sym typeface="Montserrat"/>
            </a:endParaRPr>
          </a:p>
          <a:p>
            <a:pPr indent="0" lvl="0" marL="0" rtl="0" algn="ctr">
              <a:spcBef>
                <a:spcPts val="0"/>
              </a:spcBef>
              <a:spcAft>
                <a:spcPts val="0"/>
              </a:spcAft>
              <a:buNone/>
            </a:pPr>
            <a:r>
              <a:rPr lang="el" sz="1800">
                <a:solidFill>
                  <a:srgbClr val="333333"/>
                </a:solidFill>
                <a:highlight>
                  <a:srgbClr val="FFFFFF"/>
                </a:highlight>
                <a:latin typeface="Montserrat"/>
                <a:ea typeface="Montserrat"/>
                <a:cs typeface="Montserrat"/>
                <a:sym typeface="Montserrat"/>
              </a:rPr>
              <a:t>● garnish it with a bit of green and an olive</a:t>
            </a:r>
            <a:endParaRPr sz="1800">
              <a:solidFill>
                <a:srgbClr val="333333"/>
              </a:solidFill>
              <a:highlight>
                <a:srgbClr val="FFFFFF"/>
              </a:highlight>
              <a:latin typeface="Montserrat"/>
              <a:ea typeface="Montserrat"/>
              <a:cs typeface="Montserrat"/>
              <a:sym typeface="Montserrat"/>
            </a:endParaRPr>
          </a:p>
          <a:p>
            <a:pPr indent="-342900" lvl="0" marL="457200" rtl="0" algn="ctr">
              <a:spcBef>
                <a:spcPts val="0"/>
              </a:spcBef>
              <a:spcAft>
                <a:spcPts val="0"/>
              </a:spcAft>
              <a:buClr>
                <a:srgbClr val="333333"/>
              </a:buClr>
              <a:buSzPts val="1800"/>
              <a:buFont typeface="Montserrat"/>
              <a:buChar char="●"/>
            </a:pPr>
            <a:r>
              <a:rPr lang="el" sz="1800">
                <a:solidFill>
                  <a:srgbClr val="333333"/>
                </a:solidFill>
                <a:highlight>
                  <a:srgbClr val="FFFFFF"/>
                </a:highlight>
                <a:latin typeface="Montserrat"/>
                <a:ea typeface="Montserrat"/>
                <a:cs typeface="Montserrat"/>
                <a:sym typeface="Montserrat"/>
              </a:rPr>
              <a:t>serve well chilled</a:t>
            </a:r>
            <a:endParaRPr sz="1800"/>
          </a:p>
        </p:txBody>
      </p:sp>
      <p:sp>
        <p:nvSpPr>
          <p:cNvPr id="210" name="Google Shape;210;p4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41"/>
          <p:cNvPicPr preferRelativeResize="0"/>
          <p:nvPr/>
        </p:nvPicPr>
        <p:blipFill>
          <a:blip r:embed="rId3">
            <a:alphaModFix/>
          </a:blip>
          <a:stretch>
            <a:fillRect/>
          </a:stretch>
        </p:blipFill>
        <p:spPr>
          <a:xfrm>
            <a:off x="4939500" y="724200"/>
            <a:ext cx="3874852" cy="36951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2"/>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42"/>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42"/>
          <p:cNvSpPr txBox="1"/>
          <p:nvPr>
            <p:ph idx="2" type="body"/>
          </p:nvPr>
        </p:nvSpPr>
        <p:spPr>
          <a:xfrm>
            <a:off x="6021975" y="0"/>
            <a:ext cx="3202200" cy="5086800"/>
          </a:xfrm>
          <a:prstGeom prst="rect">
            <a:avLst/>
          </a:prstGeom>
        </p:spPr>
        <p:txBody>
          <a:bodyPr anchorCtr="0" anchor="ctr" bIns="91425" lIns="91425" spcFirstLastPara="1" rIns="91425" wrap="square" tIns="91425">
            <a:noAutofit/>
          </a:bodyPr>
          <a:lstStyle/>
          <a:p>
            <a:pPr indent="0" lvl="0" marL="457200" rtl="0" algn="l">
              <a:lnSpc>
                <a:spcPct val="100000"/>
              </a:lnSpc>
              <a:spcBef>
                <a:spcPts val="0"/>
              </a:spcBef>
              <a:spcAft>
                <a:spcPts val="0"/>
              </a:spcAft>
              <a:buNone/>
            </a:pPr>
            <a:r>
              <a:rPr b="1" lang="el" sz="2600">
                <a:solidFill>
                  <a:srgbClr val="1A1A1A"/>
                </a:solidFill>
                <a:latin typeface="Raleway"/>
                <a:ea typeface="Raleway"/>
                <a:cs typeface="Raleway"/>
                <a:sym typeface="Raleway"/>
              </a:rPr>
              <a:t>Keftedakia </a:t>
            </a:r>
            <a:r>
              <a:rPr b="1" lang="el" sz="2600">
                <a:solidFill>
                  <a:srgbClr val="1A1A1A"/>
                </a:solidFill>
                <a:latin typeface="Permanent Marker"/>
                <a:ea typeface="Permanent Marker"/>
                <a:cs typeface="Permanent Marker"/>
                <a:sym typeface="Permanent Marker"/>
              </a:rPr>
              <a:t>(ingredients)</a:t>
            </a:r>
            <a:endParaRPr sz="10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3 lb beef minced</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3 onions </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 fresh mint and parsley </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3 cloves garlic </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1 teaspoon cumin</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5 large tomatoes peeled </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2 teaspoons tomato paste</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1 small branch thyme</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1 tablespoon white vinegar</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2 eggs</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breadcrumbs</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Olive oil</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½ cup water</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Salt and pepper</a:t>
            </a:r>
            <a:endParaRPr sz="1400">
              <a:solidFill>
                <a:srgbClr val="333333"/>
              </a:solidFill>
              <a:latin typeface="Verdana"/>
              <a:ea typeface="Verdana"/>
              <a:cs typeface="Verdana"/>
              <a:sym typeface="Verdana"/>
            </a:endParaRPr>
          </a:p>
          <a:p>
            <a:pPr indent="-317500" lvl="0" marL="558800" rtl="0" algn="l">
              <a:spcBef>
                <a:spcPts val="0"/>
              </a:spcBef>
              <a:spcAft>
                <a:spcPts val="0"/>
              </a:spcAft>
              <a:buClr>
                <a:srgbClr val="333333"/>
              </a:buClr>
              <a:buSzPts val="1400"/>
              <a:buFont typeface="Verdana"/>
              <a:buChar char="●"/>
            </a:pPr>
            <a:r>
              <a:rPr lang="el" sz="1400">
                <a:solidFill>
                  <a:srgbClr val="333333"/>
                </a:solidFill>
                <a:latin typeface="Verdana"/>
                <a:ea typeface="Verdana"/>
                <a:cs typeface="Verdana"/>
                <a:sym typeface="Verdana"/>
              </a:rPr>
              <a:t>some ouzo (spirit)</a:t>
            </a:r>
            <a:endParaRPr sz="1400">
              <a:solidFill>
                <a:srgbClr val="333333"/>
              </a:solidFill>
              <a:latin typeface="Verdana"/>
              <a:ea typeface="Verdana"/>
              <a:cs typeface="Verdana"/>
              <a:sym typeface="Verdana"/>
            </a:endParaRPr>
          </a:p>
          <a:p>
            <a:pPr indent="0" lvl="0" marL="0" rtl="0" algn="l">
              <a:spcBef>
                <a:spcPts val="0"/>
              </a:spcBef>
              <a:spcAft>
                <a:spcPts val="1600"/>
              </a:spcAft>
              <a:buNone/>
            </a:pPr>
            <a:r>
              <a:t/>
            </a:r>
            <a:endParaRPr/>
          </a:p>
        </p:txBody>
      </p:sp>
      <p:pic>
        <p:nvPicPr>
          <p:cNvPr id="219" name="Google Shape;219;p42"/>
          <p:cNvPicPr preferRelativeResize="0"/>
          <p:nvPr/>
        </p:nvPicPr>
        <p:blipFill>
          <a:blip r:embed="rId3">
            <a:alphaModFix/>
          </a:blip>
          <a:stretch>
            <a:fillRect/>
          </a:stretch>
        </p:blipFill>
        <p:spPr>
          <a:xfrm>
            <a:off x="0" y="0"/>
            <a:ext cx="6021973"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3"/>
          <p:cNvSpPr txBox="1"/>
          <p:nvPr>
            <p:ph type="title"/>
          </p:nvPr>
        </p:nvSpPr>
        <p:spPr>
          <a:xfrm>
            <a:off x="729450" y="926050"/>
            <a:ext cx="7688700" cy="6291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l"/>
              <a:t>Keftedakia </a:t>
            </a:r>
            <a:r>
              <a:rPr lang="el">
                <a:latin typeface="Permanent Marker"/>
                <a:ea typeface="Permanent Marker"/>
                <a:cs typeface="Permanent Marker"/>
                <a:sym typeface="Permanent Marker"/>
              </a:rPr>
              <a:t>(instructions)</a:t>
            </a:r>
            <a:endParaRPr>
              <a:latin typeface="Permanent Marker"/>
              <a:ea typeface="Permanent Marker"/>
              <a:cs typeface="Permanent Marker"/>
              <a:sym typeface="Permanent Marker"/>
            </a:endParaRPr>
          </a:p>
        </p:txBody>
      </p:sp>
      <p:sp>
        <p:nvSpPr>
          <p:cNvPr id="225" name="Google Shape;225;p43"/>
          <p:cNvSpPr txBox="1"/>
          <p:nvPr>
            <p:ph idx="1" type="body"/>
          </p:nvPr>
        </p:nvSpPr>
        <p:spPr>
          <a:xfrm>
            <a:off x="0" y="1627575"/>
            <a:ext cx="9047100" cy="3289800"/>
          </a:xfrm>
          <a:prstGeom prst="rect">
            <a:avLst/>
          </a:prstGeom>
        </p:spPr>
        <p:txBody>
          <a:bodyPr anchorCtr="0" anchor="t" bIns="91425" lIns="91425" spcFirstLastPara="1" rIns="91425" wrap="square" tIns="91425">
            <a:noAutofit/>
          </a:bodyPr>
          <a:lstStyle/>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In a large container, place the minced beef.</a:t>
            </a:r>
            <a:endParaRPr sz="1800">
              <a:solidFill>
                <a:srgbClr val="333333"/>
              </a:solidFill>
              <a:highlight>
                <a:srgbClr val="FFFFFF"/>
              </a:highlight>
              <a:latin typeface="Verdana"/>
              <a:ea typeface="Verdana"/>
              <a:cs typeface="Verdana"/>
              <a:sym typeface="Verdana"/>
            </a:endParaRPr>
          </a:p>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Add the mint, parsley, bread crumbs, vinegar, garlic, cumin and onion.</a:t>
            </a:r>
            <a:endParaRPr sz="1800">
              <a:solidFill>
                <a:srgbClr val="333333"/>
              </a:solidFill>
              <a:highlight>
                <a:srgbClr val="FFFFFF"/>
              </a:highlight>
              <a:latin typeface="Verdana"/>
              <a:ea typeface="Verdana"/>
              <a:cs typeface="Verdana"/>
              <a:sym typeface="Verdana"/>
            </a:endParaRPr>
          </a:p>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Add the eggs. Season with salt and pepper.</a:t>
            </a:r>
            <a:endParaRPr sz="1800">
              <a:solidFill>
                <a:srgbClr val="333333"/>
              </a:solidFill>
              <a:highlight>
                <a:srgbClr val="FFFFFF"/>
              </a:highlight>
              <a:latin typeface="Verdana"/>
              <a:ea typeface="Verdana"/>
              <a:cs typeface="Verdana"/>
              <a:sym typeface="Verdana"/>
            </a:endParaRPr>
          </a:p>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Mix and knead vigorously for 10 minutes.</a:t>
            </a:r>
            <a:endParaRPr sz="1800">
              <a:solidFill>
                <a:srgbClr val="333333"/>
              </a:solidFill>
              <a:highlight>
                <a:srgbClr val="FFFFFF"/>
              </a:highlight>
              <a:latin typeface="Verdana"/>
              <a:ea typeface="Verdana"/>
              <a:cs typeface="Verdana"/>
              <a:sym typeface="Verdana"/>
            </a:endParaRPr>
          </a:p>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Form small balls.</a:t>
            </a:r>
            <a:endParaRPr sz="1800">
              <a:solidFill>
                <a:srgbClr val="333333"/>
              </a:solidFill>
              <a:highlight>
                <a:srgbClr val="FFFFFF"/>
              </a:highlight>
              <a:latin typeface="Verdana"/>
              <a:ea typeface="Verdana"/>
              <a:cs typeface="Verdana"/>
              <a:sym typeface="Verdana"/>
            </a:endParaRPr>
          </a:p>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In a deep frying pan, pour the olive oil (about 1 inch of oil).</a:t>
            </a:r>
            <a:endParaRPr sz="1800">
              <a:solidFill>
                <a:srgbClr val="333333"/>
              </a:solidFill>
              <a:highlight>
                <a:srgbClr val="FFFFFF"/>
              </a:highlight>
              <a:latin typeface="Verdana"/>
              <a:ea typeface="Verdana"/>
              <a:cs typeface="Verdana"/>
              <a:sym typeface="Verdana"/>
            </a:endParaRPr>
          </a:p>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Fry the meatballs until golden brown.</a:t>
            </a:r>
            <a:endParaRPr sz="1800">
              <a:solidFill>
                <a:srgbClr val="333333"/>
              </a:solidFill>
              <a:highlight>
                <a:srgbClr val="FFFFFF"/>
              </a:highlight>
              <a:latin typeface="Verdana"/>
              <a:ea typeface="Verdana"/>
              <a:cs typeface="Verdana"/>
              <a:sym typeface="Verdana"/>
            </a:endParaRPr>
          </a:p>
          <a:p>
            <a:pPr indent="-342900" lvl="0" marL="749300" rtl="0" algn="l">
              <a:spcBef>
                <a:spcPts val="0"/>
              </a:spcBef>
              <a:spcAft>
                <a:spcPts val="0"/>
              </a:spcAft>
              <a:buClr>
                <a:srgbClr val="333333"/>
              </a:buClr>
              <a:buSzPts val="1800"/>
              <a:buFont typeface="Verdana"/>
              <a:buAutoNum type="arabicPeriod"/>
            </a:pPr>
            <a:r>
              <a:rPr lang="el" sz="1800">
                <a:solidFill>
                  <a:srgbClr val="333333"/>
                </a:solidFill>
                <a:highlight>
                  <a:srgbClr val="FFFFFF"/>
                </a:highlight>
                <a:latin typeface="Verdana"/>
                <a:ea typeface="Verdana"/>
                <a:cs typeface="Verdana"/>
                <a:sym typeface="Verdana"/>
              </a:rPr>
              <a:t>Remove the meatballs from the pan with a skimmer and place on paper towels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4"/>
          <p:cNvSpPr txBox="1"/>
          <p:nvPr>
            <p:ph type="title"/>
          </p:nvPr>
        </p:nvSpPr>
        <p:spPr>
          <a:xfrm>
            <a:off x="730000" y="217725"/>
            <a:ext cx="3300900" cy="118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Greek Salad </a:t>
            </a:r>
            <a:r>
              <a:rPr lang="el">
                <a:latin typeface="Permanent Marker"/>
                <a:ea typeface="Permanent Marker"/>
                <a:cs typeface="Permanent Marker"/>
                <a:sym typeface="Permanent Marker"/>
              </a:rPr>
              <a:t>(ingredients)</a:t>
            </a:r>
            <a:endParaRPr>
              <a:latin typeface="Permanent Marker"/>
              <a:ea typeface="Permanent Marker"/>
              <a:cs typeface="Permanent Marker"/>
              <a:sym typeface="Permanent Marker"/>
            </a:endParaRPr>
          </a:p>
        </p:txBody>
      </p:sp>
      <p:sp>
        <p:nvSpPr>
          <p:cNvPr id="231" name="Google Shape;231;p44"/>
          <p:cNvSpPr txBox="1"/>
          <p:nvPr>
            <p:ph idx="2" type="body"/>
          </p:nvPr>
        </p:nvSpPr>
        <p:spPr>
          <a:xfrm>
            <a:off x="4572000" y="0"/>
            <a:ext cx="45720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32" name="Google Shape;232;p44"/>
          <p:cNvSpPr txBox="1"/>
          <p:nvPr>
            <p:ph idx="1" type="subTitle"/>
          </p:nvPr>
        </p:nvSpPr>
        <p:spPr>
          <a:xfrm>
            <a:off x="108850" y="1272800"/>
            <a:ext cx="3836100" cy="3801300"/>
          </a:xfrm>
          <a:prstGeom prst="rect">
            <a:avLst/>
          </a:prstGeom>
        </p:spPr>
        <p:txBody>
          <a:bodyPr anchorCtr="0" anchor="t" bIns="91425" lIns="91425" spcFirstLastPara="1" rIns="91425" wrap="square" tIns="91425">
            <a:noAutofit/>
          </a:bodyPr>
          <a:lstStyle/>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4 medium-sized tomatoes, cut into wedges</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1 cucumber , sliced into half moons</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1 large green bell pepper, cored and thinly sliced</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1 small red onion, peeled and thinly sliced</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1 cup kalamata olives</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3–4 tablespoons olive oil</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2 tablespoons red wine vinegar</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1 teaspoon dried oregano, plus extra for serving</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sea salt</a:t>
            </a:r>
            <a:endParaRPr sz="1500">
              <a:solidFill>
                <a:srgbClr val="323232"/>
              </a:solidFill>
              <a:highlight>
                <a:schemeClr val="lt1"/>
              </a:highlight>
              <a:latin typeface="Arial"/>
              <a:ea typeface="Arial"/>
              <a:cs typeface="Arial"/>
              <a:sym typeface="Arial"/>
            </a:endParaRPr>
          </a:p>
          <a:p>
            <a:pPr indent="-228600" lvl="0" marL="647700" rtl="0" algn="l">
              <a:lnSpc>
                <a:spcPct val="115000"/>
              </a:lnSpc>
              <a:spcBef>
                <a:spcPts val="0"/>
              </a:spcBef>
              <a:spcAft>
                <a:spcPts val="0"/>
              </a:spcAft>
              <a:buClr>
                <a:srgbClr val="323232"/>
              </a:buClr>
              <a:buSzPts val="1500"/>
              <a:buFont typeface="Arial"/>
              <a:buNone/>
            </a:pPr>
            <a:r>
              <a:rPr lang="el" sz="1500">
                <a:solidFill>
                  <a:srgbClr val="323232"/>
                </a:solidFill>
                <a:highlight>
                  <a:schemeClr val="lt1"/>
                </a:highlight>
                <a:latin typeface="Arial"/>
                <a:ea typeface="Arial"/>
                <a:cs typeface="Arial"/>
                <a:sym typeface="Arial"/>
              </a:rPr>
              <a:t>5 ounces feta cheese, thickly-sliced </a:t>
            </a:r>
            <a:endParaRPr sz="1500">
              <a:solidFill>
                <a:srgbClr val="323232"/>
              </a:solidFill>
              <a:highlight>
                <a:schemeClr val="lt1"/>
              </a:highlight>
              <a:latin typeface="Arial"/>
              <a:ea typeface="Arial"/>
              <a:cs typeface="Arial"/>
              <a:sym typeface="Arial"/>
            </a:endParaRPr>
          </a:p>
        </p:txBody>
      </p:sp>
      <p:pic>
        <p:nvPicPr>
          <p:cNvPr id="233" name="Google Shape;233;p44"/>
          <p:cNvPicPr preferRelativeResize="0"/>
          <p:nvPr/>
        </p:nvPicPr>
        <p:blipFill>
          <a:blip r:embed="rId3">
            <a:alphaModFix/>
          </a:blip>
          <a:stretch>
            <a:fillRect/>
          </a:stretch>
        </p:blipFill>
        <p:spPr>
          <a:xfrm rot="5400000">
            <a:off x="4724726" y="223852"/>
            <a:ext cx="4031426" cy="47026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5"/>
          <p:cNvSpPr txBox="1"/>
          <p:nvPr>
            <p:ph type="title"/>
          </p:nvPr>
        </p:nvSpPr>
        <p:spPr>
          <a:xfrm>
            <a:off x="730000" y="1318650"/>
            <a:ext cx="28503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the legendary</a:t>
            </a:r>
            <a:endParaRPr/>
          </a:p>
          <a:p>
            <a:pPr indent="0" lvl="0" marL="0" rtl="0" algn="l">
              <a:spcBef>
                <a:spcPts val="0"/>
              </a:spcBef>
              <a:spcAft>
                <a:spcPts val="0"/>
              </a:spcAft>
              <a:buNone/>
            </a:pPr>
            <a:r>
              <a:rPr lang="el"/>
              <a:t>“moussaka”</a:t>
            </a:r>
            <a:endParaRPr/>
          </a:p>
        </p:txBody>
      </p:sp>
      <p:sp>
        <p:nvSpPr>
          <p:cNvPr id="239" name="Google Shape;239;p45"/>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0" name="Google Shape;240;p45"/>
          <p:cNvPicPr preferRelativeResize="0"/>
          <p:nvPr/>
        </p:nvPicPr>
        <p:blipFill>
          <a:blip r:embed="rId3">
            <a:alphaModFix/>
          </a:blip>
          <a:stretch>
            <a:fillRect/>
          </a:stretch>
        </p:blipFill>
        <p:spPr>
          <a:xfrm>
            <a:off x="3987175" y="0"/>
            <a:ext cx="5156826" cy="5143500"/>
          </a:xfrm>
          <a:prstGeom prst="rect">
            <a:avLst/>
          </a:prstGeom>
          <a:noFill/>
          <a:ln>
            <a:noFill/>
          </a:ln>
        </p:spPr>
      </p:pic>
      <p:sp>
        <p:nvSpPr>
          <p:cNvPr id="241" name="Google Shape;241;p45"/>
          <p:cNvSpPr txBox="1"/>
          <p:nvPr>
            <p:ph idx="1" type="subTitle"/>
          </p:nvPr>
        </p:nvSpPr>
        <p:spPr>
          <a:xfrm>
            <a:off x="724950" y="3161525"/>
            <a:ext cx="2407800" cy="127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sz="2400">
                <a:solidFill>
                  <a:srgbClr val="990000"/>
                </a:solidFill>
              </a:rPr>
              <a:t>enjoy with a glass of dry </a:t>
            </a:r>
            <a:endParaRPr b="1" sz="2400">
              <a:solidFill>
                <a:srgbClr val="990000"/>
              </a:solidFill>
            </a:endParaRPr>
          </a:p>
          <a:p>
            <a:pPr indent="0" lvl="0" marL="0" rtl="0" algn="ctr">
              <a:spcBef>
                <a:spcPts val="0"/>
              </a:spcBef>
              <a:spcAft>
                <a:spcPts val="0"/>
              </a:spcAft>
              <a:buNone/>
            </a:pPr>
            <a:r>
              <a:rPr b="1" lang="el" sz="2400">
                <a:solidFill>
                  <a:srgbClr val="990000"/>
                </a:solidFill>
              </a:rPr>
              <a:t>red wine</a:t>
            </a:r>
            <a:endParaRPr b="1" sz="2400">
              <a:solidFill>
                <a:srgbClr val="99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