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y="5143500" cx="9144000"/>
  <p:notesSz cx="6858000" cy="9144000"/>
  <p:embeddedFontLst>
    <p:embeddedFont>
      <p:font typeface="Montserrat"/>
      <p:regular r:id="rId27"/>
      <p:bold r:id="rId28"/>
      <p:italic r:id="rId29"/>
      <p:boldItalic r:id="rId30"/>
    </p:embeddedFont>
    <p:embeddedFont>
      <p:font typeface="Lato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Montserrat-bold.fntdata"/><Relationship Id="rId27" Type="http://schemas.openxmlformats.org/officeDocument/2006/relationships/font" Target="fonts/Montserrat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Montserrat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Lato-regular.fntdata"/><Relationship Id="rId30" Type="http://schemas.openxmlformats.org/officeDocument/2006/relationships/font" Target="fonts/Montserrat-boldItalic.fntdata"/><Relationship Id="rId11" Type="http://schemas.openxmlformats.org/officeDocument/2006/relationships/slide" Target="slides/slide7.xml"/><Relationship Id="rId33" Type="http://schemas.openxmlformats.org/officeDocument/2006/relationships/font" Target="fonts/Lato-italic.fntdata"/><Relationship Id="rId10" Type="http://schemas.openxmlformats.org/officeDocument/2006/relationships/slide" Target="slides/slide6.xml"/><Relationship Id="rId32" Type="http://schemas.openxmlformats.org/officeDocument/2006/relationships/font" Target="fonts/Lato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34" Type="http://schemas.openxmlformats.org/officeDocument/2006/relationships/font" Target="fonts/Lato-boldItalic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e6c700247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e6c700247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51c2d6df61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51c2d6df61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507b06e128_0_6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507b06e128_0_6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507b06e128_0_7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507b06e128_0_7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507b06e128_0_7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507b06e128_0_7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d4322526f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d4322526f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51c2d6df6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51c2d6df6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51c2d6df61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51c2d6df61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51c2d6df61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51c2d6df61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757791477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757791477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757791477e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757791477e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757791477e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757791477e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518a8d68c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518a8d68c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51c2d6df61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51c2d6df61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51c2d6df61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51c2d6df61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54cd927468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54cd927468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507b06e128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507b06e128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54cd927468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54cd927468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07b06e128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507b06e128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07b06e128_0_6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507b06e128_0_6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5770b2c5f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5770b2c5f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jpg"/><Relationship Id="rId4" Type="http://schemas.openxmlformats.org/officeDocument/2006/relationships/image" Target="../media/image9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jpg"/><Relationship Id="rId4" Type="http://schemas.openxmlformats.org/officeDocument/2006/relationships/image" Target="../media/image1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jpg"/><Relationship Id="rId4" Type="http://schemas.openxmlformats.org/officeDocument/2006/relationships/image" Target="../media/image18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4275" y="152400"/>
            <a:ext cx="613542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2"/>
          <p:cNvSpPr txBox="1"/>
          <p:nvPr>
            <p:ph type="ctrTitle"/>
          </p:nvPr>
        </p:nvSpPr>
        <p:spPr>
          <a:xfrm>
            <a:off x="3537150" y="716250"/>
            <a:ext cx="5017500" cy="33855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Differences due to the 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microclimate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 of the area: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highlight>
                  <a:srgbClr val="4A86E8"/>
                </a:highlight>
                <a:latin typeface="Arial"/>
                <a:ea typeface="Arial"/>
                <a:cs typeface="Arial"/>
                <a:sym typeface="Arial"/>
              </a:rPr>
              <a:t>cold climates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: 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high thermal mass 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significant amounts of insulation 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usually sealed in order to prevent heat loss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openings such as windows tend to be small or non-existent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highlight>
                  <a:srgbClr val="FF9900"/>
                </a:highlight>
                <a:latin typeface="Arial"/>
                <a:ea typeface="Arial"/>
                <a:cs typeface="Arial"/>
                <a:sym typeface="Arial"/>
              </a:rPr>
              <a:t>warm climates:</a:t>
            </a:r>
            <a:endParaRPr b="1" sz="1800">
              <a:highlight>
                <a:srgbClr val="FF99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lighter materials 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cross-ventilation through openings</a:t>
            </a:r>
            <a:endParaRPr sz="1800"/>
          </a:p>
        </p:txBody>
      </p:sp>
      <p:sp>
        <p:nvSpPr>
          <p:cNvPr id="200" name="Google Shape;200;p22"/>
          <p:cNvSpPr txBox="1"/>
          <p:nvPr>
            <p:ph idx="1" type="subTitle"/>
          </p:nvPr>
        </p:nvSpPr>
        <p:spPr>
          <a:xfrm>
            <a:off x="4990000" y="4101750"/>
            <a:ext cx="3122100" cy="34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3"/>
          <p:cNvSpPr txBox="1"/>
          <p:nvPr>
            <p:ph type="title"/>
          </p:nvPr>
        </p:nvSpPr>
        <p:spPr>
          <a:xfrm>
            <a:off x="1220150" y="4401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6923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800">
                <a:latin typeface="Arial"/>
                <a:ea typeface="Arial"/>
                <a:cs typeface="Arial"/>
                <a:sym typeface="Arial"/>
              </a:rPr>
              <a:t>ADOBE BUILDINGS (ACOMA, NEW MEXICO)</a:t>
            </a:r>
            <a:endParaRPr b="1"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3"/>
          <p:cNvSpPr txBox="1"/>
          <p:nvPr>
            <p:ph idx="1" type="body"/>
          </p:nvPr>
        </p:nvSpPr>
        <p:spPr>
          <a:xfrm>
            <a:off x="1084225" y="1567550"/>
            <a:ext cx="36165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2,000 years old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ladder-accessible homes 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of adobe brick</a:t>
            </a:r>
            <a:endParaRPr/>
          </a:p>
        </p:txBody>
      </p:sp>
      <p:pic>
        <p:nvPicPr>
          <p:cNvPr id="207" name="Google Shape;20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4150" y="1567550"/>
            <a:ext cx="3448599" cy="291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3"/>
          <p:cNvSpPr txBox="1"/>
          <p:nvPr>
            <p:ph idx="2" type="body"/>
          </p:nvPr>
        </p:nvSpPr>
        <p:spPr>
          <a:xfrm flipH="1">
            <a:off x="8336150" y="1567550"/>
            <a:ext cx="546600" cy="28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6923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>
                <a:latin typeface="Arial"/>
                <a:ea typeface="Arial"/>
                <a:cs typeface="Arial"/>
                <a:sym typeface="Arial"/>
              </a:rPr>
              <a:t>CAVE HOMES (MATMATA, TUNISIA)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4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15" name="Google Shape;21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6050" y="1567550"/>
            <a:ext cx="3491274" cy="291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4"/>
          <p:cNvSpPr txBox="1"/>
          <p:nvPr>
            <p:ph idx="2" type="body"/>
          </p:nvPr>
        </p:nvSpPr>
        <p:spPr>
          <a:xfrm flipH="1">
            <a:off x="4872575" y="1307850"/>
            <a:ext cx="3291900" cy="36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</a:pPr>
            <a:r>
              <a:rPr lang="en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ancient abodes that have been carved out of sandstone</a:t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ts val="2400"/>
              <a:buFont typeface="Arial"/>
              <a:buChar char="●"/>
            </a:pPr>
            <a:r>
              <a:rPr lang="en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provide protection from the North African sun and desert winds</a:t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6923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800">
                <a:latin typeface="Arial"/>
                <a:ea typeface="Arial"/>
                <a:cs typeface="Arial"/>
                <a:sym typeface="Arial"/>
              </a:rPr>
              <a:t>RONDAVELS/ROUND HOMES (LESOTHO, SOUTH AFRICA)</a:t>
            </a:r>
            <a:endParaRPr b="1"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23" name="Google Shape;22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125" y="1567550"/>
            <a:ext cx="3624126" cy="291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5"/>
          <p:cNvSpPr txBox="1"/>
          <p:nvPr>
            <p:ph idx="2" type="body"/>
          </p:nvPr>
        </p:nvSpPr>
        <p:spPr>
          <a:xfrm>
            <a:off x="4933225" y="1567550"/>
            <a:ext cx="3403200" cy="305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</a:pPr>
            <a:r>
              <a:rPr lang="en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rounded, single-cell huts</a:t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ts val="2400"/>
              <a:buFont typeface="Arial"/>
              <a:buChar char="●"/>
            </a:pPr>
            <a:r>
              <a:rPr lang="en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like igloos, rondavels were traditionally used as temporary hunting lodgings</a:t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6"/>
          <p:cNvSpPr txBox="1"/>
          <p:nvPr>
            <p:ph type="title"/>
          </p:nvPr>
        </p:nvSpPr>
        <p:spPr>
          <a:xfrm>
            <a:off x="1297500" y="626500"/>
            <a:ext cx="7038900" cy="4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</a:t>
            </a:r>
            <a:r>
              <a:rPr b="1" lang="en"/>
              <a:t>indmills(Netherlands,Kinderdijk)</a:t>
            </a:r>
            <a:endParaRPr b="1"/>
          </a:p>
        </p:txBody>
      </p:sp>
      <p:sp>
        <p:nvSpPr>
          <p:cNvPr id="230" name="Google Shape;230;p26"/>
          <p:cNvSpPr txBox="1"/>
          <p:nvPr>
            <p:ph idx="1" type="body"/>
          </p:nvPr>
        </p:nvSpPr>
        <p:spPr>
          <a:xfrm>
            <a:off x="1297500" y="1567550"/>
            <a:ext cx="26238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6"/>
          <p:cNvSpPr txBox="1"/>
          <p:nvPr>
            <p:ph idx="2" type="body"/>
          </p:nvPr>
        </p:nvSpPr>
        <p:spPr>
          <a:xfrm>
            <a:off x="4261750" y="1567550"/>
            <a:ext cx="4586700" cy="29112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>
                <a:highlight>
                  <a:schemeClr val="dk1"/>
                </a:highlight>
              </a:rPr>
              <a:t>Converts wind power into rotational energy with blades and sails</a:t>
            </a:r>
            <a:endParaRPr sz="2600">
              <a:highlight>
                <a:schemeClr val="dk1"/>
              </a:highlight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>
                <a:highlight>
                  <a:schemeClr val="dk1"/>
                </a:highlight>
              </a:rPr>
              <a:t>Pumping water out back to the rivers</a:t>
            </a:r>
            <a:endParaRPr sz="2600">
              <a:highlight>
                <a:schemeClr val="dk1"/>
              </a:highlight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highlight>
                <a:schemeClr val="dk1"/>
              </a:highlight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232" name="Google Shape;23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9388" y="1270938"/>
            <a:ext cx="3100475" cy="344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Stilt houses (cambodia Southeast Asia)</a:t>
            </a:r>
            <a:endParaRPr/>
          </a:p>
        </p:txBody>
      </p:sp>
      <p:sp>
        <p:nvSpPr>
          <p:cNvPr id="238" name="Google Shape;238;p27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raised up on planks in order to protect its inhabitants and their possessions from flooding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from invading vermin—namely, snakes and insects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Food from the lake 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9" name="Google Shape;23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8075" y="1567550"/>
            <a:ext cx="3568325" cy="291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7"/>
          <p:cNvSpPr txBox="1"/>
          <p:nvPr>
            <p:ph idx="2" type="body"/>
          </p:nvPr>
        </p:nvSpPr>
        <p:spPr>
          <a:xfrm flipH="1">
            <a:off x="7968502" y="4271525"/>
            <a:ext cx="182700" cy="20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Yurts (Kyrgyzstan </a:t>
            </a:r>
            <a:r>
              <a:rPr lang="en"/>
              <a:t>Central</a:t>
            </a:r>
            <a:r>
              <a:rPr lang="en"/>
              <a:t> asia)</a:t>
            </a:r>
            <a:endParaRPr/>
          </a:p>
        </p:txBody>
      </p:sp>
      <p:sp>
        <p:nvSpPr>
          <p:cNvPr id="246" name="Google Shape;246;p28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47" name="Google Shape;24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7500" y="1567550"/>
            <a:ext cx="3522699" cy="340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8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portable tents traditionally composed of animal skins—have been used by Central Asian nomads for centuries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Dugouts underground shelters (Coober Pedy Australia)</a:t>
            </a:r>
            <a:endParaRPr/>
          </a:p>
        </p:txBody>
      </p:sp>
      <p:sp>
        <p:nvSpPr>
          <p:cNvPr id="254" name="Google Shape;254;p29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55" name="Google Shape;25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7500" y="1567550"/>
            <a:ext cx="3535749" cy="327877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29"/>
          <p:cNvSpPr txBox="1"/>
          <p:nvPr>
            <p:ph idx="2" type="body"/>
          </p:nvPr>
        </p:nvSpPr>
        <p:spPr>
          <a:xfrm>
            <a:off x="4933225" y="1183200"/>
            <a:ext cx="3403200" cy="366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</a:pPr>
            <a:r>
              <a:rPr lang="en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underground homes</a:t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</a:pPr>
            <a:r>
              <a:rPr lang="en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protection from heat and dust storms</a:t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2400"/>
              <a:buFont typeface="Arial"/>
              <a:buChar char="●"/>
            </a:pPr>
            <a:r>
              <a:rPr lang="en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half of the town’s residences, as well as a museum, a church, and even a hotel </a:t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Cave homes in Matera</a:t>
            </a:r>
            <a:endParaRPr/>
          </a:p>
        </p:txBody>
      </p:sp>
      <p:sp>
        <p:nvSpPr>
          <p:cNvPr id="262" name="Google Shape;262;p30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30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64" name="Google Shape;26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97500"/>
            <a:ext cx="4700700" cy="364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5475" y="1497500"/>
            <a:ext cx="4380700" cy="364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… in Greece and Turkey</a:t>
            </a:r>
            <a:endParaRPr/>
          </a:p>
        </p:txBody>
      </p:sp>
      <p:sp>
        <p:nvSpPr>
          <p:cNvPr id="271" name="Google Shape;271;p31"/>
          <p:cNvSpPr txBox="1"/>
          <p:nvPr>
            <p:ph idx="1" type="body"/>
          </p:nvPr>
        </p:nvSpPr>
        <p:spPr>
          <a:xfrm>
            <a:off x="755625" y="1567550"/>
            <a:ext cx="3672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31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73" name="Google Shape;27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0700" y="1520800"/>
            <a:ext cx="4443297" cy="3003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450" y="1520800"/>
            <a:ext cx="4036374" cy="3056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4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Architecture and ecosystems</a:t>
            </a:r>
            <a:endParaRPr/>
          </a:p>
        </p:txBody>
      </p:sp>
      <p:sp>
        <p:nvSpPr>
          <p:cNvPr id="140" name="Google Shape;140;p14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1" name="Google Shape;141;p14"/>
          <p:cNvCxnSpPr/>
          <p:nvPr/>
        </p:nvCxnSpPr>
        <p:spPr>
          <a:xfrm>
            <a:off x="3040375" y="1600200"/>
            <a:ext cx="2194500" cy="2194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Cave dwellings and hotels in Spain</a:t>
            </a:r>
            <a:endParaRPr/>
          </a:p>
        </p:txBody>
      </p:sp>
      <p:sp>
        <p:nvSpPr>
          <p:cNvPr id="280" name="Google Shape;280;p32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32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82" name="Google Shape;28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07850"/>
            <a:ext cx="4505048" cy="383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4750" y="1347375"/>
            <a:ext cx="4505050" cy="375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3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Dugouts in Santorini Greece</a:t>
            </a:r>
            <a:endParaRPr/>
          </a:p>
        </p:txBody>
      </p:sp>
      <p:sp>
        <p:nvSpPr>
          <p:cNvPr id="289" name="Google Shape;289;p33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33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91" name="Google Shape;29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275" y="1580450"/>
            <a:ext cx="4323801" cy="288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3225" y="1537175"/>
            <a:ext cx="4080150" cy="297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Igloos (Baffin island Canada)</a:t>
            </a:r>
            <a:endParaRPr/>
          </a:p>
        </p:txBody>
      </p:sp>
      <p:sp>
        <p:nvSpPr>
          <p:cNvPr id="298" name="Google Shape;298;p34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99" name="Google Shape;29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7500" y="1567550"/>
            <a:ext cx="3548826" cy="3394975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34"/>
          <p:cNvSpPr txBox="1"/>
          <p:nvPr>
            <p:ph idx="2" type="body"/>
          </p:nvPr>
        </p:nvSpPr>
        <p:spPr>
          <a:xfrm>
            <a:off x="4933225" y="1567550"/>
            <a:ext cx="3403200" cy="339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Skillfully constructed out of insulating, compressed snow, the icy accommodations keep dwellers warm by blocking harsh winds and housing a small fire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There are three types of architecture</a:t>
            </a:r>
            <a:r>
              <a:rPr lang="en" sz="1800"/>
              <a:t>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47" name="Google Shape;147;p1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AutoNum type="arabicPeriod"/>
            </a:pPr>
            <a:r>
              <a:rPr lang="en" sz="1800">
                <a:solidFill>
                  <a:srgbClr val="00FFFF"/>
                </a:solidFill>
                <a:latin typeface="Montserrat"/>
                <a:ea typeface="Montserrat"/>
                <a:cs typeface="Montserrat"/>
                <a:sym typeface="Montserrat"/>
              </a:rPr>
              <a:t>Polite</a:t>
            </a: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:Influenced by culture  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AutoNum type="arabicPeriod"/>
            </a:pPr>
            <a:r>
              <a:rPr lang="en" sz="18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Traditional</a:t>
            </a: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:Following customs  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AutoNum type="arabicPeriod"/>
            </a:pPr>
            <a:r>
              <a:rPr lang="en" sz="1800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rPr>
              <a:t>Vernacular</a:t>
            </a: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:Imposed by ecosystem and climate </a:t>
            </a:r>
            <a:endParaRPr sz="1800"/>
          </a:p>
        </p:txBody>
      </p:sp>
      <p:sp>
        <p:nvSpPr>
          <p:cNvPr id="148" name="Google Shape;148;p1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9" name="Google Shape;14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3200" y="1567550"/>
            <a:ext cx="3403200" cy="291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Classical architecture (spread around the world)</a:t>
            </a:r>
            <a:endParaRPr/>
          </a:p>
        </p:txBody>
      </p:sp>
      <p:sp>
        <p:nvSpPr>
          <p:cNvPr id="155" name="Google Shape;155;p16"/>
          <p:cNvSpPr txBox="1"/>
          <p:nvPr>
            <p:ph idx="1" type="body"/>
          </p:nvPr>
        </p:nvSpPr>
        <p:spPr>
          <a:xfrm>
            <a:off x="2351350" y="1605150"/>
            <a:ext cx="4794000" cy="287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6" name="Google Shape;15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1325" y="1605150"/>
            <a:ext cx="4794050" cy="287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typical example of </a:t>
            </a:r>
            <a:r>
              <a:rPr b="1" lang="en">
                <a:solidFill>
                  <a:srgbClr val="6AA84F"/>
                </a:solidFill>
              </a:rPr>
              <a:t>polite</a:t>
            </a:r>
            <a:r>
              <a:rPr lang="en"/>
              <a:t> architecture</a:t>
            </a:r>
            <a:endParaRPr/>
          </a:p>
        </p:txBody>
      </p:sp>
      <p:sp>
        <p:nvSpPr>
          <p:cNvPr id="162" name="Google Shape;162;p17"/>
          <p:cNvSpPr txBox="1"/>
          <p:nvPr>
            <p:ph idx="1" type="body"/>
          </p:nvPr>
        </p:nvSpPr>
        <p:spPr>
          <a:xfrm>
            <a:off x="1297500" y="1078700"/>
            <a:ext cx="7038900" cy="3722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Originated in ancient Greece (5th century BC)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Spread across the world in the 18th century AD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Some vernacular characteristics added: bay windows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5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Neoclassical style (spread around the world</a:t>
            </a:r>
            <a:endParaRPr/>
          </a:p>
        </p:txBody>
      </p:sp>
      <p:sp>
        <p:nvSpPr>
          <p:cNvPr id="168" name="Google Shape;168;p18"/>
          <p:cNvSpPr txBox="1"/>
          <p:nvPr>
            <p:ph idx="1" type="body"/>
          </p:nvPr>
        </p:nvSpPr>
        <p:spPr>
          <a:xfrm>
            <a:off x="1806950" y="1567550"/>
            <a:ext cx="58740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9" name="Google Shape;16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6950" y="1567550"/>
            <a:ext cx="5874000" cy="291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"/>
          <p:cNvSpPr txBox="1"/>
          <p:nvPr>
            <p:ph type="title"/>
          </p:nvPr>
        </p:nvSpPr>
        <p:spPr>
          <a:xfrm>
            <a:off x="1326000" y="320625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6923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800">
                <a:latin typeface="Arial"/>
                <a:ea typeface="Arial"/>
                <a:cs typeface="Arial"/>
                <a:sym typeface="Arial"/>
              </a:rPr>
              <a:t>VICTORIAN AND EDWARDIAN HOUSES (SAN FRANCISCO, CALIFORNIA)</a:t>
            </a:r>
            <a:r>
              <a:rPr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9"/>
          <p:cNvSpPr txBox="1"/>
          <p:nvPr>
            <p:ph idx="1" type="body"/>
          </p:nvPr>
        </p:nvSpPr>
        <p:spPr>
          <a:xfrm>
            <a:off x="311688" y="146332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9"/>
          <p:cNvSpPr txBox="1"/>
          <p:nvPr/>
        </p:nvSpPr>
        <p:spPr>
          <a:xfrm>
            <a:off x="791775" y="1234725"/>
            <a:ext cx="17787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6923"/>
              </a:lnSpc>
              <a:spcBef>
                <a:spcPts val="1900"/>
              </a:spcBef>
              <a:spcAft>
                <a:spcPts val="900"/>
              </a:spcAft>
              <a:buNone/>
            </a:pPr>
            <a:r>
              <a:t/>
            </a:r>
            <a:endParaRPr b="1" sz="1200"/>
          </a:p>
        </p:txBody>
      </p:sp>
      <p:pic>
        <p:nvPicPr>
          <p:cNvPr id="177" name="Google Shape;17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6000" y="1463325"/>
            <a:ext cx="6492000" cy="297152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9"/>
          <p:cNvSpPr txBox="1"/>
          <p:nvPr/>
        </p:nvSpPr>
        <p:spPr>
          <a:xfrm>
            <a:off x="4869175" y="-845825"/>
            <a:ext cx="7351800" cy="8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6923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rPr b="1" lang="en" sz="1800">
                <a:latin typeface="Arial"/>
                <a:ea typeface="Arial"/>
                <a:cs typeface="Arial"/>
                <a:sym typeface="Arial"/>
              </a:rPr>
              <a:t>“GINGERBREAD” COTTAGES (MARTHA’S VINEYARD, USA)</a:t>
            </a:r>
            <a:endParaRPr b="1"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0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look like they’re straight from a sugary-sweet storybook</a:t>
            </a:r>
            <a:endParaRPr/>
          </a:p>
        </p:txBody>
      </p:sp>
      <p:pic>
        <p:nvPicPr>
          <p:cNvPr id="185" name="Google Shape;18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3225" y="1567550"/>
            <a:ext cx="3403200" cy="2911199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0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6923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>
                <a:latin typeface="Arial"/>
                <a:ea typeface="Arial"/>
                <a:cs typeface="Arial"/>
                <a:sym typeface="Arial"/>
              </a:rPr>
              <a:t>TINY HOUSES (PORTLAND, OREGON)</a:t>
            </a:r>
            <a:r>
              <a:rPr b="1"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1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Downsizing: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embracing the tiny life philosophy and the freedom from financial worries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000"/>
          </a:p>
        </p:txBody>
      </p:sp>
      <p:pic>
        <p:nvPicPr>
          <p:cNvPr id="193" name="Google Shape;193;p21"/>
          <p:cNvPicPr preferRelativeResize="0"/>
          <p:nvPr/>
        </p:nvPicPr>
        <p:blipFill rotWithShape="1">
          <a:blip r:embed="rId3">
            <a:alphaModFix/>
          </a:blip>
          <a:srcRect b="9362" l="-104873" r="1827" t="0"/>
          <a:stretch/>
        </p:blipFill>
        <p:spPr>
          <a:xfrm>
            <a:off x="1384675" y="1567550"/>
            <a:ext cx="6951726" cy="2911199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1"/>
          <p:cNvSpPr txBox="1"/>
          <p:nvPr>
            <p:ph idx="2" type="body"/>
          </p:nvPr>
        </p:nvSpPr>
        <p:spPr>
          <a:xfrm flipH="1">
            <a:off x="8336271" y="3618400"/>
            <a:ext cx="363600" cy="86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