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7fa09abe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7fa09ab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7fa09abe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7fa09ab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reekboston.com/food/pastry/tsourekia-recipe/" TargetMode="External"/><Relationship Id="rId4" Type="http://schemas.openxmlformats.org/officeDocument/2006/relationships/hyperlink" Target="https://www.greekboston.com/food/desserts/rizogalo-recipe/" TargetMode="External"/><Relationship Id="rId5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100" y="0"/>
            <a:ext cx="58482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Mastic products</a:t>
            </a:r>
            <a:endParaRPr/>
          </a:p>
        </p:txBody>
      </p:sp>
      <p:sp>
        <p:nvSpPr>
          <p:cNvPr id="147" name="Google Shape;147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Natural mastic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Chewing gum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Mastic oil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Toothpaste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powder</a:t>
            </a:r>
            <a:endParaRPr/>
          </a:p>
        </p:txBody>
      </p:sp>
      <p:pic>
        <p:nvPicPr>
          <p:cNvPr descr="ÎÏÎ¿ÏÎ­Î»ÎµÏÎ¼Î± ÎµÎ¹ÎºÏÎ½Î±Ï Î³Î¹Î± Î¼Î±ÏÏÎ¹ÏÎ¿ÎºÎ±Î»Î»Î¹ÎµÏÎ³ÎµÎ¹Î±" id="148" name="Google Shape;14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412776"/>
            <a:ext cx="3744416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Health benefits</a:t>
            </a:r>
            <a:endParaRPr/>
          </a:p>
        </p:txBody>
      </p:sp>
      <p:sp>
        <p:nvSpPr>
          <p:cNvPr id="154" name="Google Shape;154;p23"/>
          <p:cNvSpPr txBox="1"/>
          <p:nvPr>
            <p:ph idx="2" type="body"/>
          </p:nvPr>
        </p:nvSpPr>
        <p:spPr>
          <a:xfrm>
            <a:off x="4648200" y="1600200"/>
            <a:ext cx="4038600" cy="22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powerful antibacterial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Improves dental health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Full of antioxidants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Rejuvenate living cells  </a:t>
            </a:r>
            <a:endParaRPr/>
          </a:p>
        </p:txBody>
      </p:sp>
      <p:pic>
        <p:nvPicPr>
          <p:cNvPr descr="ÎÏÎ¿ÏÎ­Î»ÎµÏÎ¼Î± ÎµÎ¹ÎºÏÎ½Î±Ï Î³Î¹Î± benefits of mastic" id="155" name="Google Shape;15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628800"/>
            <a:ext cx="4104456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USES</a:t>
            </a:r>
            <a:endParaRPr/>
          </a:p>
        </p:txBody>
      </p:sp>
      <p:sp>
        <p:nvSpPr>
          <p:cNvPr id="161" name="Google Shape;161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Medicine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Pharmaceutics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Cooking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Beverage industry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Coatings industry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Perfumery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Cosmetics</a:t>
            </a:r>
            <a:endParaRPr/>
          </a:p>
        </p:txBody>
      </p:sp>
      <p:pic>
        <p:nvPicPr>
          <p:cNvPr descr="ÎÏÎ¿ÏÎ­Î»ÎµÏÎ¼Î± ÎµÎ¹ÎºÏÎ½Î±Ï Î³Î¹Î± Î¼Î±ÏÏÎ¹ÏÎ¿ÎºÎ±Î»Î»Î¹ÎµÏÎ³ÎµÎ¹Î±" id="162" name="Google Shape;162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28800"/>
            <a:ext cx="4038600" cy="3748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Traditional cooking </a:t>
            </a:r>
            <a:endParaRPr/>
          </a:p>
        </p:txBody>
      </p:sp>
      <p:sp>
        <p:nvSpPr>
          <p:cNvPr id="168" name="Google Shape;168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Greek cooks use it in various baked goods, such as </a:t>
            </a:r>
            <a:r>
              <a:rPr lang="en-US" sz="2380" u="sng">
                <a:solidFill>
                  <a:schemeClr val="hlink"/>
                </a:solidFill>
                <a:hlinkClick r:id="rId3"/>
              </a:rPr>
              <a:t>Tsoureki</a:t>
            </a:r>
            <a:r>
              <a:rPr lang="en-US" sz="2380"/>
              <a:t>, the Greek Easter bread.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 There is also a type of traditional spoon sweet that uses mastic</a:t>
            </a:r>
            <a:endParaRPr sz="2380"/>
          </a:p>
          <a:p>
            <a:pPr indent="-342900" lvl="0" marL="3429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SzPts val="2380"/>
              <a:buChar char="•"/>
            </a:pPr>
            <a:r>
              <a:t/>
            </a:r>
            <a:endParaRPr sz="2380"/>
          </a:p>
          <a:p>
            <a:pPr indent="-342900" lvl="0" marL="3429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 You can even put mastic in dishes such as </a:t>
            </a:r>
            <a:r>
              <a:rPr lang="en-US" sz="2380" u="sng">
                <a:solidFill>
                  <a:schemeClr val="hlink"/>
                </a:solidFill>
                <a:hlinkClick r:id="rId4"/>
              </a:rPr>
              <a:t>Greek rice pudding</a:t>
            </a:r>
            <a:endParaRPr sz="2380"/>
          </a:p>
          <a:p>
            <a:pPr indent="-191770" lvl="0" marL="34290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  <p:pic>
        <p:nvPicPr>
          <p:cNvPr descr="ÎÏÎ¿ÏÎ­Î»ÎµÏÎ¼Î± ÎµÎ¹ÎºÏÎ½Î±Ï Î³Î¹Î± benefits of mastic" id="169" name="Google Shape;169;p25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1340768"/>
            <a:ext cx="4402832" cy="460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0" y="0"/>
            <a:ext cx="2124600" cy="132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Recipe for the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mastic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pudding</a:t>
            </a:r>
            <a:endParaRPr sz="2500"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457200" y="1600200"/>
            <a:ext cx="4038600" cy="504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0525" lvl="0" marL="457200" rtl="0" algn="l">
              <a:spcBef>
                <a:spcPts val="140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en-US" sz="2550">
                <a:latin typeface="Arial"/>
                <a:ea typeface="Arial"/>
                <a:cs typeface="Arial"/>
                <a:sym typeface="Arial"/>
              </a:rPr>
              <a:t>1 cup water plus 4 tablespoons</a:t>
            </a:r>
            <a:endParaRPr sz="2550">
              <a:latin typeface="Arial"/>
              <a:ea typeface="Arial"/>
              <a:cs typeface="Arial"/>
              <a:sym typeface="Arial"/>
            </a:endParaRPr>
          </a:p>
          <a:p>
            <a:pPr indent="-390525" lvl="0" marL="457200" rtl="0" algn="l"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en-US" sz="2550">
                <a:latin typeface="Arial"/>
                <a:ea typeface="Arial"/>
                <a:cs typeface="Arial"/>
                <a:sym typeface="Arial"/>
              </a:rPr>
              <a:t>1/2 cup uncooked, medium grain rice</a:t>
            </a:r>
            <a:endParaRPr sz="2550">
              <a:latin typeface="Arial"/>
              <a:ea typeface="Arial"/>
              <a:cs typeface="Arial"/>
              <a:sym typeface="Arial"/>
            </a:endParaRPr>
          </a:p>
          <a:p>
            <a:pPr indent="-390525" lvl="0" marL="457200" rtl="0" algn="l"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en-US" sz="2550">
                <a:latin typeface="Arial"/>
                <a:ea typeface="Arial"/>
                <a:cs typeface="Arial"/>
                <a:sym typeface="Arial"/>
              </a:rPr>
              <a:t>1 quart milk</a:t>
            </a:r>
            <a:endParaRPr sz="2550">
              <a:latin typeface="Arial"/>
              <a:ea typeface="Arial"/>
              <a:cs typeface="Arial"/>
              <a:sym typeface="Arial"/>
            </a:endParaRPr>
          </a:p>
          <a:p>
            <a:pPr indent="-390525" lvl="0" marL="457200" rtl="0" algn="l"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en-US" sz="2550">
                <a:latin typeface="Arial"/>
                <a:ea typeface="Arial"/>
                <a:cs typeface="Arial"/>
                <a:sym typeface="Arial"/>
              </a:rPr>
              <a:t>1 1/2 tablespoons flour</a:t>
            </a:r>
            <a:endParaRPr sz="2550">
              <a:latin typeface="Arial"/>
              <a:ea typeface="Arial"/>
              <a:cs typeface="Arial"/>
              <a:sym typeface="Arial"/>
            </a:endParaRPr>
          </a:p>
          <a:p>
            <a:pPr indent="-390525" lvl="0" marL="457200" rtl="0" algn="l"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en-US" sz="2550">
                <a:latin typeface="Arial"/>
                <a:ea typeface="Arial"/>
                <a:cs typeface="Arial"/>
                <a:sym typeface="Arial"/>
              </a:rPr>
              <a:t>1/2 cup sugar</a:t>
            </a:r>
            <a:endParaRPr sz="2550">
              <a:latin typeface="Arial"/>
              <a:ea typeface="Arial"/>
              <a:cs typeface="Arial"/>
              <a:sym typeface="Arial"/>
            </a:endParaRPr>
          </a:p>
          <a:p>
            <a:pPr indent="-390525" lvl="0" marL="457200" rtl="0" algn="l"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en-US" sz="2550">
                <a:latin typeface="Arial"/>
                <a:ea typeface="Arial"/>
                <a:cs typeface="Arial"/>
                <a:sym typeface="Arial"/>
              </a:rPr>
              <a:t>1/2 teaspoon ground mastic</a:t>
            </a:r>
            <a:endParaRPr sz="2550">
              <a:latin typeface="Arial"/>
              <a:ea typeface="Arial"/>
              <a:cs typeface="Arial"/>
              <a:sym typeface="Arial"/>
            </a:endParaRPr>
          </a:p>
          <a:p>
            <a:pPr indent="-390525" lvl="0" marL="457200" rtl="0" algn="l"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en-US" sz="2550">
                <a:latin typeface="Arial"/>
                <a:ea typeface="Arial"/>
                <a:cs typeface="Arial"/>
                <a:sym typeface="Arial"/>
              </a:rPr>
              <a:t>1/2 teaspoon vanilla extract</a:t>
            </a:r>
            <a:endParaRPr sz="2550">
              <a:latin typeface="Arial"/>
              <a:ea typeface="Arial"/>
              <a:cs typeface="Arial"/>
              <a:sym typeface="Arial"/>
            </a:endParaRPr>
          </a:p>
          <a:p>
            <a:pPr indent="-390525" lvl="0" marL="457200" rtl="0" algn="l">
              <a:spcBef>
                <a:spcPts val="0"/>
              </a:spcBef>
              <a:spcAft>
                <a:spcPts val="0"/>
              </a:spcAft>
              <a:buSzPts val="2550"/>
              <a:buFont typeface="Arial"/>
              <a:buChar char="●"/>
            </a:pPr>
            <a:r>
              <a:rPr lang="en-US" sz="2550">
                <a:latin typeface="Arial"/>
                <a:ea typeface="Arial"/>
                <a:cs typeface="Arial"/>
                <a:sym typeface="Arial"/>
              </a:rPr>
              <a:t>Cinnamon, to garnish</a:t>
            </a:r>
            <a:endParaRPr sz="25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 txBox="1"/>
          <p:nvPr>
            <p:ph idx="2" type="body"/>
          </p:nvPr>
        </p:nvSpPr>
        <p:spPr>
          <a:xfrm>
            <a:off x="4291500" y="168300"/>
            <a:ext cx="4754400" cy="64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latin typeface="Arial"/>
                <a:ea typeface="Arial"/>
                <a:cs typeface="Arial"/>
                <a:sym typeface="Arial"/>
              </a:rPr>
              <a:t>Add 1 cup of water to a medium saucepan and bring it to a boil over medium heat. - Add rice and stir with a fork.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latin typeface="Arial"/>
                <a:ea typeface="Arial"/>
                <a:cs typeface="Arial"/>
                <a:sym typeface="Arial"/>
              </a:rPr>
              <a:t> Simmer the rice with the lid on for 15 minutes. 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latin typeface="Arial"/>
                <a:ea typeface="Arial"/>
                <a:cs typeface="Arial"/>
                <a:sym typeface="Arial"/>
              </a:rPr>
              <a:t>Add the milk to the rice and water mixture and simmer for an additional 30 minutes over low heat, stirring the mixture with a fork a few times during the cooking process.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latin typeface="Arial"/>
                <a:ea typeface="Arial"/>
                <a:cs typeface="Arial"/>
                <a:sym typeface="Arial"/>
              </a:rPr>
              <a:t>Mix flour with 4 tablespoons of water. -  Add slowly to the rice mixture and stir vigorously with a fork. 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latin typeface="Arial"/>
                <a:ea typeface="Arial"/>
                <a:cs typeface="Arial"/>
                <a:sym typeface="Arial"/>
              </a:rPr>
              <a:t>Add about 1/2 teaspoon ground mastic with sugar 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latin typeface="Arial"/>
                <a:ea typeface="Arial"/>
                <a:cs typeface="Arial"/>
                <a:sym typeface="Arial"/>
              </a:rPr>
              <a:t>Stir in the sugar and simmer the mixture for an additional 15 minutes.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latin typeface="Arial"/>
                <a:ea typeface="Arial"/>
                <a:cs typeface="Arial"/>
                <a:sym typeface="Arial"/>
              </a:rPr>
              <a:t>Remove the pan from the heat. -  Stir in the vanilla extract.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latin typeface="Arial"/>
                <a:ea typeface="Arial"/>
                <a:cs typeface="Arial"/>
                <a:sym typeface="Arial"/>
              </a:rPr>
              <a:t> Pour the pudding into individual custard cubs and sprinkle with cinnamon to garnish.</a:t>
            </a:r>
            <a:endParaRPr sz="1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www.greekboston.com/wp-content/uploads/2014/02/Rizogalo.jpg"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250" y="168300"/>
            <a:ext cx="1735612" cy="15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mastic cultivation</a:t>
            </a:r>
            <a:endParaRPr/>
          </a:p>
        </p:txBody>
      </p:sp>
      <p:pic>
        <p:nvPicPr>
          <p:cNvPr descr="Î£ÏÎµÏÎ¹ÎºÎ® ÎµÎ¹ÎºÏÎ½Î±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628800"/>
            <a:ext cx="7056784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/>
              <a:t>The mastic cultivation: cultural heritage</a:t>
            </a:r>
            <a:endParaRPr/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The traditional know – how of mastic cultivation inscribed  in the list of the intangible cultural heritage of Humanity by UNESCO  in 2014</a:t>
            </a:r>
            <a:endParaRPr/>
          </a:p>
        </p:txBody>
      </p:sp>
      <p:pic>
        <p:nvPicPr>
          <p:cNvPr descr="ÎÏÎ¿ÏÎ­Î»ÎµÏÎ¼Î± ÎµÎ¹ÎºÏÎ½Î±Ï Î³Î¹Î± Î¼Î±ÏÏÎ¹ÏÎ¿ÎºÎ±Î»Î»Î¹ÎµÏÎ³ÎµÎ¹Î±" id="97" name="Google Shape;97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386" r="8385" t="0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/>
              <a:t>The Chios Mastic Museum 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None/>
            </a:pPr>
            <a:r>
              <a:rPr lang="en-US" sz="1295"/>
              <a:t>is located in the Mastichochoria of Southern Chios, the only place in the world where the mastic tree is cultivated and produces the </a:t>
            </a:r>
            <a:r>
              <a:rPr i="1" lang="en-US" sz="1295"/>
              <a:t>mastíha</a:t>
            </a:r>
            <a:r>
              <a:rPr lang="en-US" sz="1295"/>
              <a:t> resin. Traditional mastic cultivation continues to be alive today and is an element both of the inhabitants’ identity and of the locality’s history.</a:t>
            </a:r>
            <a:endParaRPr sz="1295"/>
          </a:p>
          <a:p>
            <a:pPr indent="0" lvl="0" marL="0" rtl="0" algn="l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ts val="1295"/>
              <a:buNone/>
            </a:pPr>
            <a:r>
              <a:t/>
            </a:r>
            <a:endParaRPr sz="1295"/>
          </a:p>
        </p:txBody>
      </p:sp>
      <p:pic>
        <p:nvPicPr>
          <p:cNvPr descr="C:\Users\User\AppData\Local\Temp\Rar$DIa0.336\01.GR PIOP 1191131_160521_MMP_0012.jpg" id="104" name="Google Shape;104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077" r="12076" t="0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Skinos or mastic tree</a:t>
            </a:r>
            <a:endParaRPr/>
          </a:p>
        </p:txBody>
      </p:sp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4669925" y="1222900"/>
            <a:ext cx="4016700" cy="4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pistacia lentiscus Chia shrub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grows in south Chios,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Gives  an aromatic resin called mastic</a:t>
            </a:r>
            <a:endParaRPr sz="2380"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Evergreen - αειθαλές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Height of 2-3 metres</a:t>
            </a:r>
            <a:endParaRPr sz="2380"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Short trunk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Branches long, bending downwards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Develops fully after 40-50 years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Lives more than 100 years</a:t>
            </a:r>
            <a:endParaRPr sz="2380"/>
          </a:p>
        </p:txBody>
      </p:sp>
      <p:pic>
        <p:nvPicPr>
          <p:cNvPr descr="ÎÏÎ¿ÏÎ­Î»ÎµÏÎ¼Î± ÎµÎ¹ÎºÏÎ½Î±Ï Î³Î¹Î± Î¼Î±ÏÏÎ¹ÏÎ¿ÎºÎ±Î»Î»Î¹ÎµÏÎ³ÎµÎ¹Î±" id="111" name="Google Shape;111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525" y="1772825"/>
            <a:ext cx="4168500" cy="41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paradox of mastic</a:t>
            </a:r>
            <a:endParaRPr/>
          </a:p>
        </p:txBody>
      </p:sp>
      <p:sp>
        <p:nvSpPr>
          <p:cNvPr id="117" name="Google Shape;117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Skinos is a characteristic feature of the vegetation in Mediterranean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Only in the south of Chios </a:t>
            </a:r>
            <a:endParaRPr/>
          </a:p>
          <a:p>
            <a:pPr indent="-342900" lvl="0" marL="342900" rtl="0" algn="r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➢"/>
            </a:pPr>
            <a:r>
              <a:rPr lang="en-US" sz="2590"/>
              <a:t>is cultivated systematically in order to produce mastic</a:t>
            </a:r>
            <a:endParaRPr/>
          </a:p>
          <a:p>
            <a:pPr indent="-342900" lvl="0" marL="342900" rtl="0" algn="r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➢"/>
            </a:pPr>
            <a:r>
              <a:rPr lang="en-US" sz="2590"/>
              <a:t>Thanks to particular climate conditions</a:t>
            </a:r>
            <a:endParaRPr sz="2590"/>
          </a:p>
        </p:txBody>
      </p:sp>
      <p:pic>
        <p:nvPicPr>
          <p:cNvPr descr="ÎÏÎ¿ÏÎ­Î»ÎµÏÎ¼Î± ÎµÎ¹ÎºÏÎ½Î±Ï Î³Î¹Î± benefits of mastic" id="118" name="Google Shape;11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484784"/>
            <a:ext cx="4176464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Cultivation </a:t>
            </a:r>
            <a:endParaRPr/>
          </a:p>
        </p:txBody>
      </p:sp>
      <p:sp>
        <p:nvSpPr>
          <p:cNvPr id="124" name="Google Shape;124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Starts in winter and completed in spring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Mastic resin is gathered in summer and early autumn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Whole families take part in this process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From October till the beginning of next  spring, women clean the mastic resin</a:t>
            </a:r>
            <a:endParaRPr sz="2590"/>
          </a:p>
        </p:txBody>
      </p:sp>
      <p:pic>
        <p:nvPicPr>
          <p:cNvPr descr="Î£ÏÎµÏÎ¹ÎºÎ® ÎµÎ¹ÎºÏÎ½Î±" id="125" name="Google Shape;12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84785"/>
            <a:ext cx="403860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Î£ÏÎµÏÎ¹ÎºÎ® ÎµÎ¹ÎºÏÎ½Î±" id="126" name="Google Shape;12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5" y="3789040"/>
            <a:ext cx="4032448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Mastic “tear”</a:t>
            </a:r>
            <a:endParaRPr/>
          </a:p>
        </p:txBody>
      </p:sp>
      <p:sp>
        <p:nvSpPr>
          <p:cNvPr id="132" name="Google Shape;132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Resin secreted by the tree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order to heal the tree wounds caused by cuts</a:t>
            </a:r>
            <a:endParaRPr/>
          </a:p>
        </p:txBody>
      </p:sp>
      <p:pic>
        <p:nvPicPr>
          <p:cNvPr descr="i-mastixa-xiou-stin-politistiki-klironomia-tis-unesco" id="133" name="Google Shape;13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628800"/>
            <a:ext cx="3456384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Know-how of cultivating mastic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τεχνογνωσία</a:t>
            </a:r>
            <a:endParaRPr/>
          </a:p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648200" y="1600200"/>
            <a:ext cx="4422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Unique in the world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an ancient practice </a:t>
            </a:r>
            <a:endParaRPr sz="2380"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It has gone down from generation to generation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Very important for the local society shaping:</a:t>
            </a:r>
            <a:endParaRPr/>
          </a:p>
          <a:p>
            <a:pPr indent="-342900" lvl="0" marL="342900" rtl="0" algn="r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Char char="➢"/>
            </a:pPr>
            <a:r>
              <a:rPr lang="en-US" sz="2380"/>
              <a:t>Landscape</a:t>
            </a:r>
            <a:endParaRPr/>
          </a:p>
          <a:p>
            <a:pPr indent="-342900" lvl="0" marL="342900" rtl="0" algn="r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Char char="➢"/>
            </a:pPr>
            <a:r>
              <a:rPr lang="en-US" sz="2380"/>
              <a:t>Settlements</a:t>
            </a:r>
            <a:endParaRPr/>
          </a:p>
          <a:p>
            <a:pPr indent="-342900" lvl="0" marL="342900" rtl="0" algn="r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Char char="➢"/>
            </a:pPr>
            <a:r>
              <a:rPr lang="en-US" sz="2380"/>
              <a:t>Architecture </a:t>
            </a:r>
            <a:endParaRPr sz="2380"/>
          </a:p>
          <a:p>
            <a:pPr indent="-342900" lvl="0" marL="342900" rtl="0" algn="r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Char char="➢"/>
            </a:pPr>
            <a:r>
              <a:rPr lang="en-US" sz="2380"/>
              <a:t>Social life </a:t>
            </a:r>
            <a:endParaRPr/>
          </a:p>
          <a:p>
            <a:pPr indent="-19177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19177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  <p:pic>
        <p:nvPicPr>
          <p:cNvPr descr="ÎÏÎ¿ÏÎ­Î»ÎµÏÎ¼Î± ÎµÎ¹ÎºÏÎ½Î±Ï Î³Î¹Î± Î¼Î±ÏÏÎ¹ÏÎ¿ÎºÎ±Î»Î»Î¹ÎµÏÎ³ÎµÎ¹Î±" id="140" name="Google Shape;140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060848"/>
            <a:ext cx="3528300" cy="32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5079400" y="5800450"/>
            <a:ext cx="44226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