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y="5143500" cx="9144000"/>
  <p:notesSz cx="6858000" cy="9144000"/>
  <p:embeddedFontLst>
    <p:embeddedFont>
      <p:font typeface="Playfair Display"/>
      <p:regular r:id="rId18"/>
      <p:bold r:id="rId19"/>
      <p:italic r:id="rId20"/>
      <p:boldItalic r:id="rId21"/>
    </p:embeddedFont>
    <p:embeddedFont>
      <p:font typeface="Lato"/>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PlayfairDisplay-italic.fntdata"/><Relationship Id="rId22" Type="http://schemas.openxmlformats.org/officeDocument/2006/relationships/font" Target="fonts/Lato-regular.fntdata"/><Relationship Id="rId21" Type="http://schemas.openxmlformats.org/officeDocument/2006/relationships/font" Target="fonts/PlayfairDisplay-boldItalic.fntdata"/><Relationship Id="rId24" Type="http://schemas.openxmlformats.org/officeDocument/2006/relationships/font" Target="fonts/Lato-italic.fntdata"/><Relationship Id="rId23" Type="http://schemas.openxmlformats.org/officeDocument/2006/relationships/font" Target="fonts/Lato-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5" Type="http://schemas.openxmlformats.org/officeDocument/2006/relationships/font" Target="fonts/Lato-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font" Target="fonts/PlayfairDisplay-bold.fntdata"/><Relationship Id="rId18" Type="http://schemas.openxmlformats.org/officeDocument/2006/relationships/font" Target="fonts/PlayfairDisplay-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e89c329e3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e89c329e3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4f8795e5a9_0_7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4f8795e5a9_0_7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third plan is called “Take it easy” and it’s for those of you who opted for cool sports like bike riding, scuba diving and hiking. It costs 237 euro to do all three activities at least 3 times for a whole week on Santorini. </a:t>
            </a:r>
            <a:endParaRPr/>
          </a:p>
          <a:p>
            <a:pPr indent="0" lvl="0" marL="0" rtl="0" algn="l">
              <a:spcBef>
                <a:spcPts val="0"/>
              </a:spcBef>
              <a:spcAft>
                <a:spcPts val="0"/>
              </a:spcAft>
              <a:buNone/>
            </a:pPr>
            <a:r>
              <a:rPr lang="en"/>
              <a:t>Alternatively, you can pay just 80 euro for daily bike riding, a 100 euro for daily scuba diving and 57 for daily hiking with a light meal included!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4f8795e5a9_0_7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4f8795e5a9_0_7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plan is for the more active! It includes training for and running a Marathon race in one of the coolest places in Greece, white-water rafting in a legendary river and a wide range of other sports of your choice. </a:t>
            </a:r>
            <a:endParaRPr/>
          </a:p>
          <a:p>
            <a:pPr indent="0" lvl="0" marL="0" rtl="0" algn="l">
              <a:spcBef>
                <a:spcPts val="0"/>
              </a:spcBef>
              <a:spcAft>
                <a:spcPts val="0"/>
              </a:spcAft>
              <a:buNone/>
            </a:pPr>
            <a:r>
              <a:rPr lang="en"/>
              <a:t>The fee is only 65 euro a week per person and covers 7 training sessions.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4f8795e5a9_0_7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4f8795e5a9_0_7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an agritourist plan involving staying with local families on beautiful Chios and helping them cultivate the mastic (medicinal chewing gum) which is a UNESCO cultural heritage example.</a:t>
            </a:r>
            <a:endParaRPr/>
          </a:p>
          <a:p>
            <a:pPr indent="0" lvl="0" marL="0" rtl="0" algn="l">
              <a:spcBef>
                <a:spcPts val="0"/>
              </a:spcBef>
              <a:spcAft>
                <a:spcPts val="0"/>
              </a:spcAft>
              <a:buNone/>
            </a:pPr>
            <a:r>
              <a:rPr lang="en"/>
              <a:t> Alternatively, you can get involved in harvesting and milling olives for olive oil. Of course, this is free and available anytime!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4fa3127a1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4fa3127a1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last proposal is also agri touristic. It includes farm staying, farm tending, cooking while learning how to sing, horse riding and fishing; all in Messinia. Of course, it’s free and never ending! </a:t>
            </a:r>
            <a:endParaRPr/>
          </a:p>
          <a:p>
            <a:pPr indent="0" lvl="0" marL="0" rtl="0" algn="l">
              <a:spcBef>
                <a:spcPts val="0"/>
              </a:spcBef>
              <a:spcAft>
                <a:spcPts val="0"/>
              </a:spcAft>
              <a:buNone/>
            </a:pPr>
            <a:r>
              <a:rPr lang="en"/>
              <a:t>These were all of our proposals. If you are really interested in any of them, we can make arrangements later. Thank you very much!</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Welcome to our Travel Agency “Hellasdays”! We have created holiday plans in Greece especially for you, taking into account your desired holiday activities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4f8795e5a9_0_6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4f8795e5a9_0_6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these are the 12 workshops we can organise for you to take in Greece. So, I am going to invite you here to look at our plans as you hear your names. Sorry, if we have got your names wrong...</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4f175cbad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4f175cbad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we present you our proposals, let us start by recommending you an alternative and sustainable way of reaching Greece from your countries. You can hire a sailing boat for 8 passengers. If your group of friends is smaller, you can join others who travel this way. There are many...It will cost you only 150 (compared to 250 if you fly) from Turkey and only 250 (compared to 350 if you fly) from Spain. The skipper and the meals are included. It seems that this means of travel is not only sustainable but also interesting, I mean moneywise. So, who would like to sail? …….. Does anyone prefer flying?............. Or travelling by train?.....................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4f175cbad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4f175cbad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would also like to recommend you being hosted with locals instead of staying at hotels. This way you will be able to experience Greece from within and contribute to the local economy by saving money! If you share a part of a family home with a friend and you cook yourselves or with the family, you may pay just 5 euro per night and if you help a rural family in the farm, you will make some income, too! So, who would like to be hosted?.......................  </a:t>
            </a:r>
            <a:endParaRPr/>
          </a:p>
          <a:p>
            <a:pPr indent="0" lvl="0" marL="0" rtl="0" algn="l">
              <a:spcBef>
                <a:spcPts val="0"/>
              </a:spcBef>
              <a:spcAft>
                <a:spcPts val="0"/>
              </a:spcAft>
              <a:buNone/>
            </a:pPr>
            <a:r>
              <a:rPr lang="en"/>
              <a:t>We can match you to suitable family types……………………. Does anyone prefer other types of accommodation?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4f8795e5a9_0_7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4f8795e5a9_0_7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Your choices have shown us that these are the most popular holiday activities among you so we recommend you the MUSIC and PHOTOGRAPHY workshop on Crete. It includes learning how to play the lyra, traditional dances and photography lessons on site at the most attractive sights of the island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4f8795e5a9_0_7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4f8795e5a9_0_7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Samaria Gorge, the Palace of King Minos in Knossos, the </a:t>
            </a:r>
            <a:r>
              <a:rPr lang="en"/>
              <a:t>Aquarium</a:t>
            </a:r>
            <a:r>
              <a:rPr lang="en"/>
              <a:t> and others. It costs </a:t>
            </a:r>
            <a:r>
              <a:rPr lang="en"/>
              <a:t>83 euro </a:t>
            </a:r>
            <a:r>
              <a:rPr lang="en"/>
              <a:t>per person per week for all three activities or just 30 for the lyra lessons, 30 for the dancing classes and 30 for the photography workshop.</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4f8795e5a9_0_7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4f8795e5a9_0_7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next proposal is for those who opted for cultural tourism: traditional arts and crafts, learning Greek through experiences and guided visits to historical and cultural sights in Athens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4f8795e5a9_0_7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4f8795e5a9_0_7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includes learning how to paint byzantine icons and fresco, making pottery and educational programmes in the Acropolis Museum and the Archeological Museum. The language course is lively and takes place in various places in the old city. At the end of the course, the whole class will perform at the Herodion Theatre under the Acropolis. The total cost of this plan is 40 euro per person for a week, all included.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749050" y="748800"/>
            <a:ext cx="3645900" cy="3645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2992950" y="992700"/>
            <a:ext cx="3158100" cy="3158100"/>
          </a:xfrm>
          <a:prstGeom prst="rect">
            <a:avLst/>
          </a:prstGeom>
          <a:noFill/>
          <a:ln cap="flat" cmpd="sng" w="28575">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096250" y="1627200"/>
            <a:ext cx="2951400" cy="15843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algn="ctr">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algn="ctr">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algn="ctr">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algn="ctr">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algn="ctr">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algn="ctr">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algn="ctr">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algn="ctr">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p:txBody>
      </p:sp>
      <p:sp>
        <p:nvSpPr>
          <p:cNvPr id="13" name="Google Shape;13;p2"/>
          <p:cNvSpPr txBox="1"/>
          <p:nvPr>
            <p:ph idx="1" type="subTitle"/>
          </p:nvPr>
        </p:nvSpPr>
        <p:spPr>
          <a:xfrm>
            <a:off x="3096363" y="3266930"/>
            <a:ext cx="2951400" cy="7014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800"/>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9pPr>
          </a:lstStyle>
          <a:p/>
        </p:txBody>
      </p:sp>
      <p:sp>
        <p:nvSpPr>
          <p:cNvPr id="14" name="Google Shape;14;p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1233100"/>
            <a:ext cx="8520600" cy="1610100"/>
          </a:xfrm>
          <a:prstGeom prst="rect">
            <a:avLst/>
          </a:prstGeom>
        </p:spPr>
        <p:txBody>
          <a:bodyPr anchorCtr="0" anchor="b" bIns="91425" lIns="91425" spcFirstLastPara="1" rIns="91425" wrap="square" tIns="91425">
            <a:noAutofit/>
          </a:bodyPr>
          <a:lstStyle>
            <a:lvl1pPr lvl="0" algn="ctr">
              <a:spcBef>
                <a:spcPts val="0"/>
              </a:spcBef>
              <a:spcAft>
                <a:spcPts val="0"/>
              </a:spcAft>
              <a:buSzPts val="10000"/>
              <a:buFont typeface="Lato"/>
              <a:buNone/>
              <a:defRPr sz="10000">
                <a:latin typeface="Lato"/>
                <a:ea typeface="Lato"/>
                <a:cs typeface="Lato"/>
                <a:sym typeface="Lato"/>
              </a:defRPr>
            </a:lvl1pPr>
            <a:lvl2pPr lvl="1" algn="ctr">
              <a:spcBef>
                <a:spcPts val="0"/>
              </a:spcBef>
              <a:spcAft>
                <a:spcPts val="0"/>
              </a:spcAft>
              <a:buSzPts val="10000"/>
              <a:buFont typeface="Lato"/>
              <a:buNone/>
              <a:defRPr sz="10000">
                <a:latin typeface="Lato"/>
                <a:ea typeface="Lato"/>
                <a:cs typeface="Lato"/>
                <a:sym typeface="Lato"/>
              </a:defRPr>
            </a:lvl2pPr>
            <a:lvl3pPr lvl="2" algn="ctr">
              <a:spcBef>
                <a:spcPts val="0"/>
              </a:spcBef>
              <a:spcAft>
                <a:spcPts val="0"/>
              </a:spcAft>
              <a:buSzPts val="10000"/>
              <a:buFont typeface="Lato"/>
              <a:buNone/>
              <a:defRPr sz="10000">
                <a:latin typeface="Lato"/>
                <a:ea typeface="Lato"/>
                <a:cs typeface="Lato"/>
                <a:sym typeface="Lato"/>
              </a:defRPr>
            </a:lvl3pPr>
            <a:lvl4pPr lvl="3" algn="ctr">
              <a:spcBef>
                <a:spcPts val="0"/>
              </a:spcBef>
              <a:spcAft>
                <a:spcPts val="0"/>
              </a:spcAft>
              <a:buSzPts val="10000"/>
              <a:buFont typeface="Lato"/>
              <a:buNone/>
              <a:defRPr sz="10000">
                <a:latin typeface="Lato"/>
                <a:ea typeface="Lato"/>
                <a:cs typeface="Lato"/>
                <a:sym typeface="Lato"/>
              </a:defRPr>
            </a:lvl4pPr>
            <a:lvl5pPr lvl="4" algn="ctr">
              <a:spcBef>
                <a:spcPts val="0"/>
              </a:spcBef>
              <a:spcAft>
                <a:spcPts val="0"/>
              </a:spcAft>
              <a:buSzPts val="10000"/>
              <a:buFont typeface="Lato"/>
              <a:buNone/>
              <a:defRPr sz="10000">
                <a:latin typeface="Lato"/>
                <a:ea typeface="Lato"/>
                <a:cs typeface="Lato"/>
                <a:sym typeface="Lato"/>
              </a:defRPr>
            </a:lvl5pPr>
            <a:lvl6pPr lvl="5" algn="ctr">
              <a:spcBef>
                <a:spcPts val="0"/>
              </a:spcBef>
              <a:spcAft>
                <a:spcPts val="0"/>
              </a:spcAft>
              <a:buSzPts val="10000"/>
              <a:buFont typeface="Lato"/>
              <a:buNone/>
              <a:defRPr sz="10000">
                <a:latin typeface="Lato"/>
                <a:ea typeface="Lato"/>
                <a:cs typeface="Lato"/>
                <a:sym typeface="Lato"/>
              </a:defRPr>
            </a:lvl6pPr>
            <a:lvl7pPr lvl="6" algn="ctr">
              <a:spcBef>
                <a:spcPts val="0"/>
              </a:spcBef>
              <a:spcAft>
                <a:spcPts val="0"/>
              </a:spcAft>
              <a:buSzPts val="10000"/>
              <a:buFont typeface="Lato"/>
              <a:buNone/>
              <a:defRPr sz="10000">
                <a:latin typeface="Lato"/>
                <a:ea typeface="Lato"/>
                <a:cs typeface="Lato"/>
                <a:sym typeface="Lato"/>
              </a:defRPr>
            </a:lvl7pPr>
            <a:lvl8pPr lvl="7" algn="ctr">
              <a:spcBef>
                <a:spcPts val="0"/>
              </a:spcBef>
              <a:spcAft>
                <a:spcPts val="0"/>
              </a:spcAft>
              <a:buSzPts val="10000"/>
              <a:buFont typeface="Lato"/>
              <a:buNone/>
              <a:defRPr sz="10000">
                <a:latin typeface="Lato"/>
                <a:ea typeface="Lato"/>
                <a:cs typeface="Lato"/>
                <a:sym typeface="Lato"/>
              </a:defRPr>
            </a:lvl8pPr>
            <a:lvl9pPr lvl="8" algn="ctr">
              <a:spcBef>
                <a:spcPts val="0"/>
              </a:spcBef>
              <a:spcAft>
                <a:spcPts val="0"/>
              </a:spcAft>
              <a:buSzPts val="10000"/>
              <a:buFont typeface="Lato"/>
              <a:buNone/>
              <a:defRPr sz="10000">
                <a:latin typeface="Lato"/>
                <a:ea typeface="Lato"/>
                <a:cs typeface="Lato"/>
                <a:sym typeface="Lato"/>
              </a:defRPr>
            </a:lvl9pPr>
          </a:lstStyle>
          <a:p>
            <a:r>
              <a:t>xx%</a:t>
            </a:r>
          </a:p>
        </p:txBody>
      </p:sp>
      <p:sp>
        <p:nvSpPr>
          <p:cNvPr id="51" name="Google Shape;51;p11"/>
          <p:cNvSpPr txBox="1"/>
          <p:nvPr>
            <p:ph idx="1" type="body"/>
          </p:nvPr>
        </p:nvSpPr>
        <p:spPr>
          <a:xfrm>
            <a:off x="311700" y="2919450"/>
            <a:ext cx="85206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5" name="Shape 15"/>
        <p:cNvGrpSpPr/>
        <p:nvPr/>
      </p:nvGrpSpPr>
      <p:grpSpPr>
        <a:xfrm>
          <a:off x="0" y="0"/>
          <a:ext cx="0" cy="0"/>
          <a:chOff x="0" y="0"/>
          <a:chExt cx="0" cy="0"/>
        </a:xfrm>
      </p:grpSpPr>
      <p:sp>
        <p:nvSpPr>
          <p:cNvPr id="16" name="Google Shape;16;p3"/>
          <p:cNvSpPr txBox="1"/>
          <p:nvPr>
            <p:ph type="title"/>
          </p:nvPr>
        </p:nvSpPr>
        <p:spPr>
          <a:xfrm>
            <a:off x="509550" y="1423875"/>
            <a:ext cx="8124900" cy="1798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17" name="Google Shape;17;p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0" name="Google Shape;30;p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91378"/>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37" name="Google Shape;37;p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1" name="Google Shape;41;p9"/>
          <p:cNvSpPr txBox="1"/>
          <p:nvPr>
            <p:ph type="title"/>
          </p:nvPr>
        </p:nvSpPr>
        <p:spPr>
          <a:xfrm>
            <a:off x="265500" y="1107950"/>
            <a:ext cx="4045200" cy="1683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8452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7" name="Google Shape;47;p1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coral">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91350"/>
            <a:ext cx="8520600" cy="6261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37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9.jpg"/><Relationship Id="rId4" Type="http://schemas.openxmlformats.org/officeDocument/2006/relationships/image" Target="../media/image25.jpg"/><Relationship Id="rId5" Type="http://schemas.openxmlformats.org/officeDocument/2006/relationships/image" Target="../media/image22.jpg"/><Relationship Id="rId6"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12.jpg"/><Relationship Id="rId6" Type="http://schemas.openxmlformats.org/officeDocument/2006/relationships/image" Target="../media/image11.jpg"/><Relationship Id="rId7"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24.jpg"/><Relationship Id="rId6"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58" name="Shape 58"/>
        <p:cNvGrpSpPr/>
        <p:nvPr/>
      </p:nvGrpSpPr>
      <p:grpSpPr>
        <a:xfrm>
          <a:off x="0" y="0"/>
          <a:ext cx="0" cy="0"/>
          <a:chOff x="0" y="0"/>
          <a:chExt cx="0" cy="0"/>
        </a:xfrm>
      </p:grpSpPr>
      <p:sp>
        <p:nvSpPr>
          <p:cNvPr id="59" name="Google Shape;59;p13"/>
          <p:cNvSpPr txBox="1"/>
          <p:nvPr>
            <p:ph type="ctrTitle"/>
          </p:nvPr>
        </p:nvSpPr>
        <p:spPr>
          <a:xfrm>
            <a:off x="3096250" y="1627200"/>
            <a:ext cx="2951400" cy="158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 name="Google Shape;60;p13"/>
          <p:cNvSpPr txBox="1"/>
          <p:nvPr>
            <p:ph idx="1" type="subTitle"/>
          </p:nvPr>
        </p:nvSpPr>
        <p:spPr>
          <a:xfrm>
            <a:off x="3096363" y="3266930"/>
            <a:ext cx="2951400" cy="70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pic>
        <p:nvPicPr>
          <p:cNvPr id="61" name="Google Shape;61;p13"/>
          <p:cNvPicPr preferRelativeResize="0"/>
          <p:nvPr/>
        </p:nvPicPr>
        <p:blipFill>
          <a:blip r:embed="rId3">
            <a:alphaModFix/>
          </a:blip>
          <a:stretch>
            <a:fillRect/>
          </a:stretch>
        </p:blipFill>
        <p:spPr>
          <a:xfrm>
            <a:off x="1640875" y="0"/>
            <a:ext cx="580615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2"/>
          <p:cNvSpPr txBox="1"/>
          <p:nvPr>
            <p:ph type="title"/>
          </p:nvPr>
        </p:nvSpPr>
        <p:spPr>
          <a:xfrm>
            <a:off x="311700" y="136850"/>
            <a:ext cx="8520600" cy="626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t>Take it easy!</a:t>
            </a:r>
            <a:endParaRPr u="sng"/>
          </a:p>
        </p:txBody>
      </p:sp>
      <p:sp>
        <p:nvSpPr>
          <p:cNvPr id="131" name="Google Shape;131;p22"/>
          <p:cNvSpPr txBox="1"/>
          <p:nvPr>
            <p:ph idx="1" type="body"/>
          </p:nvPr>
        </p:nvSpPr>
        <p:spPr>
          <a:xfrm>
            <a:off x="155825" y="863550"/>
            <a:ext cx="27957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u="sng"/>
              <a:t>LOCATION: SANTORINI</a:t>
            </a:r>
            <a:endParaRPr sz="1800" u="sng"/>
          </a:p>
          <a:p>
            <a:pPr indent="0" lvl="0" marL="0" rtl="0" algn="l">
              <a:spcBef>
                <a:spcPts val="1600"/>
              </a:spcBef>
              <a:spcAft>
                <a:spcPts val="0"/>
              </a:spcAft>
              <a:buNone/>
            </a:pPr>
            <a:r>
              <a:t/>
            </a:r>
            <a:endParaRPr sz="1800" u="sng"/>
          </a:p>
          <a:p>
            <a:pPr indent="0" lvl="0" marL="0" rtl="0" algn="l">
              <a:spcBef>
                <a:spcPts val="1600"/>
              </a:spcBef>
              <a:spcAft>
                <a:spcPts val="1600"/>
              </a:spcAft>
              <a:buNone/>
            </a:pPr>
            <a:r>
              <a:rPr lang="en" sz="1800" u="sng"/>
              <a:t>Bike riding</a:t>
            </a:r>
            <a:endParaRPr sz="1800" u="sng"/>
          </a:p>
        </p:txBody>
      </p:sp>
      <p:sp>
        <p:nvSpPr>
          <p:cNvPr id="132" name="Google Shape;132;p22"/>
          <p:cNvSpPr txBox="1"/>
          <p:nvPr>
            <p:ph idx="2" type="body"/>
          </p:nvPr>
        </p:nvSpPr>
        <p:spPr>
          <a:xfrm>
            <a:off x="83975" y="1395375"/>
            <a:ext cx="2795700" cy="215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sz="1800"/>
              <a:t>  </a:t>
            </a:r>
            <a:r>
              <a:rPr lang="en" sz="1800" u="sng"/>
              <a:t>Scuba Diving</a:t>
            </a:r>
            <a:endParaRPr sz="1800" u="sng"/>
          </a:p>
          <a:p>
            <a:pPr indent="0" lvl="0" marL="457200" rtl="0" algn="l">
              <a:spcBef>
                <a:spcPts val="1600"/>
              </a:spcBef>
              <a:spcAft>
                <a:spcPts val="0"/>
              </a:spcAft>
              <a:buNone/>
            </a:pPr>
            <a:r>
              <a:t/>
            </a:r>
            <a:endParaRPr sz="1800" u="sng"/>
          </a:p>
          <a:p>
            <a:pPr indent="0" lvl="0" marL="457200" rtl="0" algn="l">
              <a:spcBef>
                <a:spcPts val="1600"/>
              </a:spcBef>
              <a:spcAft>
                <a:spcPts val="1600"/>
              </a:spcAft>
              <a:buNone/>
            </a:pPr>
            <a:r>
              <a:t/>
            </a:r>
            <a:endParaRPr sz="1800" u="sng"/>
          </a:p>
        </p:txBody>
      </p:sp>
      <p:sp>
        <p:nvSpPr>
          <p:cNvPr id="133" name="Google Shape;133;p22"/>
          <p:cNvSpPr txBox="1"/>
          <p:nvPr/>
        </p:nvSpPr>
        <p:spPr>
          <a:xfrm>
            <a:off x="227675" y="2692575"/>
            <a:ext cx="1777800" cy="8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latin typeface="Lato"/>
                <a:ea typeface="Lato"/>
                <a:cs typeface="Lato"/>
                <a:sym typeface="Lato"/>
              </a:rPr>
              <a:t>Hiking</a:t>
            </a:r>
            <a:endParaRPr sz="1800" u="sng">
              <a:latin typeface="Lato"/>
              <a:ea typeface="Lato"/>
              <a:cs typeface="Lato"/>
              <a:sym typeface="Lato"/>
            </a:endParaRPr>
          </a:p>
        </p:txBody>
      </p:sp>
      <p:pic>
        <p:nvPicPr>
          <p:cNvPr id="134" name="Google Shape;134;p22"/>
          <p:cNvPicPr preferRelativeResize="0"/>
          <p:nvPr/>
        </p:nvPicPr>
        <p:blipFill>
          <a:blip r:embed="rId3">
            <a:alphaModFix/>
          </a:blip>
          <a:stretch>
            <a:fillRect/>
          </a:stretch>
        </p:blipFill>
        <p:spPr>
          <a:xfrm>
            <a:off x="5322575" y="762950"/>
            <a:ext cx="3589506" cy="2153700"/>
          </a:xfrm>
          <a:prstGeom prst="rect">
            <a:avLst/>
          </a:prstGeom>
          <a:noFill/>
          <a:ln>
            <a:noFill/>
          </a:ln>
        </p:spPr>
      </p:pic>
      <p:pic>
        <p:nvPicPr>
          <p:cNvPr id="135" name="Google Shape;135;p22"/>
          <p:cNvPicPr preferRelativeResize="0"/>
          <p:nvPr/>
        </p:nvPicPr>
        <p:blipFill>
          <a:blip r:embed="rId4">
            <a:alphaModFix/>
          </a:blip>
          <a:stretch>
            <a:fillRect/>
          </a:stretch>
        </p:blipFill>
        <p:spPr>
          <a:xfrm>
            <a:off x="2085825" y="1942575"/>
            <a:ext cx="3042973" cy="1667549"/>
          </a:xfrm>
          <a:prstGeom prst="rect">
            <a:avLst/>
          </a:prstGeom>
          <a:noFill/>
          <a:ln>
            <a:noFill/>
          </a:ln>
        </p:spPr>
      </p:pic>
      <p:pic>
        <p:nvPicPr>
          <p:cNvPr id="136" name="Google Shape;136;p22"/>
          <p:cNvPicPr preferRelativeResize="0"/>
          <p:nvPr/>
        </p:nvPicPr>
        <p:blipFill>
          <a:blip r:embed="rId5">
            <a:alphaModFix/>
          </a:blip>
          <a:stretch>
            <a:fillRect/>
          </a:stretch>
        </p:blipFill>
        <p:spPr>
          <a:xfrm>
            <a:off x="5511055" y="2989800"/>
            <a:ext cx="3212533" cy="2153700"/>
          </a:xfrm>
          <a:prstGeom prst="rect">
            <a:avLst/>
          </a:prstGeom>
          <a:noFill/>
          <a:ln>
            <a:noFill/>
          </a:ln>
        </p:spPr>
      </p:pic>
      <p:sp>
        <p:nvSpPr>
          <p:cNvPr id="137" name="Google Shape;137;p22"/>
          <p:cNvSpPr txBox="1"/>
          <p:nvPr/>
        </p:nvSpPr>
        <p:spPr>
          <a:xfrm>
            <a:off x="715275" y="4181500"/>
            <a:ext cx="3517500" cy="8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latin typeface="Lato"/>
                <a:ea typeface="Lato"/>
                <a:cs typeface="Lato"/>
                <a:sym typeface="Lato"/>
              </a:rPr>
              <a:t>Fee per person: 237 euro/week</a:t>
            </a:r>
            <a:endParaRPr b="1" sz="1800" u="sng">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3"/>
          <p:cNvSpPr txBox="1"/>
          <p:nvPr>
            <p:ph type="title"/>
          </p:nvPr>
        </p:nvSpPr>
        <p:spPr>
          <a:xfrm>
            <a:off x="311700" y="150250"/>
            <a:ext cx="8520600" cy="626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t>Group rhythm!</a:t>
            </a:r>
            <a:endParaRPr u="sng"/>
          </a:p>
        </p:txBody>
      </p:sp>
      <p:sp>
        <p:nvSpPr>
          <p:cNvPr id="143" name="Google Shape;143;p23"/>
          <p:cNvSpPr txBox="1"/>
          <p:nvPr>
            <p:ph idx="1" type="body"/>
          </p:nvPr>
        </p:nvSpPr>
        <p:spPr>
          <a:xfrm>
            <a:off x="200925" y="863550"/>
            <a:ext cx="3241500" cy="402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u="sng"/>
              <a:t>LOCATION: IOANNINA</a:t>
            </a:r>
            <a:endParaRPr sz="1800" u="sng"/>
          </a:p>
          <a:p>
            <a:pPr indent="0" lvl="0" marL="0" rtl="0" algn="l">
              <a:spcBef>
                <a:spcPts val="1600"/>
              </a:spcBef>
              <a:spcAft>
                <a:spcPts val="0"/>
              </a:spcAft>
              <a:buNone/>
            </a:pPr>
            <a:r>
              <a:t/>
            </a:r>
            <a:endParaRPr/>
          </a:p>
          <a:p>
            <a:pPr indent="-330200" lvl="0" marL="457200" rtl="0" algn="l">
              <a:spcBef>
                <a:spcPts val="1600"/>
              </a:spcBef>
              <a:spcAft>
                <a:spcPts val="0"/>
              </a:spcAft>
              <a:buSzPts val="1600"/>
              <a:buChar char="●"/>
            </a:pPr>
            <a:r>
              <a:rPr lang="en" sz="1600"/>
              <a:t>Marathon</a:t>
            </a:r>
            <a:endParaRPr sz="1600"/>
          </a:p>
          <a:p>
            <a:pPr indent="-330200" lvl="0" marL="457200" rtl="0" algn="l">
              <a:spcBef>
                <a:spcPts val="0"/>
              </a:spcBef>
              <a:spcAft>
                <a:spcPts val="0"/>
              </a:spcAft>
              <a:buSzPts val="1600"/>
              <a:buChar char="●"/>
            </a:pPr>
            <a:r>
              <a:rPr lang="en" sz="1600"/>
              <a:t>White water rafting</a:t>
            </a:r>
            <a:endParaRPr sz="1600"/>
          </a:p>
          <a:p>
            <a:pPr indent="0" lvl="0" marL="0" rtl="0" algn="l">
              <a:spcBef>
                <a:spcPts val="1600"/>
              </a:spcBef>
              <a:spcAft>
                <a:spcPts val="0"/>
              </a:spcAft>
              <a:buNone/>
            </a:pPr>
            <a:r>
              <a:rPr lang="en" sz="1600"/>
              <a:t>Other sports( football, martial arts e.t.c)</a:t>
            </a:r>
            <a:endParaRPr sz="1600"/>
          </a:p>
          <a:p>
            <a:pPr indent="0" lvl="0" marL="0" rtl="0" algn="l">
              <a:spcBef>
                <a:spcPts val="1600"/>
              </a:spcBef>
              <a:spcAft>
                <a:spcPts val="0"/>
              </a:spcAft>
              <a:buNone/>
            </a:pPr>
            <a:r>
              <a:t/>
            </a:r>
            <a:endParaRPr sz="1600"/>
          </a:p>
          <a:p>
            <a:pPr indent="0" lvl="0" marL="0" rtl="0" algn="l">
              <a:spcBef>
                <a:spcPts val="1600"/>
              </a:spcBef>
              <a:spcAft>
                <a:spcPts val="1600"/>
              </a:spcAft>
              <a:buNone/>
            </a:pPr>
            <a:r>
              <a:rPr b="1" lang="en" sz="1800" u="sng"/>
              <a:t>Fee per person: 65 euro/week</a:t>
            </a:r>
            <a:endParaRPr b="1" sz="1800" u="sng"/>
          </a:p>
        </p:txBody>
      </p:sp>
      <p:pic>
        <p:nvPicPr>
          <p:cNvPr id="144" name="Google Shape;144;p23"/>
          <p:cNvPicPr preferRelativeResize="0"/>
          <p:nvPr/>
        </p:nvPicPr>
        <p:blipFill>
          <a:blip r:embed="rId3">
            <a:alphaModFix/>
          </a:blip>
          <a:stretch>
            <a:fillRect/>
          </a:stretch>
        </p:blipFill>
        <p:spPr>
          <a:xfrm>
            <a:off x="5063125" y="863550"/>
            <a:ext cx="3928476" cy="2161000"/>
          </a:xfrm>
          <a:prstGeom prst="rect">
            <a:avLst/>
          </a:prstGeom>
          <a:noFill/>
          <a:ln>
            <a:noFill/>
          </a:ln>
        </p:spPr>
      </p:pic>
      <p:pic>
        <p:nvPicPr>
          <p:cNvPr id="145" name="Google Shape;145;p23"/>
          <p:cNvPicPr preferRelativeResize="0"/>
          <p:nvPr/>
        </p:nvPicPr>
        <p:blipFill>
          <a:blip r:embed="rId4">
            <a:alphaModFix/>
          </a:blip>
          <a:stretch>
            <a:fillRect/>
          </a:stretch>
        </p:blipFill>
        <p:spPr>
          <a:xfrm>
            <a:off x="5209275" y="3148825"/>
            <a:ext cx="3636175" cy="1740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4"/>
          <p:cNvSpPr txBox="1"/>
          <p:nvPr>
            <p:ph type="title"/>
          </p:nvPr>
        </p:nvSpPr>
        <p:spPr>
          <a:xfrm>
            <a:off x="311700" y="217225"/>
            <a:ext cx="8520600" cy="626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t>Learning from the Earth</a:t>
            </a:r>
            <a:endParaRPr u="sng"/>
          </a:p>
        </p:txBody>
      </p:sp>
      <p:sp>
        <p:nvSpPr>
          <p:cNvPr id="151" name="Google Shape;151;p24"/>
          <p:cNvSpPr txBox="1"/>
          <p:nvPr>
            <p:ph idx="1" type="body"/>
          </p:nvPr>
        </p:nvSpPr>
        <p:spPr>
          <a:xfrm>
            <a:off x="311700" y="1152475"/>
            <a:ext cx="3391500" cy="136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u="sng"/>
              <a:t>LOCATION:    CHIOS	</a:t>
            </a:r>
            <a:r>
              <a:rPr b="1" lang="en" sz="1800" u="sng">
                <a:solidFill>
                  <a:srgbClr val="9900FF"/>
                </a:solidFill>
              </a:rPr>
              <a:t>FREE</a:t>
            </a:r>
            <a:endParaRPr sz="1800" u="sng">
              <a:solidFill>
                <a:srgbClr val="9900FF"/>
              </a:solidFill>
            </a:endParaRPr>
          </a:p>
          <a:p>
            <a:pPr indent="-342900" lvl="0" marL="457200" rtl="0" algn="l">
              <a:spcBef>
                <a:spcPts val="1600"/>
              </a:spcBef>
              <a:spcAft>
                <a:spcPts val="0"/>
              </a:spcAft>
              <a:buSzPts val="1800"/>
              <a:buChar char="●"/>
            </a:pPr>
            <a:r>
              <a:rPr lang="en" sz="1800" u="sng"/>
              <a:t>Mastic cultivation</a:t>
            </a:r>
            <a:endParaRPr sz="1800" u="sng"/>
          </a:p>
          <a:p>
            <a:pPr indent="-342900" lvl="0" marL="457200" rtl="0" algn="l">
              <a:spcBef>
                <a:spcPts val="0"/>
              </a:spcBef>
              <a:spcAft>
                <a:spcPts val="0"/>
              </a:spcAft>
              <a:buSzPts val="1800"/>
              <a:buChar char="●"/>
            </a:pPr>
            <a:r>
              <a:rPr lang="en" sz="1800" u="sng"/>
              <a:t>Olive harvest and milling</a:t>
            </a:r>
            <a:endParaRPr sz="1800" u="sng"/>
          </a:p>
          <a:p>
            <a:pPr indent="0" lvl="0" marL="457200" rtl="0" algn="l">
              <a:spcBef>
                <a:spcPts val="1600"/>
              </a:spcBef>
              <a:spcAft>
                <a:spcPts val="1600"/>
              </a:spcAft>
              <a:buNone/>
            </a:pPr>
            <a:r>
              <a:t/>
            </a:r>
            <a:endParaRPr sz="1800" u="sng"/>
          </a:p>
        </p:txBody>
      </p:sp>
      <p:pic>
        <p:nvPicPr>
          <p:cNvPr id="152" name="Google Shape;152;p24"/>
          <p:cNvPicPr preferRelativeResize="0"/>
          <p:nvPr/>
        </p:nvPicPr>
        <p:blipFill rotWithShape="1">
          <a:blip r:embed="rId3">
            <a:alphaModFix/>
          </a:blip>
          <a:srcRect b="0" l="1719" r="0" t="-2113"/>
          <a:stretch/>
        </p:blipFill>
        <p:spPr>
          <a:xfrm>
            <a:off x="3819050" y="843325"/>
            <a:ext cx="4867125" cy="4122050"/>
          </a:xfrm>
          <a:prstGeom prst="rect">
            <a:avLst/>
          </a:prstGeom>
          <a:noFill/>
          <a:ln>
            <a:noFill/>
          </a:ln>
        </p:spPr>
      </p:pic>
      <p:pic>
        <p:nvPicPr>
          <p:cNvPr id="153" name="Google Shape;153;p24"/>
          <p:cNvPicPr preferRelativeResize="0"/>
          <p:nvPr/>
        </p:nvPicPr>
        <p:blipFill>
          <a:blip r:embed="rId4">
            <a:alphaModFix/>
          </a:blip>
          <a:stretch>
            <a:fillRect/>
          </a:stretch>
        </p:blipFill>
        <p:spPr>
          <a:xfrm>
            <a:off x="445662" y="2643800"/>
            <a:ext cx="3458576" cy="2321575"/>
          </a:xfrm>
          <a:prstGeom prst="rect">
            <a:avLst/>
          </a:prstGeom>
          <a:noFill/>
          <a:ln>
            <a:noFill/>
          </a:ln>
        </p:spPr>
      </p:pic>
      <p:sp>
        <p:nvSpPr>
          <p:cNvPr id="154" name="Google Shape;154;p24"/>
          <p:cNvSpPr txBox="1"/>
          <p:nvPr/>
        </p:nvSpPr>
        <p:spPr>
          <a:xfrm>
            <a:off x="5415150" y="1079050"/>
            <a:ext cx="3123000" cy="8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800" u="sng">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5"/>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Experience Greece from within! (Messinia)</a:t>
            </a:r>
            <a:endParaRPr/>
          </a:p>
        </p:txBody>
      </p:sp>
      <p:sp>
        <p:nvSpPr>
          <p:cNvPr id="160" name="Google Shape;160;p25"/>
          <p:cNvSpPr txBox="1"/>
          <p:nvPr>
            <p:ph idx="1" type="body"/>
          </p:nvPr>
        </p:nvSpPr>
        <p:spPr>
          <a:xfrm>
            <a:off x="0" y="1152475"/>
            <a:ext cx="2823600" cy="3990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Staying with farmer families</a:t>
            </a:r>
            <a:endParaRPr/>
          </a:p>
          <a:p>
            <a:pPr indent="-317500" lvl="0" marL="457200" rtl="0" algn="l">
              <a:spcBef>
                <a:spcPts val="0"/>
              </a:spcBef>
              <a:spcAft>
                <a:spcPts val="0"/>
              </a:spcAft>
              <a:buSzPts val="1400"/>
              <a:buChar char="●"/>
            </a:pPr>
            <a:r>
              <a:rPr lang="en"/>
              <a:t>Tending to the farm</a:t>
            </a:r>
            <a:endParaRPr/>
          </a:p>
          <a:p>
            <a:pPr indent="-317500" lvl="0" marL="457200" rtl="0" algn="l">
              <a:spcBef>
                <a:spcPts val="0"/>
              </a:spcBef>
              <a:spcAft>
                <a:spcPts val="0"/>
              </a:spcAft>
              <a:buSzPts val="1400"/>
              <a:buChar char="●"/>
            </a:pPr>
            <a:r>
              <a:rPr lang="en"/>
              <a:t>Cooking/singing with granny</a:t>
            </a:r>
            <a:endParaRPr/>
          </a:p>
          <a:p>
            <a:pPr indent="-317500" lvl="0" marL="457200" rtl="0" algn="l">
              <a:spcBef>
                <a:spcPts val="0"/>
              </a:spcBef>
              <a:spcAft>
                <a:spcPts val="0"/>
              </a:spcAft>
              <a:buSzPts val="1400"/>
              <a:buChar char="●"/>
            </a:pPr>
            <a:r>
              <a:rPr lang="en"/>
              <a:t>Horse Riding on Taygetos mountain</a:t>
            </a:r>
            <a:endParaRPr/>
          </a:p>
          <a:p>
            <a:pPr indent="-317500" lvl="0" marL="457200" rtl="0" algn="l">
              <a:spcBef>
                <a:spcPts val="0"/>
              </a:spcBef>
              <a:spcAft>
                <a:spcPts val="0"/>
              </a:spcAft>
              <a:buSzPts val="1400"/>
              <a:buChar char="●"/>
            </a:pPr>
            <a:r>
              <a:rPr lang="en"/>
              <a:t>Fishing with grandpa</a:t>
            </a:r>
            <a:endParaRPr/>
          </a:p>
          <a:p>
            <a:pPr indent="-317500" lvl="0" marL="457200" rtl="0" algn="l">
              <a:spcBef>
                <a:spcPts val="0"/>
              </a:spcBef>
              <a:spcAft>
                <a:spcPts val="0"/>
              </a:spcAft>
              <a:buClr>
                <a:srgbClr val="FF0000"/>
              </a:buClr>
              <a:buSzPts val="1400"/>
              <a:buChar char="●"/>
            </a:pPr>
            <a:r>
              <a:rPr b="1" lang="en">
                <a:solidFill>
                  <a:srgbClr val="FF0000"/>
                </a:solidFill>
              </a:rPr>
              <a:t>FREE!</a:t>
            </a:r>
            <a:endParaRPr b="1">
              <a:solidFill>
                <a:srgbClr val="FF0000"/>
              </a:solidFill>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61" name="Google Shape;161;p25"/>
          <p:cNvSpPr txBox="1"/>
          <p:nvPr>
            <p:ph idx="2" type="body"/>
          </p:nvPr>
        </p:nvSpPr>
        <p:spPr>
          <a:xfrm>
            <a:off x="3238250" y="1152475"/>
            <a:ext cx="55941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2" name="Google Shape;162;p25"/>
          <p:cNvPicPr preferRelativeResize="0"/>
          <p:nvPr/>
        </p:nvPicPr>
        <p:blipFill rotWithShape="1">
          <a:blip r:embed="rId3">
            <a:alphaModFix/>
          </a:blip>
          <a:srcRect b="8054" l="1890" r="-1889" t="-2367"/>
          <a:stretch/>
        </p:blipFill>
        <p:spPr>
          <a:xfrm>
            <a:off x="5646900" y="2952150"/>
            <a:ext cx="3497101" cy="2191350"/>
          </a:xfrm>
          <a:prstGeom prst="rect">
            <a:avLst/>
          </a:prstGeom>
          <a:noFill/>
          <a:ln>
            <a:noFill/>
          </a:ln>
        </p:spPr>
      </p:pic>
      <p:pic>
        <p:nvPicPr>
          <p:cNvPr id="163" name="Google Shape;163;p25"/>
          <p:cNvPicPr preferRelativeResize="0"/>
          <p:nvPr/>
        </p:nvPicPr>
        <p:blipFill>
          <a:blip r:embed="rId4">
            <a:alphaModFix/>
          </a:blip>
          <a:stretch>
            <a:fillRect/>
          </a:stretch>
        </p:blipFill>
        <p:spPr>
          <a:xfrm>
            <a:off x="2823450" y="1152600"/>
            <a:ext cx="2796073" cy="3990897"/>
          </a:xfrm>
          <a:prstGeom prst="rect">
            <a:avLst/>
          </a:prstGeom>
          <a:noFill/>
          <a:ln>
            <a:noFill/>
          </a:ln>
        </p:spPr>
      </p:pic>
      <p:pic>
        <p:nvPicPr>
          <p:cNvPr id="164" name="Google Shape;164;p25"/>
          <p:cNvPicPr preferRelativeResize="0"/>
          <p:nvPr/>
        </p:nvPicPr>
        <p:blipFill>
          <a:blip r:embed="rId5">
            <a:alphaModFix/>
          </a:blip>
          <a:stretch>
            <a:fillRect/>
          </a:stretch>
        </p:blipFill>
        <p:spPr>
          <a:xfrm>
            <a:off x="5646900" y="1152475"/>
            <a:ext cx="3417624" cy="1871200"/>
          </a:xfrm>
          <a:prstGeom prst="rect">
            <a:avLst/>
          </a:prstGeom>
          <a:noFill/>
          <a:ln>
            <a:noFill/>
          </a:ln>
        </p:spPr>
      </p:pic>
      <p:pic>
        <p:nvPicPr>
          <p:cNvPr id="165" name="Google Shape;165;p25"/>
          <p:cNvPicPr preferRelativeResize="0"/>
          <p:nvPr/>
        </p:nvPicPr>
        <p:blipFill>
          <a:blip r:embed="rId6">
            <a:alphaModFix/>
          </a:blip>
          <a:stretch>
            <a:fillRect/>
          </a:stretch>
        </p:blipFill>
        <p:spPr>
          <a:xfrm>
            <a:off x="0" y="3217225"/>
            <a:ext cx="2796074" cy="1937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4"/>
          <p:cNvSpPr txBox="1"/>
          <p:nvPr>
            <p:ph type="ctrTitle"/>
          </p:nvPr>
        </p:nvSpPr>
        <p:spPr>
          <a:xfrm>
            <a:off x="2690850" y="704450"/>
            <a:ext cx="3860100" cy="3746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1155CC"/>
                </a:solidFill>
                <a:highlight>
                  <a:srgbClr val="00FFFF"/>
                </a:highlight>
              </a:rPr>
              <a:t>Hellasdays</a:t>
            </a:r>
            <a:endParaRPr>
              <a:solidFill>
                <a:srgbClr val="1155CC"/>
              </a:solidFill>
              <a:highlight>
                <a:srgbClr val="00FFFF"/>
              </a:highlight>
            </a:endParaRPr>
          </a:p>
          <a:p>
            <a:pPr indent="0" lvl="0" marL="0" rtl="0" algn="ctr">
              <a:spcBef>
                <a:spcPts val="0"/>
              </a:spcBef>
              <a:spcAft>
                <a:spcPts val="0"/>
              </a:spcAft>
              <a:buNone/>
            </a:pPr>
            <a:r>
              <a:t/>
            </a:r>
            <a:endParaRPr/>
          </a:p>
          <a:p>
            <a:pPr indent="0" lvl="0" marL="0" rtl="0" algn="ctr">
              <a:spcBef>
                <a:spcPts val="0"/>
              </a:spcBef>
              <a:spcAft>
                <a:spcPts val="0"/>
              </a:spcAft>
              <a:buNone/>
            </a:pPr>
            <a:r>
              <a:rPr lang="en"/>
              <a:t>Holiday Plans</a:t>
            </a:r>
            <a:endParaRPr/>
          </a:p>
          <a:p>
            <a:pPr indent="0" lvl="0" marL="0" rtl="0" algn="ctr">
              <a:spcBef>
                <a:spcPts val="0"/>
              </a:spcBef>
              <a:spcAft>
                <a:spcPts val="0"/>
              </a:spcAft>
              <a:buNone/>
            </a:pPr>
            <a:r>
              <a:rPr lang="en"/>
              <a:t>In Greece</a:t>
            </a:r>
            <a:endParaRPr/>
          </a:p>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idx="2" type="body"/>
          </p:nvPr>
        </p:nvSpPr>
        <p:spPr>
          <a:xfrm>
            <a:off x="4621125" y="0"/>
            <a:ext cx="4155300" cy="6696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 sz="2400" u="sng"/>
              <a:t>REQUESTS</a:t>
            </a:r>
            <a:endParaRPr sz="2400" u="sng"/>
          </a:p>
        </p:txBody>
      </p:sp>
      <p:sp>
        <p:nvSpPr>
          <p:cNvPr id="72" name="Google Shape;72;p15"/>
          <p:cNvSpPr txBox="1"/>
          <p:nvPr>
            <p:ph idx="1" type="subTitle"/>
          </p:nvPr>
        </p:nvSpPr>
        <p:spPr>
          <a:xfrm>
            <a:off x="265475" y="696350"/>
            <a:ext cx="4155300" cy="51435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SzPts val="2100"/>
              <a:buAutoNum type="arabicPeriod"/>
            </a:pPr>
            <a:r>
              <a:rPr lang="en"/>
              <a:t>Music/ Dance/ Instr.</a:t>
            </a:r>
            <a:endParaRPr/>
          </a:p>
          <a:p>
            <a:pPr indent="-361950" lvl="0" marL="457200" rtl="0" algn="l">
              <a:spcBef>
                <a:spcPts val="0"/>
              </a:spcBef>
              <a:spcAft>
                <a:spcPts val="0"/>
              </a:spcAft>
              <a:buSzPts val="2100"/>
              <a:buAutoNum type="arabicPeriod"/>
            </a:pPr>
            <a:r>
              <a:rPr lang="en"/>
              <a:t> Photography</a:t>
            </a:r>
            <a:endParaRPr/>
          </a:p>
          <a:p>
            <a:pPr indent="-361950" lvl="0" marL="457200" rtl="0" algn="l">
              <a:spcBef>
                <a:spcPts val="0"/>
              </a:spcBef>
              <a:spcAft>
                <a:spcPts val="0"/>
              </a:spcAft>
              <a:buSzPts val="2100"/>
              <a:buAutoNum type="arabicPeriod"/>
            </a:pPr>
            <a:r>
              <a:rPr lang="en"/>
              <a:t>Arts and Crafts</a:t>
            </a:r>
            <a:endParaRPr/>
          </a:p>
          <a:p>
            <a:pPr indent="-361950" lvl="0" marL="457200" rtl="0" algn="l">
              <a:spcBef>
                <a:spcPts val="0"/>
              </a:spcBef>
              <a:spcAft>
                <a:spcPts val="0"/>
              </a:spcAft>
              <a:buSzPts val="2100"/>
              <a:buAutoNum type="arabicPeriod"/>
            </a:pPr>
            <a:r>
              <a:rPr lang="en"/>
              <a:t>Language</a:t>
            </a:r>
            <a:endParaRPr/>
          </a:p>
          <a:p>
            <a:pPr indent="-361950" lvl="0" marL="457200" rtl="0" algn="l">
              <a:spcBef>
                <a:spcPts val="0"/>
              </a:spcBef>
              <a:spcAft>
                <a:spcPts val="0"/>
              </a:spcAft>
              <a:buSzPts val="2100"/>
              <a:buAutoNum type="arabicPeriod"/>
            </a:pPr>
            <a:r>
              <a:rPr lang="en"/>
              <a:t>History/ Traditions</a:t>
            </a:r>
            <a:endParaRPr/>
          </a:p>
          <a:p>
            <a:pPr indent="-361950" lvl="0" marL="457200" rtl="0" algn="l">
              <a:spcBef>
                <a:spcPts val="0"/>
              </a:spcBef>
              <a:spcAft>
                <a:spcPts val="0"/>
              </a:spcAft>
              <a:buSzPts val="2100"/>
              <a:buAutoNum type="arabicPeriod"/>
            </a:pPr>
            <a:r>
              <a:rPr lang="en"/>
              <a:t>Bike Riding</a:t>
            </a:r>
            <a:endParaRPr/>
          </a:p>
          <a:p>
            <a:pPr indent="-361950" lvl="0" marL="457200" rtl="0" algn="l">
              <a:spcBef>
                <a:spcPts val="0"/>
              </a:spcBef>
              <a:spcAft>
                <a:spcPts val="0"/>
              </a:spcAft>
              <a:buSzPts val="2100"/>
              <a:buAutoNum type="arabicPeriod"/>
            </a:pPr>
            <a:r>
              <a:rPr lang="en"/>
              <a:t>Scuba Diving</a:t>
            </a:r>
            <a:endParaRPr/>
          </a:p>
          <a:p>
            <a:pPr indent="-361950" lvl="0" marL="457200" rtl="0" algn="l">
              <a:spcBef>
                <a:spcPts val="0"/>
              </a:spcBef>
              <a:spcAft>
                <a:spcPts val="0"/>
              </a:spcAft>
              <a:buSzPts val="2100"/>
              <a:buAutoNum type="arabicPeriod"/>
            </a:pPr>
            <a:r>
              <a:rPr lang="en"/>
              <a:t>Marathon</a:t>
            </a:r>
            <a:endParaRPr/>
          </a:p>
          <a:p>
            <a:pPr indent="-361950" lvl="0" marL="457200" rtl="0" algn="l">
              <a:spcBef>
                <a:spcPts val="0"/>
              </a:spcBef>
              <a:spcAft>
                <a:spcPts val="0"/>
              </a:spcAft>
              <a:buSzPts val="2100"/>
              <a:buAutoNum type="arabicPeriod"/>
            </a:pPr>
            <a:r>
              <a:rPr lang="en"/>
              <a:t>Hiking</a:t>
            </a:r>
            <a:endParaRPr/>
          </a:p>
          <a:p>
            <a:pPr indent="-361950" lvl="0" marL="457200" rtl="0" algn="l">
              <a:spcBef>
                <a:spcPts val="0"/>
              </a:spcBef>
              <a:spcAft>
                <a:spcPts val="0"/>
              </a:spcAft>
              <a:buSzPts val="2100"/>
              <a:buAutoNum type="arabicPeriod"/>
            </a:pPr>
            <a:r>
              <a:rPr lang="en"/>
              <a:t>White water rafting</a:t>
            </a:r>
            <a:endParaRPr/>
          </a:p>
          <a:p>
            <a:pPr indent="-361950" lvl="0" marL="457200" rtl="0" algn="l">
              <a:spcBef>
                <a:spcPts val="0"/>
              </a:spcBef>
              <a:spcAft>
                <a:spcPts val="0"/>
              </a:spcAft>
              <a:buSzPts val="2100"/>
              <a:buAutoNum type="arabicPeriod"/>
            </a:pPr>
            <a:r>
              <a:rPr lang="en"/>
              <a:t>Farming/ Remedies</a:t>
            </a:r>
            <a:endParaRPr/>
          </a:p>
          <a:p>
            <a:pPr indent="-361950" lvl="0" marL="457200" rtl="0" algn="l">
              <a:spcBef>
                <a:spcPts val="0"/>
              </a:spcBef>
              <a:spcAft>
                <a:spcPts val="0"/>
              </a:spcAft>
              <a:buSzPts val="2100"/>
              <a:buAutoNum type="arabicPeriod"/>
            </a:pPr>
            <a:r>
              <a:rPr lang="en"/>
              <a:t>Other Sports</a:t>
            </a:r>
            <a:endParaRPr/>
          </a:p>
        </p:txBody>
      </p:sp>
      <p:sp>
        <p:nvSpPr>
          <p:cNvPr id="73" name="Google Shape;73;p15"/>
          <p:cNvSpPr txBox="1"/>
          <p:nvPr/>
        </p:nvSpPr>
        <p:spPr>
          <a:xfrm>
            <a:off x="415225" y="120200"/>
            <a:ext cx="3174600" cy="83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latin typeface="Lato"/>
                <a:ea typeface="Lato"/>
                <a:cs typeface="Lato"/>
                <a:sym typeface="Lato"/>
              </a:rPr>
              <a:t>WORKSHOPS</a:t>
            </a:r>
            <a:endParaRPr sz="2400" u="sng">
              <a:latin typeface="Lato"/>
              <a:ea typeface="Lato"/>
              <a:cs typeface="Lato"/>
              <a:sym typeface="Lato"/>
            </a:endParaRPr>
          </a:p>
        </p:txBody>
      </p:sp>
      <p:sp>
        <p:nvSpPr>
          <p:cNvPr id="74" name="Google Shape;74;p15"/>
          <p:cNvSpPr txBox="1"/>
          <p:nvPr/>
        </p:nvSpPr>
        <p:spPr>
          <a:xfrm>
            <a:off x="4621128" y="1"/>
            <a:ext cx="46035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t/>
            </a:r>
            <a:endParaRPr u="sng">
              <a:latin typeface="Lato"/>
              <a:ea typeface="Lato"/>
              <a:cs typeface="Lato"/>
              <a:sym typeface="Lato"/>
            </a:endParaRPr>
          </a:p>
          <a:p>
            <a:pPr indent="-317500" lvl="0" marL="457200" rtl="0" algn="l">
              <a:spcBef>
                <a:spcPts val="0"/>
              </a:spcBef>
              <a:spcAft>
                <a:spcPts val="0"/>
              </a:spcAft>
              <a:buSzPts val="1400"/>
              <a:buFont typeface="Lato"/>
              <a:buAutoNum type="alphaUcPeriod"/>
            </a:pPr>
            <a:r>
              <a:rPr lang="en" u="sng">
                <a:latin typeface="Lato"/>
                <a:ea typeface="Lato"/>
                <a:cs typeface="Lato"/>
                <a:sym typeface="Lato"/>
              </a:rPr>
              <a:t>Toprak, Aurelio, Mohamed, Alba, Rayan, </a:t>
            </a:r>
            <a:r>
              <a:rPr lang="en" u="sng">
                <a:latin typeface="Lato"/>
                <a:ea typeface="Lato"/>
                <a:cs typeface="Lato"/>
                <a:sym typeface="Lato"/>
              </a:rPr>
              <a:t>Bernaben</a:t>
            </a:r>
            <a:r>
              <a:rPr lang="en" u="sng">
                <a:latin typeface="Lato"/>
                <a:ea typeface="Lato"/>
                <a:cs typeface="Lato"/>
                <a:sym typeface="Lato"/>
              </a:rPr>
              <a:t>, Jose A.</a:t>
            </a:r>
            <a:endParaRPr u="sng">
              <a:latin typeface="Lato"/>
              <a:ea typeface="Lato"/>
              <a:cs typeface="Lato"/>
              <a:sym typeface="Lato"/>
            </a:endParaRPr>
          </a:p>
          <a:p>
            <a:pPr indent="0" lvl="0" marL="457200" rtl="0" algn="l">
              <a:spcBef>
                <a:spcPts val="0"/>
              </a:spcBef>
              <a:spcAft>
                <a:spcPts val="0"/>
              </a:spcAft>
              <a:buNone/>
            </a:pPr>
            <a:r>
              <a:t/>
            </a:r>
            <a:endParaRPr u="sng">
              <a:latin typeface="Lato"/>
              <a:ea typeface="Lato"/>
              <a:cs typeface="Lato"/>
              <a:sym typeface="Lato"/>
            </a:endParaRPr>
          </a:p>
          <a:p>
            <a:pPr indent="-317500" lvl="0" marL="457200" rtl="0" algn="l">
              <a:spcBef>
                <a:spcPts val="0"/>
              </a:spcBef>
              <a:spcAft>
                <a:spcPts val="0"/>
              </a:spcAft>
              <a:buSzPts val="1400"/>
              <a:buFont typeface="Lato"/>
              <a:buAutoNum type="alphaUcPeriod"/>
            </a:pPr>
            <a:r>
              <a:rPr lang="en" u="sng">
                <a:latin typeface="Lato"/>
                <a:ea typeface="Lato"/>
                <a:cs typeface="Lato"/>
                <a:sym typeface="Lato"/>
              </a:rPr>
              <a:t>Carlos, Mohamed, Alba, Rayan, Soler, Jose, Jose A.,Toprak</a:t>
            </a:r>
            <a:endParaRPr u="sng">
              <a:latin typeface="Lato"/>
              <a:ea typeface="Lato"/>
              <a:cs typeface="Lato"/>
              <a:sym typeface="Lato"/>
            </a:endParaRPr>
          </a:p>
          <a:p>
            <a:pPr indent="0" lvl="0" marL="457200" rtl="0" algn="l">
              <a:spcBef>
                <a:spcPts val="0"/>
              </a:spcBef>
              <a:spcAft>
                <a:spcPts val="0"/>
              </a:spcAft>
              <a:buNone/>
            </a:pPr>
            <a:r>
              <a:t/>
            </a:r>
            <a:endParaRPr u="sng">
              <a:latin typeface="Lato"/>
              <a:ea typeface="Lato"/>
              <a:cs typeface="Lato"/>
              <a:sym typeface="Lato"/>
            </a:endParaRPr>
          </a:p>
          <a:p>
            <a:pPr indent="-317500" lvl="0" marL="457200" rtl="0" algn="l">
              <a:spcBef>
                <a:spcPts val="0"/>
              </a:spcBef>
              <a:spcAft>
                <a:spcPts val="0"/>
              </a:spcAft>
              <a:buSzPts val="1400"/>
              <a:buFont typeface="Lato"/>
              <a:buAutoNum type="alphaUcPeriod"/>
            </a:pPr>
            <a:r>
              <a:rPr lang="en" u="sng">
                <a:latin typeface="Lato"/>
                <a:ea typeface="Lato"/>
                <a:cs typeface="Lato"/>
                <a:sym typeface="Lato"/>
              </a:rPr>
              <a:t>Aurelio, Carlos, Mohamed, Alba, Soler, Jose</a:t>
            </a:r>
            <a:endParaRPr u="sng">
              <a:latin typeface="Lato"/>
              <a:ea typeface="Lato"/>
              <a:cs typeface="Lato"/>
              <a:sym typeface="Lato"/>
            </a:endParaRPr>
          </a:p>
          <a:p>
            <a:pPr indent="0" lvl="0" marL="457200" rtl="0" algn="l">
              <a:spcBef>
                <a:spcPts val="0"/>
              </a:spcBef>
              <a:spcAft>
                <a:spcPts val="0"/>
              </a:spcAft>
              <a:buNone/>
            </a:pPr>
            <a:r>
              <a:t/>
            </a:r>
            <a:endParaRPr u="sng">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D.      </a:t>
            </a:r>
            <a:r>
              <a:rPr lang="en" u="sng">
                <a:latin typeface="Lato"/>
                <a:ea typeface="Lato"/>
                <a:cs typeface="Lato"/>
                <a:sym typeface="Lato"/>
              </a:rPr>
              <a:t>Alba, Mohamed</a:t>
            </a:r>
            <a:endParaRPr u="sng">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E.      </a:t>
            </a:r>
            <a:r>
              <a:rPr lang="en" u="sng">
                <a:latin typeface="Lato"/>
                <a:ea typeface="Lato"/>
                <a:cs typeface="Lato"/>
                <a:sym typeface="Lato"/>
              </a:rPr>
              <a:t>Rayan, Jose A., Mohamed </a:t>
            </a:r>
            <a:endParaRPr u="sng">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F.      </a:t>
            </a:r>
            <a:r>
              <a:rPr lang="en" u="sng">
                <a:latin typeface="Lato"/>
                <a:ea typeface="Lato"/>
                <a:cs typeface="Lato"/>
                <a:sym typeface="Lato"/>
              </a:rPr>
              <a:t> Pedro, Mohamed, Alba, Bernaben, Jose A., Jose</a:t>
            </a:r>
            <a:endParaRPr u="sng">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G.     </a:t>
            </a:r>
            <a:r>
              <a:rPr lang="en" u="sng">
                <a:latin typeface="Lato"/>
                <a:ea typeface="Lato"/>
                <a:cs typeface="Lato"/>
                <a:sym typeface="Lato"/>
              </a:rPr>
              <a:t> Aurelio, Carlos, Mohamed, Alba, Rayan, Jose A.</a:t>
            </a:r>
            <a:endParaRPr u="sng">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H.     </a:t>
            </a:r>
            <a:r>
              <a:rPr lang="en" u="sng">
                <a:latin typeface="Lato"/>
                <a:ea typeface="Lato"/>
                <a:cs typeface="Lato"/>
                <a:sym typeface="Lato"/>
              </a:rPr>
              <a:t>Pedro, Mohamed, Jose A.</a:t>
            </a:r>
            <a:endParaRPr u="sng">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317500" lvl="0" marL="457200" rtl="0" algn="l">
              <a:spcBef>
                <a:spcPts val="0"/>
              </a:spcBef>
              <a:spcAft>
                <a:spcPts val="0"/>
              </a:spcAft>
              <a:buSzPts val="1400"/>
              <a:buFont typeface="Lato"/>
              <a:buAutoNum type="romanUcPeriod"/>
            </a:pPr>
            <a:r>
              <a:rPr lang="en" u="sng">
                <a:latin typeface="Lato"/>
                <a:ea typeface="Lato"/>
                <a:cs typeface="Lato"/>
                <a:sym typeface="Lato"/>
              </a:rPr>
              <a:t> </a:t>
            </a:r>
            <a:r>
              <a:rPr lang="en" u="sng">
                <a:latin typeface="Lato"/>
                <a:ea typeface="Lato"/>
                <a:cs typeface="Lato"/>
                <a:sym typeface="Lato"/>
              </a:rPr>
              <a:t>Pedro, Mohamed</a:t>
            </a:r>
            <a:endParaRPr u="sng">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J.      </a:t>
            </a:r>
            <a:r>
              <a:rPr lang="en" u="sng">
                <a:latin typeface="Lato"/>
                <a:ea typeface="Lato"/>
                <a:cs typeface="Lato"/>
                <a:sym typeface="Lato"/>
              </a:rPr>
              <a:t>Jose A., Jose, Mohamed</a:t>
            </a:r>
            <a:endParaRPr u="sng">
              <a:latin typeface="Lato"/>
              <a:ea typeface="Lato"/>
              <a:cs typeface="Lato"/>
              <a:sym typeface="Lato"/>
            </a:endParaRPr>
          </a:p>
          <a:p>
            <a:pPr indent="0" lvl="0" marL="0" rtl="0" algn="l">
              <a:spcBef>
                <a:spcPts val="0"/>
              </a:spcBef>
              <a:spcAft>
                <a:spcPts val="0"/>
              </a:spcAft>
              <a:buNone/>
            </a:pPr>
            <a:r>
              <a:t/>
            </a:r>
            <a:endParaRPr u="sng">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K.     </a:t>
            </a:r>
            <a:r>
              <a:rPr lang="en" u="sng">
                <a:latin typeface="Lato"/>
                <a:ea typeface="Lato"/>
                <a:cs typeface="Lato"/>
                <a:sym typeface="Lato"/>
              </a:rPr>
              <a:t>Pedro, Rayan, Mohamed</a:t>
            </a:r>
            <a:endParaRPr u="sng">
              <a:latin typeface="Lato"/>
              <a:ea typeface="Lato"/>
              <a:cs typeface="Lato"/>
              <a:sym typeface="Lato"/>
            </a:endParaRPr>
          </a:p>
          <a:p>
            <a:pPr indent="0" lvl="0" marL="0" rtl="0" algn="l">
              <a:spcBef>
                <a:spcPts val="0"/>
              </a:spcBef>
              <a:spcAft>
                <a:spcPts val="0"/>
              </a:spcAft>
              <a:buNone/>
            </a:pPr>
            <a:r>
              <a:t/>
            </a:r>
            <a:endParaRPr u="sng">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L.    </a:t>
            </a:r>
            <a:r>
              <a:rPr lang="en" u="sng">
                <a:latin typeface="Lato"/>
                <a:ea typeface="Lato"/>
                <a:cs typeface="Lato"/>
                <a:sym typeface="Lato"/>
              </a:rPr>
              <a:t>  Pedro, Mohamed</a:t>
            </a:r>
            <a:endParaRPr u="sng">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86E8"/>
        </a:solidFill>
      </p:bgPr>
    </p:bg>
    <p:spTree>
      <p:nvGrpSpPr>
        <p:cNvPr id="78" name="Shape 78"/>
        <p:cNvGrpSpPr/>
        <p:nvPr/>
      </p:nvGrpSpPr>
      <p:grpSpPr>
        <a:xfrm>
          <a:off x="0" y="0"/>
          <a:ext cx="0" cy="0"/>
          <a:chOff x="0" y="0"/>
          <a:chExt cx="0" cy="0"/>
        </a:xfrm>
      </p:grpSpPr>
      <p:sp>
        <p:nvSpPr>
          <p:cNvPr id="79" name="Google Shape;79;p16"/>
          <p:cNvSpPr txBox="1"/>
          <p:nvPr>
            <p:ph type="title"/>
          </p:nvPr>
        </p:nvSpPr>
        <p:spPr>
          <a:xfrm>
            <a:off x="49525" y="0"/>
            <a:ext cx="9144000" cy="503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Sailing to </a:t>
            </a:r>
            <a:endParaRPr/>
          </a:p>
          <a:p>
            <a:pPr indent="0" lvl="0" marL="0" rtl="0" algn="l">
              <a:spcBef>
                <a:spcPts val="0"/>
              </a:spcBef>
              <a:spcAft>
                <a:spcPts val="0"/>
              </a:spcAft>
              <a:buNone/>
            </a:pPr>
            <a:r>
              <a:rPr lang="en"/>
              <a:t>Greece</a:t>
            </a:r>
            <a:r>
              <a:rPr lang="en">
                <a:highlight>
                  <a:srgbClr val="FF00FF"/>
                </a:highlight>
              </a:rPr>
              <a:t> </a:t>
            </a:r>
            <a:endParaRPr>
              <a:highlight>
                <a:srgbClr val="FF00FF"/>
              </a:highlight>
            </a:endParaRPr>
          </a:p>
          <a:p>
            <a:pPr indent="0" lvl="0" marL="0" rtl="0" algn="l">
              <a:spcBef>
                <a:spcPts val="0"/>
              </a:spcBef>
              <a:spcAft>
                <a:spcPts val="0"/>
              </a:spcAft>
              <a:buNone/>
            </a:pPr>
            <a:r>
              <a:rPr lang="en" sz="3600">
                <a:solidFill>
                  <a:schemeClr val="dk1"/>
                </a:solidFill>
              </a:rPr>
              <a:t>in teams of 8</a:t>
            </a:r>
            <a:endParaRPr sz="3600">
              <a:solidFill>
                <a:schemeClr val="dk1"/>
              </a:solidFill>
            </a:endParaRPr>
          </a:p>
          <a:p>
            <a:pPr indent="0" lvl="0" marL="0" rtl="0" algn="l">
              <a:spcBef>
                <a:spcPts val="0"/>
              </a:spcBef>
              <a:spcAft>
                <a:spcPts val="0"/>
              </a:spcAft>
              <a:buNone/>
            </a:pPr>
            <a:r>
              <a:t/>
            </a:r>
            <a:endParaRPr sz="3600"/>
          </a:p>
          <a:p>
            <a:pPr indent="0" lvl="0" marL="0" rtl="0" algn="l">
              <a:spcBef>
                <a:spcPts val="0"/>
              </a:spcBef>
              <a:spcAft>
                <a:spcPts val="0"/>
              </a:spcAft>
              <a:buNone/>
            </a:pPr>
            <a:r>
              <a:rPr lang="en" sz="3600">
                <a:solidFill>
                  <a:srgbClr val="D9D2E9"/>
                </a:solidFill>
              </a:rPr>
              <a:t>Return fares </a:t>
            </a:r>
            <a:endParaRPr sz="3600">
              <a:solidFill>
                <a:srgbClr val="D9D2E9"/>
              </a:solidFill>
            </a:endParaRPr>
          </a:p>
          <a:p>
            <a:pPr indent="-419100" lvl="0" marL="457200" rtl="0" algn="l">
              <a:spcBef>
                <a:spcPts val="0"/>
              </a:spcBef>
              <a:spcAft>
                <a:spcPts val="0"/>
              </a:spcAft>
              <a:buSzPts val="3000"/>
              <a:buChar char="●"/>
            </a:pPr>
            <a:r>
              <a:rPr lang="en" sz="3000"/>
              <a:t>from </a:t>
            </a:r>
            <a:r>
              <a:rPr lang="en" sz="3000"/>
              <a:t>southwestern Turkey</a:t>
            </a:r>
            <a:r>
              <a:rPr lang="en" sz="3000"/>
              <a:t>: 150 euro per person</a:t>
            </a:r>
            <a:endParaRPr sz="3000"/>
          </a:p>
          <a:p>
            <a:pPr indent="-419100" lvl="0" marL="457200" rtl="0" algn="l">
              <a:spcBef>
                <a:spcPts val="0"/>
              </a:spcBef>
              <a:spcAft>
                <a:spcPts val="0"/>
              </a:spcAft>
              <a:buSzPts val="3000"/>
              <a:buChar char="●"/>
            </a:pPr>
            <a:r>
              <a:rPr lang="en" sz="3000"/>
              <a:t>from southeastern Spain: 250 euro per person</a:t>
            </a:r>
            <a:endParaRPr sz="3000"/>
          </a:p>
          <a:p>
            <a:pPr indent="0" lvl="0" marL="457200" rtl="0" algn="l">
              <a:spcBef>
                <a:spcPts val="0"/>
              </a:spcBef>
              <a:spcAft>
                <a:spcPts val="0"/>
              </a:spcAft>
              <a:buNone/>
            </a:pPr>
            <a:r>
              <a:rPr lang="en" sz="3000" u="sng"/>
              <a:t>Including skipper and meals</a:t>
            </a:r>
            <a:endParaRPr sz="3000" u="sng"/>
          </a:p>
        </p:txBody>
      </p:sp>
      <p:pic>
        <p:nvPicPr>
          <p:cNvPr id="80" name="Google Shape;80;p16"/>
          <p:cNvPicPr preferRelativeResize="0"/>
          <p:nvPr/>
        </p:nvPicPr>
        <p:blipFill>
          <a:blip r:embed="rId3">
            <a:alphaModFix/>
          </a:blip>
          <a:stretch>
            <a:fillRect/>
          </a:stretch>
        </p:blipFill>
        <p:spPr>
          <a:xfrm>
            <a:off x="3349625" y="102300"/>
            <a:ext cx="5171799" cy="3176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ph type="title"/>
          </p:nvPr>
        </p:nvSpPr>
        <p:spPr>
          <a:xfrm>
            <a:off x="265500" y="332525"/>
            <a:ext cx="4227000" cy="103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Accommodation</a:t>
            </a:r>
            <a:endParaRPr/>
          </a:p>
        </p:txBody>
      </p:sp>
      <p:sp>
        <p:nvSpPr>
          <p:cNvPr id="86" name="Google Shape;86;p17"/>
          <p:cNvSpPr txBox="1"/>
          <p:nvPr>
            <p:ph idx="1" type="subTitle"/>
          </p:nvPr>
        </p:nvSpPr>
        <p:spPr>
          <a:xfrm>
            <a:off x="473700" y="1938425"/>
            <a:ext cx="3495300" cy="285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With host families </a:t>
            </a:r>
            <a:endParaRPr/>
          </a:p>
          <a:p>
            <a:pPr indent="0" lvl="0" marL="0" rtl="0" algn="ctr">
              <a:spcBef>
                <a:spcPts val="0"/>
              </a:spcBef>
              <a:spcAft>
                <a:spcPts val="0"/>
              </a:spcAft>
              <a:buNone/>
            </a:pPr>
            <a:r>
              <a:rPr lang="en"/>
              <a:t>(all family types)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in urban or rural areas</a:t>
            </a:r>
            <a:endParaRPr/>
          </a:p>
          <a:p>
            <a:pPr indent="0" lvl="0" marL="0" rtl="0" algn="ctr">
              <a:spcBef>
                <a:spcPts val="0"/>
              </a:spcBef>
              <a:spcAft>
                <a:spcPts val="0"/>
              </a:spcAft>
              <a:buNone/>
            </a:pPr>
            <a:r>
              <a:t/>
            </a:r>
            <a:endParaRPr/>
          </a:p>
          <a:p>
            <a:pPr indent="0" lvl="0" marL="0" rtl="0" algn="ctr">
              <a:spcBef>
                <a:spcPts val="0"/>
              </a:spcBef>
              <a:spcAft>
                <a:spcPts val="0"/>
              </a:spcAft>
              <a:buNone/>
            </a:pPr>
            <a:r>
              <a:rPr b="1" lang="en" sz="3600">
                <a:solidFill>
                  <a:srgbClr val="FF0000"/>
                </a:solidFill>
                <a:latin typeface="Playfair Display"/>
                <a:ea typeface="Playfair Display"/>
                <a:cs typeface="Playfair Display"/>
                <a:sym typeface="Playfair Display"/>
              </a:rPr>
              <a:t>Special prices!</a:t>
            </a:r>
            <a:endParaRPr b="1" sz="3600">
              <a:solidFill>
                <a:srgbClr val="FF0000"/>
              </a:solidFill>
              <a:latin typeface="Playfair Display"/>
              <a:ea typeface="Playfair Display"/>
              <a:cs typeface="Playfair Display"/>
              <a:sym typeface="Playfair Display"/>
            </a:endParaRPr>
          </a:p>
          <a:p>
            <a:pPr indent="0" lvl="0" marL="0" rtl="0" algn="ctr">
              <a:spcBef>
                <a:spcPts val="0"/>
              </a:spcBef>
              <a:spcAft>
                <a:spcPts val="0"/>
              </a:spcAft>
              <a:buNone/>
            </a:pPr>
            <a:r>
              <a:rPr b="1" lang="en" sz="1800">
                <a:solidFill>
                  <a:srgbClr val="000000"/>
                </a:solidFill>
                <a:latin typeface="Playfair Display"/>
                <a:ea typeface="Playfair Display"/>
                <a:cs typeface="Playfair Display"/>
                <a:sym typeface="Playfair Display"/>
              </a:rPr>
              <a:t>Up  to 25 euro/day</a:t>
            </a:r>
            <a:endParaRPr b="1" sz="1800">
              <a:solidFill>
                <a:srgbClr val="000000"/>
              </a:solidFill>
              <a:latin typeface="Playfair Display"/>
              <a:ea typeface="Playfair Display"/>
              <a:cs typeface="Playfair Display"/>
              <a:sym typeface="Playfair Display"/>
            </a:endParaRPr>
          </a:p>
          <a:p>
            <a:pPr indent="0" lvl="0" marL="0" rtl="0" algn="ctr">
              <a:spcBef>
                <a:spcPts val="0"/>
              </a:spcBef>
              <a:spcAft>
                <a:spcPts val="0"/>
              </a:spcAft>
              <a:buNone/>
            </a:pPr>
            <a:r>
              <a:rPr b="1" lang="en" sz="1800">
                <a:solidFill>
                  <a:srgbClr val="000000"/>
                </a:solidFill>
                <a:latin typeface="Playfair Display"/>
                <a:ea typeface="Playfair Display"/>
                <a:cs typeface="Playfair Display"/>
                <a:sym typeface="Playfair Display"/>
              </a:rPr>
              <a:t>(self-catering)</a:t>
            </a:r>
            <a:endParaRPr b="1" sz="1800">
              <a:solidFill>
                <a:srgbClr val="000000"/>
              </a:solidFill>
              <a:latin typeface="Playfair Display"/>
              <a:ea typeface="Playfair Display"/>
              <a:cs typeface="Playfair Display"/>
              <a:sym typeface="Playfair Display"/>
            </a:endParaRPr>
          </a:p>
        </p:txBody>
      </p:sp>
      <p:sp>
        <p:nvSpPr>
          <p:cNvPr id="87" name="Google Shape;87;p17"/>
          <p:cNvSpPr txBox="1"/>
          <p:nvPr>
            <p:ph idx="2" type="body"/>
          </p:nvPr>
        </p:nvSpPr>
        <p:spPr>
          <a:xfrm>
            <a:off x="4836550" y="304225"/>
            <a:ext cx="3939900" cy="4620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88" name="Google Shape;88;p17"/>
          <p:cNvPicPr preferRelativeResize="0"/>
          <p:nvPr/>
        </p:nvPicPr>
        <p:blipFill>
          <a:blip r:embed="rId3">
            <a:alphaModFix/>
          </a:blip>
          <a:stretch>
            <a:fillRect/>
          </a:stretch>
        </p:blipFill>
        <p:spPr>
          <a:xfrm>
            <a:off x="4619175" y="2473288"/>
            <a:ext cx="3939950" cy="2954963"/>
          </a:xfrm>
          <a:prstGeom prst="rect">
            <a:avLst/>
          </a:prstGeom>
          <a:noFill/>
          <a:ln>
            <a:noFill/>
          </a:ln>
        </p:spPr>
      </p:pic>
      <p:pic>
        <p:nvPicPr>
          <p:cNvPr id="89" name="Google Shape;89;p17"/>
          <p:cNvPicPr preferRelativeResize="0"/>
          <p:nvPr/>
        </p:nvPicPr>
        <p:blipFill>
          <a:blip r:embed="rId4">
            <a:alphaModFix/>
          </a:blip>
          <a:stretch>
            <a:fillRect/>
          </a:stretch>
        </p:blipFill>
        <p:spPr>
          <a:xfrm>
            <a:off x="5986550" y="40100"/>
            <a:ext cx="4030750" cy="2694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8"/>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Music and Photography on Crete</a:t>
            </a:r>
            <a:endParaRPr u="sng"/>
          </a:p>
        </p:txBody>
      </p:sp>
      <p:sp>
        <p:nvSpPr>
          <p:cNvPr id="95" name="Google Shape;95;p18"/>
          <p:cNvSpPr txBox="1"/>
          <p:nvPr>
            <p:ph idx="1" type="body"/>
          </p:nvPr>
        </p:nvSpPr>
        <p:spPr>
          <a:xfrm>
            <a:off x="311700" y="1152475"/>
            <a:ext cx="2394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u="sng"/>
              <a:t>Location: Crete</a:t>
            </a:r>
            <a:endParaRPr sz="2400" u="sng"/>
          </a:p>
          <a:p>
            <a:pPr indent="0" lvl="0" marL="0" rtl="0" algn="l">
              <a:spcBef>
                <a:spcPts val="1600"/>
              </a:spcBef>
              <a:spcAft>
                <a:spcPts val="0"/>
              </a:spcAft>
              <a:buNone/>
            </a:pPr>
            <a:r>
              <a:rPr lang="en" sz="1800" u="sng"/>
              <a:t>Instrument(Lyra)</a:t>
            </a:r>
            <a:endParaRPr sz="1800" u="sng"/>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b="1" sz="2100"/>
          </a:p>
        </p:txBody>
      </p:sp>
      <p:sp>
        <p:nvSpPr>
          <p:cNvPr id="96" name="Google Shape;96;p18"/>
          <p:cNvSpPr txBox="1"/>
          <p:nvPr>
            <p:ph idx="2" type="body"/>
          </p:nvPr>
        </p:nvSpPr>
        <p:spPr>
          <a:xfrm>
            <a:off x="2745850" y="1518125"/>
            <a:ext cx="2759400" cy="256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u="sng"/>
              <a:t>Traditional Dancing</a:t>
            </a:r>
            <a:endParaRPr sz="1800" u="sng"/>
          </a:p>
          <a:p>
            <a:pPr indent="-317500" lvl="0" marL="457200" rtl="0" algn="l">
              <a:spcBef>
                <a:spcPts val="1600"/>
              </a:spcBef>
              <a:spcAft>
                <a:spcPts val="0"/>
              </a:spcAft>
              <a:buSzPts val="1400"/>
              <a:buChar char="●"/>
            </a:pPr>
            <a:r>
              <a:rPr b="1" lang="en"/>
              <a:t>Ikariotikos</a:t>
            </a:r>
            <a:endParaRPr b="1"/>
          </a:p>
          <a:p>
            <a:pPr indent="-317500" lvl="0" marL="457200" rtl="0" algn="l">
              <a:spcBef>
                <a:spcPts val="0"/>
              </a:spcBef>
              <a:spcAft>
                <a:spcPts val="0"/>
              </a:spcAft>
              <a:buSzPts val="1400"/>
              <a:buChar char="●"/>
            </a:pPr>
            <a:r>
              <a:rPr b="1" lang="en"/>
              <a:t>Zeimpekiko</a:t>
            </a:r>
            <a:endParaRPr b="1"/>
          </a:p>
          <a:p>
            <a:pPr indent="-317500" lvl="0" marL="457200" rtl="0" algn="l">
              <a:spcBef>
                <a:spcPts val="0"/>
              </a:spcBef>
              <a:spcAft>
                <a:spcPts val="0"/>
              </a:spcAft>
              <a:buSzPts val="1400"/>
              <a:buChar char="●"/>
            </a:pPr>
            <a:r>
              <a:rPr b="1" lang="en"/>
              <a:t>Kalamatiano</a:t>
            </a:r>
            <a:endParaRPr b="1"/>
          </a:p>
          <a:p>
            <a:pPr indent="-317500" lvl="0" marL="457200" rtl="0" algn="l">
              <a:spcBef>
                <a:spcPts val="0"/>
              </a:spcBef>
              <a:spcAft>
                <a:spcPts val="0"/>
              </a:spcAft>
              <a:buSzPts val="1400"/>
              <a:buChar char="●"/>
            </a:pPr>
            <a:r>
              <a:rPr b="1" lang="en"/>
              <a:t>Pentozali</a:t>
            </a:r>
            <a:endParaRPr b="1"/>
          </a:p>
          <a:p>
            <a:pPr indent="-317500" lvl="0" marL="457200" rtl="0" algn="l">
              <a:spcBef>
                <a:spcPts val="0"/>
              </a:spcBef>
              <a:spcAft>
                <a:spcPts val="0"/>
              </a:spcAft>
              <a:buSzPts val="1400"/>
              <a:buChar char="●"/>
            </a:pPr>
            <a:r>
              <a:rPr b="1" lang="en"/>
              <a:t>Malevizioti</a:t>
            </a:r>
            <a:endParaRPr b="1"/>
          </a:p>
          <a:p>
            <a:pPr indent="-317500" lvl="0" marL="457200" rtl="0" algn="l">
              <a:spcBef>
                <a:spcPts val="0"/>
              </a:spcBef>
              <a:spcAft>
                <a:spcPts val="0"/>
              </a:spcAft>
              <a:buSzPts val="1400"/>
              <a:buChar char="●"/>
            </a:pPr>
            <a:r>
              <a:rPr b="1" lang="en"/>
              <a:t>Sirtaki</a:t>
            </a:r>
            <a:endParaRPr b="1"/>
          </a:p>
          <a:p>
            <a:pPr indent="-317500" lvl="0" marL="457200" rtl="0" algn="l">
              <a:spcBef>
                <a:spcPts val="0"/>
              </a:spcBef>
              <a:spcAft>
                <a:spcPts val="0"/>
              </a:spcAft>
              <a:buSzPts val="1400"/>
              <a:buChar char="●"/>
            </a:pPr>
            <a:r>
              <a:rPr b="1" lang="en"/>
              <a:t>Hasapiko</a:t>
            </a:r>
            <a:endParaRPr b="1"/>
          </a:p>
          <a:p>
            <a:pPr indent="0" lvl="0" marL="45720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97" name="Google Shape;97;p18"/>
          <p:cNvSpPr txBox="1"/>
          <p:nvPr/>
        </p:nvSpPr>
        <p:spPr>
          <a:xfrm>
            <a:off x="5545375" y="1792725"/>
            <a:ext cx="2906700" cy="200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latin typeface="Lato"/>
                <a:ea typeface="Lato"/>
                <a:cs typeface="Lato"/>
                <a:sym typeface="Lato"/>
              </a:rPr>
              <a:t>P</a:t>
            </a:r>
            <a:r>
              <a:rPr lang="en" sz="1800" u="sng">
                <a:latin typeface="Lato"/>
                <a:ea typeface="Lato"/>
                <a:cs typeface="Lato"/>
                <a:sym typeface="Lato"/>
              </a:rPr>
              <a:t>hotography</a:t>
            </a:r>
            <a:endParaRPr sz="1800" u="sng">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Samaria</a:t>
            </a:r>
            <a:r>
              <a:rPr lang="en">
                <a:latin typeface="Lato"/>
                <a:ea typeface="Lato"/>
                <a:cs typeface="Lato"/>
                <a:sym typeface="Lato"/>
              </a:rPr>
              <a:t> Gorge</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Crete Aquarium( 5 euros)</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Knossos </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Chania</a:t>
            </a:r>
            <a:endParaRPr>
              <a:latin typeface="Lato"/>
              <a:ea typeface="Lato"/>
              <a:cs typeface="Lato"/>
              <a:sym typeface="Lato"/>
            </a:endParaRPr>
          </a:p>
        </p:txBody>
      </p:sp>
      <p:sp>
        <p:nvSpPr>
          <p:cNvPr id="98" name="Google Shape;98;p18"/>
          <p:cNvSpPr txBox="1"/>
          <p:nvPr/>
        </p:nvSpPr>
        <p:spPr>
          <a:xfrm>
            <a:off x="4213650" y="4079675"/>
            <a:ext cx="4760700" cy="8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u="sng">
                <a:latin typeface="Lato"/>
                <a:ea typeface="Lato"/>
                <a:cs typeface="Lato"/>
                <a:sym typeface="Lato"/>
              </a:rPr>
              <a:t>Fee per person: 83 euro/week</a:t>
            </a:r>
            <a:endParaRPr b="1" sz="2400" u="sng">
              <a:latin typeface="Lato"/>
              <a:ea typeface="Lato"/>
              <a:cs typeface="Lato"/>
              <a:sym typeface="Lato"/>
            </a:endParaRPr>
          </a:p>
        </p:txBody>
      </p:sp>
      <p:pic>
        <p:nvPicPr>
          <p:cNvPr id="99" name="Google Shape;99;p18"/>
          <p:cNvPicPr preferRelativeResize="0"/>
          <p:nvPr/>
        </p:nvPicPr>
        <p:blipFill>
          <a:blip r:embed="rId3">
            <a:alphaModFix/>
          </a:blip>
          <a:stretch>
            <a:fillRect/>
          </a:stretch>
        </p:blipFill>
        <p:spPr>
          <a:xfrm>
            <a:off x="0" y="2252100"/>
            <a:ext cx="2596500" cy="2806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19"/>
          <p:cNvPicPr preferRelativeResize="0"/>
          <p:nvPr/>
        </p:nvPicPr>
        <p:blipFill>
          <a:blip r:embed="rId3">
            <a:alphaModFix/>
          </a:blip>
          <a:stretch>
            <a:fillRect/>
          </a:stretch>
        </p:blipFill>
        <p:spPr>
          <a:xfrm>
            <a:off x="219400" y="98825"/>
            <a:ext cx="3453805" cy="2472925"/>
          </a:xfrm>
          <a:prstGeom prst="rect">
            <a:avLst/>
          </a:prstGeom>
          <a:noFill/>
          <a:ln>
            <a:noFill/>
          </a:ln>
        </p:spPr>
      </p:pic>
      <p:pic>
        <p:nvPicPr>
          <p:cNvPr id="105" name="Google Shape;105;p19"/>
          <p:cNvPicPr preferRelativeResize="0"/>
          <p:nvPr/>
        </p:nvPicPr>
        <p:blipFill rotWithShape="1">
          <a:blip r:embed="rId4">
            <a:alphaModFix/>
          </a:blip>
          <a:srcRect b="-2990" l="-2570" r="2569" t="2990"/>
          <a:stretch/>
        </p:blipFill>
        <p:spPr>
          <a:xfrm>
            <a:off x="5758950" y="98825"/>
            <a:ext cx="2950325" cy="2365750"/>
          </a:xfrm>
          <a:prstGeom prst="rect">
            <a:avLst/>
          </a:prstGeom>
          <a:noFill/>
          <a:ln>
            <a:noFill/>
          </a:ln>
        </p:spPr>
      </p:pic>
      <p:pic>
        <p:nvPicPr>
          <p:cNvPr id="106" name="Google Shape;106;p19"/>
          <p:cNvPicPr preferRelativeResize="0"/>
          <p:nvPr/>
        </p:nvPicPr>
        <p:blipFill>
          <a:blip r:embed="rId5">
            <a:alphaModFix/>
          </a:blip>
          <a:stretch>
            <a:fillRect/>
          </a:stretch>
        </p:blipFill>
        <p:spPr>
          <a:xfrm>
            <a:off x="152400" y="2724150"/>
            <a:ext cx="3022600" cy="2266950"/>
          </a:xfrm>
          <a:prstGeom prst="rect">
            <a:avLst/>
          </a:prstGeom>
          <a:noFill/>
          <a:ln>
            <a:noFill/>
          </a:ln>
        </p:spPr>
      </p:pic>
      <p:pic>
        <p:nvPicPr>
          <p:cNvPr id="107" name="Google Shape;107;p19"/>
          <p:cNvPicPr preferRelativeResize="0"/>
          <p:nvPr/>
        </p:nvPicPr>
        <p:blipFill>
          <a:blip r:embed="rId6">
            <a:alphaModFix/>
          </a:blip>
          <a:stretch>
            <a:fillRect/>
          </a:stretch>
        </p:blipFill>
        <p:spPr>
          <a:xfrm>
            <a:off x="5858075" y="2370150"/>
            <a:ext cx="2741825" cy="3608226"/>
          </a:xfrm>
          <a:prstGeom prst="rect">
            <a:avLst/>
          </a:prstGeom>
          <a:noFill/>
          <a:ln>
            <a:noFill/>
          </a:ln>
        </p:spPr>
      </p:pic>
      <p:pic>
        <p:nvPicPr>
          <p:cNvPr id="108" name="Google Shape;108;p19"/>
          <p:cNvPicPr preferRelativeResize="0"/>
          <p:nvPr/>
        </p:nvPicPr>
        <p:blipFill>
          <a:blip r:embed="rId7">
            <a:alphaModFix/>
          </a:blip>
          <a:stretch>
            <a:fillRect/>
          </a:stretch>
        </p:blipFill>
        <p:spPr>
          <a:xfrm>
            <a:off x="3339050" y="919750"/>
            <a:ext cx="2519025" cy="41636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0"/>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Be creative as you learn!</a:t>
            </a:r>
            <a:endParaRPr u="sng"/>
          </a:p>
        </p:txBody>
      </p:sp>
      <p:sp>
        <p:nvSpPr>
          <p:cNvPr id="114" name="Google Shape;114;p20"/>
          <p:cNvSpPr txBox="1"/>
          <p:nvPr>
            <p:ph idx="1" type="body"/>
          </p:nvPr>
        </p:nvSpPr>
        <p:spPr>
          <a:xfrm>
            <a:off x="311700" y="1152475"/>
            <a:ext cx="2334900" cy="280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u="sng"/>
              <a:t>Location: Athens</a:t>
            </a:r>
            <a:endParaRPr sz="1800" u="sng"/>
          </a:p>
          <a:p>
            <a:pPr indent="0" lvl="0" marL="0" rtl="0" algn="l">
              <a:spcBef>
                <a:spcPts val="1600"/>
              </a:spcBef>
              <a:spcAft>
                <a:spcPts val="0"/>
              </a:spcAft>
              <a:buNone/>
            </a:pPr>
            <a:r>
              <a:rPr lang="en" sz="1800"/>
              <a:t>  </a:t>
            </a:r>
            <a:r>
              <a:rPr lang="en" sz="1800">
                <a:highlight>
                  <a:srgbClr val="FF9900"/>
                </a:highlight>
              </a:rPr>
              <a:t>Arts n’ Crafts</a:t>
            </a:r>
            <a:endParaRPr sz="1800">
              <a:highlight>
                <a:srgbClr val="FF9900"/>
              </a:highlight>
            </a:endParaRPr>
          </a:p>
          <a:p>
            <a:pPr indent="0" lvl="0" marL="0" rtl="0" algn="l">
              <a:spcBef>
                <a:spcPts val="1600"/>
              </a:spcBef>
              <a:spcAft>
                <a:spcPts val="0"/>
              </a:spcAft>
              <a:buNone/>
            </a:pPr>
            <a:r>
              <a:rPr lang="en" sz="1800" u="sng"/>
              <a:t>Byzantine icon painting</a:t>
            </a:r>
            <a:endParaRPr sz="1800" u="sng"/>
          </a:p>
          <a:p>
            <a:pPr indent="0" lvl="0" marL="0" rtl="0" algn="l">
              <a:spcBef>
                <a:spcPts val="1600"/>
              </a:spcBef>
              <a:spcAft>
                <a:spcPts val="0"/>
              </a:spcAft>
              <a:buNone/>
            </a:pPr>
            <a:r>
              <a:rPr lang="en" sz="1800"/>
              <a:t>or</a:t>
            </a:r>
            <a:endParaRPr sz="1800"/>
          </a:p>
          <a:p>
            <a:pPr indent="0" lvl="0" marL="0" rtl="0" algn="l">
              <a:spcBef>
                <a:spcPts val="1600"/>
              </a:spcBef>
              <a:spcAft>
                <a:spcPts val="0"/>
              </a:spcAft>
              <a:buNone/>
            </a:pPr>
            <a:r>
              <a:rPr lang="en" sz="1800" u="sng"/>
              <a:t>Pottery</a:t>
            </a:r>
            <a:endParaRPr sz="1800" u="sng"/>
          </a:p>
          <a:p>
            <a:pPr indent="0" lvl="0" marL="0" rtl="0" algn="l">
              <a:spcBef>
                <a:spcPts val="1600"/>
              </a:spcBef>
              <a:spcAft>
                <a:spcPts val="1600"/>
              </a:spcAft>
              <a:buNone/>
            </a:pPr>
            <a:r>
              <a:t/>
            </a:r>
            <a:endParaRPr/>
          </a:p>
        </p:txBody>
      </p:sp>
      <p:sp>
        <p:nvSpPr>
          <p:cNvPr id="115" name="Google Shape;115;p20"/>
          <p:cNvSpPr txBox="1"/>
          <p:nvPr>
            <p:ph idx="2" type="body"/>
          </p:nvPr>
        </p:nvSpPr>
        <p:spPr>
          <a:xfrm>
            <a:off x="2646525" y="1325275"/>
            <a:ext cx="3163800" cy="191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rPr lang="en">
                <a:highlight>
                  <a:srgbClr val="A2C4C9"/>
                </a:highlight>
              </a:rPr>
              <a:t>Experiential learning of Modern Greek</a:t>
            </a:r>
            <a:endParaRPr>
              <a:highlight>
                <a:srgbClr val="A2C4C9"/>
              </a:highlight>
            </a:endParaRPr>
          </a:p>
          <a:p>
            <a:pPr indent="0" lvl="0" marL="0" rtl="0" algn="l">
              <a:spcBef>
                <a:spcPts val="1600"/>
              </a:spcBef>
              <a:spcAft>
                <a:spcPts val="0"/>
              </a:spcAft>
              <a:buNone/>
            </a:pPr>
            <a:r>
              <a:rPr lang="en" sz="1800" u="sng"/>
              <a:t>15-hour-language course </a:t>
            </a:r>
            <a:endParaRPr sz="1800" u="sng"/>
          </a:p>
          <a:p>
            <a:pPr indent="0" lvl="0" marL="0" rtl="0" algn="l">
              <a:spcBef>
                <a:spcPts val="1600"/>
              </a:spcBef>
              <a:spcAft>
                <a:spcPts val="1600"/>
              </a:spcAft>
              <a:buNone/>
            </a:pPr>
            <a:r>
              <a:rPr lang="en" sz="1800" u="sng"/>
              <a:t>in a group of four</a:t>
            </a:r>
            <a:endParaRPr sz="1800" u="sng"/>
          </a:p>
        </p:txBody>
      </p:sp>
      <p:sp>
        <p:nvSpPr>
          <p:cNvPr id="116" name="Google Shape;116;p20"/>
          <p:cNvSpPr txBox="1"/>
          <p:nvPr/>
        </p:nvSpPr>
        <p:spPr>
          <a:xfrm>
            <a:off x="5810400" y="1645150"/>
            <a:ext cx="3197400" cy="206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highlight>
                  <a:srgbClr val="EAD1DC"/>
                </a:highlight>
                <a:latin typeface="Lato"/>
                <a:ea typeface="Lato"/>
                <a:cs typeface="Lato"/>
                <a:sym typeface="Lato"/>
              </a:rPr>
              <a:t>History/Cultures</a:t>
            </a:r>
            <a:endParaRPr sz="1800" u="sng">
              <a:highlight>
                <a:srgbClr val="EAD1DC"/>
              </a:highlight>
              <a:latin typeface="Lato"/>
              <a:ea typeface="Lato"/>
              <a:cs typeface="Lato"/>
              <a:sym typeface="Lato"/>
            </a:endParaRPr>
          </a:p>
          <a:p>
            <a:pPr indent="0" lvl="0" marL="0" rtl="0" algn="l">
              <a:spcBef>
                <a:spcPts val="0"/>
              </a:spcBef>
              <a:spcAft>
                <a:spcPts val="0"/>
              </a:spcAft>
              <a:buNone/>
            </a:pPr>
            <a:r>
              <a:t/>
            </a:r>
            <a:endParaRPr sz="1800" u="sng">
              <a:latin typeface="Lato"/>
              <a:ea typeface="Lato"/>
              <a:cs typeface="Lato"/>
              <a:sym typeface="Lato"/>
            </a:endParaRPr>
          </a:p>
          <a:p>
            <a:pPr indent="0" lvl="0" marL="0" rtl="0" algn="l">
              <a:spcBef>
                <a:spcPts val="0"/>
              </a:spcBef>
              <a:spcAft>
                <a:spcPts val="0"/>
              </a:spcAft>
              <a:buNone/>
            </a:pPr>
            <a:r>
              <a:rPr lang="en" sz="1800" u="sng">
                <a:latin typeface="Lato"/>
                <a:ea typeface="Lato"/>
                <a:cs typeface="Lato"/>
                <a:sym typeface="Lato"/>
              </a:rPr>
              <a:t>Guided Visits to museums </a:t>
            </a:r>
            <a:endParaRPr sz="1800" u="sng">
              <a:latin typeface="Lato"/>
              <a:ea typeface="Lato"/>
              <a:cs typeface="Lato"/>
              <a:sym typeface="Lato"/>
            </a:endParaRPr>
          </a:p>
          <a:p>
            <a:pPr indent="0" lvl="0" marL="0" rtl="0" algn="l">
              <a:spcBef>
                <a:spcPts val="0"/>
              </a:spcBef>
              <a:spcAft>
                <a:spcPts val="0"/>
              </a:spcAft>
              <a:buNone/>
            </a:pPr>
            <a:r>
              <a:t/>
            </a:r>
            <a:endParaRPr sz="1800" u="sng">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Acropolis museum</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Archaeological museum </a:t>
            </a:r>
            <a:r>
              <a:rPr lang="en" sz="1800">
                <a:latin typeface="Lato"/>
                <a:ea typeface="Lato"/>
                <a:cs typeface="Lato"/>
                <a:sym typeface="Lato"/>
              </a:rPr>
              <a:t> </a:t>
            </a:r>
            <a:endParaRPr sz="1800">
              <a:latin typeface="Lato"/>
              <a:ea typeface="Lato"/>
              <a:cs typeface="Lato"/>
              <a:sym typeface="Lato"/>
            </a:endParaRPr>
          </a:p>
        </p:txBody>
      </p:sp>
      <p:sp>
        <p:nvSpPr>
          <p:cNvPr id="117" name="Google Shape;117;p20"/>
          <p:cNvSpPr txBox="1"/>
          <p:nvPr/>
        </p:nvSpPr>
        <p:spPr>
          <a:xfrm>
            <a:off x="2789575" y="3856000"/>
            <a:ext cx="5137200" cy="92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u="sng">
                <a:latin typeface="Lato"/>
                <a:ea typeface="Lato"/>
                <a:cs typeface="Lato"/>
                <a:sym typeface="Lato"/>
              </a:rPr>
              <a:t>Fee per person: 40 euro/week</a:t>
            </a:r>
            <a:endParaRPr b="1" sz="2400" u="sng">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21"/>
          <p:cNvPicPr preferRelativeResize="0"/>
          <p:nvPr/>
        </p:nvPicPr>
        <p:blipFill>
          <a:blip r:embed="rId3">
            <a:alphaModFix/>
          </a:blip>
          <a:stretch>
            <a:fillRect/>
          </a:stretch>
        </p:blipFill>
        <p:spPr>
          <a:xfrm>
            <a:off x="74975" y="214325"/>
            <a:ext cx="3200725" cy="2615651"/>
          </a:xfrm>
          <a:prstGeom prst="rect">
            <a:avLst/>
          </a:prstGeom>
          <a:noFill/>
          <a:ln>
            <a:noFill/>
          </a:ln>
        </p:spPr>
      </p:pic>
      <p:pic>
        <p:nvPicPr>
          <p:cNvPr id="123" name="Google Shape;123;p21"/>
          <p:cNvPicPr preferRelativeResize="0"/>
          <p:nvPr/>
        </p:nvPicPr>
        <p:blipFill>
          <a:blip r:embed="rId4">
            <a:alphaModFix/>
          </a:blip>
          <a:stretch>
            <a:fillRect/>
          </a:stretch>
        </p:blipFill>
        <p:spPr>
          <a:xfrm>
            <a:off x="3353525" y="-5000"/>
            <a:ext cx="5642876" cy="3054301"/>
          </a:xfrm>
          <a:prstGeom prst="rect">
            <a:avLst/>
          </a:prstGeom>
          <a:noFill/>
          <a:ln>
            <a:noFill/>
          </a:ln>
        </p:spPr>
      </p:pic>
      <p:pic>
        <p:nvPicPr>
          <p:cNvPr id="124" name="Google Shape;124;p21"/>
          <p:cNvPicPr preferRelativeResize="0"/>
          <p:nvPr/>
        </p:nvPicPr>
        <p:blipFill>
          <a:blip r:embed="rId5">
            <a:alphaModFix/>
          </a:blip>
          <a:stretch>
            <a:fillRect/>
          </a:stretch>
        </p:blipFill>
        <p:spPr>
          <a:xfrm>
            <a:off x="152400" y="2982376"/>
            <a:ext cx="3013087" cy="2008725"/>
          </a:xfrm>
          <a:prstGeom prst="rect">
            <a:avLst/>
          </a:prstGeom>
          <a:noFill/>
          <a:ln>
            <a:noFill/>
          </a:ln>
        </p:spPr>
      </p:pic>
      <p:pic>
        <p:nvPicPr>
          <p:cNvPr id="125" name="Google Shape;125;p21"/>
          <p:cNvPicPr preferRelativeResize="0"/>
          <p:nvPr/>
        </p:nvPicPr>
        <p:blipFill>
          <a:blip r:embed="rId6">
            <a:alphaModFix/>
          </a:blip>
          <a:stretch>
            <a:fillRect/>
          </a:stretch>
        </p:blipFill>
        <p:spPr>
          <a:xfrm>
            <a:off x="3318150" y="2829975"/>
            <a:ext cx="5678250" cy="21611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