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verage"/>
      <p:regular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verag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9160c4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9160c4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618547df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18547df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618547df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18547df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4d0210114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d0210114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5031c493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031c493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031c4941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031c4941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d0210114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d0210114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54410900f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4410900f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5561d86d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61d86d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618547df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618547df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5618547df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618547df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nacionalalbania.al/2012/10/albanian-wedding-tradition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1640875" y="152400"/>
            <a:ext cx="5664149"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265500" y="0"/>
            <a:ext cx="4045200" cy="143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N</a:t>
            </a:r>
            <a:r>
              <a:rPr b="1" lang="el" sz="3600">
                <a:latin typeface="Impact"/>
                <a:ea typeface="Impact"/>
                <a:cs typeface="Impact"/>
                <a:sym typeface="Impact"/>
              </a:rPr>
              <a:t>ame giving </a:t>
            </a:r>
            <a:r>
              <a:rPr b="1" lang="el" sz="3600">
                <a:latin typeface="Impact"/>
                <a:ea typeface="Impact"/>
                <a:cs typeface="Impact"/>
                <a:sym typeface="Impact"/>
              </a:rPr>
              <a:t>customs</a:t>
            </a:r>
            <a:r>
              <a:rPr b="1" lang="el" sz="3600">
                <a:latin typeface="Impact"/>
                <a:ea typeface="Impact"/>
                <a:cs typeface="Impact"/>
                <a:sym typeface="Impact"/>
              </a:rPr>
              <a:t> in spain</a:t>
            </a:r>
            <a:r>
              <a:rPr lang="el" sz="3600">
                <a:latin typeface="Impact"/>
                <a:ea typeface="Impact"/>
                <a:cs typeface="Impact"/>
                <a:sym typeface="Impact"/>
              </a:rPr>
              <a:t> </a:t>
            </a:r>
            <a:endParaRPr sz="3600">
              <a:latin typeface="Impact"/>
              <a:ea typeface="Impact"/>
              <a:cs typeface="Impact"/>
              <a:sym typeface="Impact"/>
            </a:endParaRPr>
          </a:p>
        </p:txBody>
      </p:sp>
      <p:sp>
        <p:nvSpPr>
          <p:cNvPr id="128" name="Google Shape;128;p2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2"/>
          <p:cNvSpPr txBox="1"/>
          <p:nvPr>
            <p:ph idx="2" type="body"/>
          </p:nvPr>
        </p:nvSpPr>
        <p:spPr>
          <a:xfrm>
            <a:off x="4572000" y="0"/>
            <a:ext cx="4572000" cy="5143500"/>
          </a:xfrm>
          <a:prstGeom prst="rect">
            <a:avLst/>
          </a:prstGeom>
          <a:solidFill>
            <a:schemeClr val="lt1"/>
          </a:solidFill>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Currently in Spain</a:t>
            </a:r>
            <a:r>
              <a:rPr b="1" lang="el" sz="1400">
                <a:solidFill>
                  <a:srgbClr val="FFFFFF"/>
                </a:solidFill>
                <a:latin typeface="Arial"/>
                <a:ea typeface="Arial"/>
                <a:cs typeface="Arial"/>
                <a:sym typeface="Arial"/>
              </a:rPr>
              <a:t>: people bear a single or composite given name and two surnames </a:t>
            </a:r>
            <a:endParaRPr b="1" sz="1400">
              <a:solidFill>
                <a:srgbClr val="FFFFFF"/>
              </a:solidFill>
              <a:latin typeface="Arial"/>
              <a:ea typeface="Arial"/>
              <a:cs typeface="Arial"/>
              <a:sym typeface="Arial"/>
            </a:endParaRPr>
          </a:p>
          <a:p>
            <a:pPr indent="-317500" lvl="0" marL="457200" rtl="0" algn="l">
              <a:spcBef>
                <a:spcPts val="0"/>
              </a:spcBef>
              <a:spcAft>
                <a:spcPts val="0"/>
              </a:spcAft>
              <a:buSzPts val="1400"/>
              <a:buFont typeface="Arial"/>
              <a:buChar char="●"/>
            </a:pPr>
            <a:r>
              <a:t/>
            </a:r>
            <a:endParaRPr b="1" sz="1400">
              <a:solidFill>
                <a:srgbClr val="FFFFFF"/>
              </a:solidFill>
              <a:latin typeface="Arial"/>
              <a:ea typeface="Arial"/>
              <a:cs typeface="Arial"/>
              <a:sym typeface="Arial"/>
            </a:endParaRPr>
          </a:p>
          <a:p>
            <a:pPr indent="-317500" lvl="0" marL="457200" rtl="0" algn="l">
              <a:spcBef>
                <a:spcPts val="0"/>
              </a:spcBef>
              <a:spcAft>
                <a:spcPts val="0"/>
              </a:spcAft>
              <a:buSzPts val="1400"/>
              <a:buFont typeface="Arial"/>
              <a:buChar char="●"/>
            </a:pPr>
            <a:r>
              <a:rPr b="1" lang="el" sz="1400">
                <a:solidFill>
                  <a:srgbClr val="FFFFFF"/>
                </a:solidFill>
                <a:latin typeface="Arial"/>
                <a:ea typeface="Arial"/>
                <a:cs typeface="Arial"/>
                <a:sym typeface="Arial"/>
              </a:rPr>
              <a:t>Traditionally, a person's first surname is the father's first surname while their second surname is the mother's first surname</a:t>
            </a:r>
            <a:r>
              <a:rPr lang="el" sz="1400">
                <a:solidFill>
                  <a:srgbClr val="222222"/>
                </a:solidFill>
                <a:highlight>
                  <a:srgbClr val="FFFFFF"/>
                </a:highlight>
                <a:latin typeface="Arial"/>
                <a:ea typeface="Arial"/>
                <a:cs typeface="Arial"/>
                <a:sym typeface="Arial"/>
              </a:rPr>
              <a:t> </a:t>
            </a:r>
            <a:endParaRPr sz="14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050">
              <a:solidFill>
                <a:srgbClr val="222222"/>
              </a:solidFill>
              <a:highlight>
                <a:srgbClr val="FFFFFF"/>
              </a:highlight>
              <a:latin typeface="Arial"/>
              <a:ea typeface="Arial"/>
              <a:cs typeface="Arial"/>
              <a:sym typeface="Arial"/>
            </a:endParaRPr>
          </a:p>
        </p:txBody>
      </p:sp>
      <p:pic>
        <p:nvPicPr>
          <p:cNvPr id="130" name="Google Shape;130;p22"/>
          <p:cNvPicPr preferRelativeResize="0"/>
          <p:nvPr/>
        </p:nvPicPr>
        <p:blipFill>
          <a:blip r:embed="rId3">
            <a:alphaModFix/>
          </a:blip>
          <a:stretch>
            <a:fillRect/>
          </a:stretch>
        </p:blipFill>
        <p:spPr>
          <a:xfrm>
            <a:off x="0" y="1516775"/>
            <a:ext cx="4572000" cy="362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265500" y="0"/>
            <a:ext cx="4045200" cy="8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N</a:t>
            </a:r>
            <a:r>
              <a:rPr b="1" lang="el" sz="3600">
                <a:latin typeface="Impact"/>
                <a:ea typeface="Impact"/>
                <a:cs typeface="Impact"/>
                <a:sym typeface="Impact"/>
              </a:rPr>
              <a:t>ame giving in italy</a:t>
            </a:r>
            <a:endParaRPr b="1" sz="3600">
              <a:latin typeface="Impact"/>
              <a:ea typeface="Impact"/>
              <a:cs typeface="Impact"/>
              <a:sym typeface="Impact"/>
            </a:endParaRPr>
          </a:p>
        </p:txBody>
      </p:sp>
      <p:sp>
        <p:nvSpPr>
          <p:cNvPr id="136" name="Google Shape;136;p23"/>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3"/>
          <p:cNvSpPr txBox="1"/>
          <p:nvPr>
            <p:ph idx="2" type="body"/>
          </p:nvPr>
        </p:nvSpPr>
        <p:spPr>
          <a:xfrm>
            <a:off x="4572000" y="0"/>
            <a:ext cx="4572000" cy="5143500"/>
          </a:xfrm>
          <a:prstGeom prst="rect">
            <a:avLst/>
          </a:prstGeom>
          <a:solidFill>
            <a:schemeClr val="lt1"/>
          </a:solidFill>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Georgia"/>
              <a:buChar char="●"/>
            </a:pPr>
            <a:r>
              <a:rPr lang="el" sz="1400">
                <a:solidFill>
                  <a:srgbClr val="FFFFFF"/>
                </a:solidFill>
                <a:latin typeface="Georgia"/>
                <a:ea typeface="Georgia"/>
                <a:cs typeface="Georgia"/>
                <a:sym typeface="Georgia"/>
              </a:rPr>
              <a:t>A name day is a reason to celebrate and often is as important as a birthday for many Italians. The celebration can </a:t>
            </a:r>
            <a:r>
              <a:rPr lang="el" sz="1400">
                <a:solidFill>
                  <a:srgbClr val="FFFFFF"/>
                </a:solidFill>
                <a:latin typeface="Georgia"/>
                <a:ea typeface="Georgia"/>
                <a:cs typeface="Georgia"/>
                <a:sym typeface="Georgia"/>
              </a:rPr>
              <a:t>include </a:t>
            </a:r>
            <a:r>
              <a:rPr lang="el" sz="1400">
                <a:solidFill>
                  <a:srgbClr val="FFFFFF"/>
                </a:solidFill>
                <a:latin typeface="Georgia"/>
                <a:ea typeface="Georgia"/>
                <a:cs typeface="Georgia"/>
                <a:sym typeface="Georgia"/>
              </a:rPr>
              <a:t>, sparkling white wine known as Asti Spumante</a:t>
            </a:r>
            <a:r>
              <a:rPr lang="el" sz="1400">
                <a:solidFill>
                  <a:srgbClr val="FFFFFF"/>
                </a:solidFill>
                <a:latin typeface="Georgia"/>
                <a:ea typeface="Georgia"/>
                <a:cs typeface="Georgia"/>
                <a:sym typeface="Georgia"/>
              </a:rPr>
              <a:t>, and small gifts</a:t>
            </a:r>
            <a:r>
              <a:rPr lang="el" sz="1400">
                <a:solidFill>
                  <a:srgbClr val="FFFFFF"/>
                </a:solidFill>
                <a:latin typeface="Georgia"/>
                <a:ea typeface="Georgia"/>
                <a:cs typeface="Georgia"/>
                <a:sym typeface="Georgia"/>
              </a:rPr>
              <a:t>. Keep in mind that November 1 is </a:t>
            </a:r>
            <a:r>
              <a:rPr i="1" lang="el" sz="1400">
                <a:solidFill>
                  <a:srgbClr val="FFFFFF"/>
                </a:solidFill>
                <a:latin typeface="Georgia"/>
                <a:ea typeface="Georgia"/>
                <a:cs typeface="Georgia"/>
                <a:sym typeface="Georgia"/>
              </a:rPr>
              <a:t>La Festa </a:t>
            </a:r>
            <a:r>
              <a:rPr i="1" lang="el" sz="1400">
                <a:solidFill>
                  <a:srgbClr val="FFFFFF"/>
                </a:solidFill>
                <a:latin typeface="Georgia"/>
                <a:ea typeface="Georgia"/>
                <a:cs typeface="Georgia"/>
                <a:sym typeface="Georgia"/>
              </a:rPr>
              <a:t>d Ognissanti</a:t>
            </a:r>
            <a:endParaRPr sz="1400">
              <a:solidFill>
                <a:srgbClr val="FFFFFF"/>
              </a:solidFill>
              <a:latin typeface="Georgia"/>
              <a:ea typeface="Georgia"/>
              <a:cs typeface="Georgia"/>
              <a:sym typeface="Georgia"/>
            </a:endParaRPr>
          </a:p>
          <a:p>
            <a:pPr indent="0" lvl="0" marL="0" rtl="0" algn="l">
              <a:spcBef>
                <a:spcPts val="0"/>
              </a:spcBef>
              <a:spcAft>
                <a:spcPts val="1600"/>
              </a:spcAft>
              <a:buNone/>
            </a:pPr>
            <a:r>
              <a:t/>
            </a:r>
            <a:endParaRPr/>
          </a:p>
        </p:txBody>
      </p:sp>
      <p:pic>
        <p:nvPicPr>
          <p:cNvPr id="138" name="Google Shape;138;p23"/>
          <p:cNvPicPr preferRelativeResize="0"/>
          <p:nvPr/>
        </p:nvPicPr>
        <p:blipFill>
          <a:blip r:embed="rId3">
            <a:alphaModFix/>
          </a:blip>
          <a:stretch>
            <a:fillRect/>
          </a:stretch>
        </p:blipFill>
        <p:spPr>
          <a:xfrm>
            <a:off x="0" y="1028975"/>
            <a:ext cx="4572000" cy="411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671250" y="141925"/>
            <a:ext cx="7801500" cy="73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latin typeface="Impact"/>
              <a:ea typeface="Impact"/>
              <a:cs typeface="Impact"/>
              <a:sym typeface="Impact"/>
            </a:endParaRPr>
          </a:p>
          <a:p>
            <a:pPr indent="0" lvl="0" marL="0" rtl="0" algn="ctr">
              <a:spcBef>
                <a:spcPts val="0"/>
              </a:spcBef>
              <a:spcAft>
                <a:spcPts val="0"/>
              </a:spcAft>
              <a:buNone/>
            </a:pPr>
            <a:r>
              <a:t/>
            </a:r>
            <a:endParaRPr b="1">
              <a:latin typeface="Impact"/>
              <a:ea typeface="Impact"/>
              <a:cs typeface="Impact"/>
              <a:sym typeface="Impact"/>
            </a:endParaRPr>
          </a:p>
          <a:p>
            <a:pPr indent="0" lvl="0" marL="0" rtl="0" algn="ctr">
              <a:spcBef>
                <a:spcPts val="0"/>
              </a:spcBef>
              <a:spcAft>
                <a:spcPts val="0"/>
              </a:spcAft>
              <a:buNone/>
            </a:pPr>
            <a:r>
              <a:t/>
            </a:r>
            <a:endParaRPr b="1">
              <a:latin typeface="Impact"/>
              <a:ea typeface="Impact"/>
              <a:cs typeface="Impact"/>
              <a:sym typeface="Impact"/>
            </a:endParaRPr>
          </a:p>
          <a:p>
            <a:pPr indent="0" lvl="0" marL="0" rtl="0" algn="ctr">
              <a:spcBef>
                <a:spcPts val="0"/>
              </a:spcBef>
              <a:spcAft>
                <a:spcPts val="0"/>
              </a:spcAft>
              <a:buNone/>
            </a:pPr>
            <a:r>
              <a:t/>
            </a:r>
            <a:endParaRPr b="1">
              <a:latin typeface="Impact"/>
              <a:ea typeface="Impact"/>
              <a:cs typeface="Impact"/>
              <a:sym typeface="Impact"/>
            </a:endParaRPr>
          </a:p>
          <a:p>
            <a:pPr indent="0" lvl="0" marL="0" rtl="0" algn="ctr">
              <a:spcBef>
                <a:spcPts val="0"/>
              </a:spcBef>
              <a:spcAft>
                <a:spcPts val="0"/>
              </a:spcAft>
              <a:buNone/>
            </a:pPr>
            <a:r>
              <a:rPr b="1" lang="el"/>
              <a:t>rituals and ceremonies</a:t>
            </a:r>
            <a:r>
              <a:rPr b="1" lang="el"/>
              <a:t> </a:t>
            </a:r>
            <a:endParaRPr b="1"/>
          </a:p>
        </p:txBody>
      </p:sp>
      <p:sp>
        <p:nvSpPr>
          <p:cNvPr id="65" name="Google Shape;65;p14"/>
          <p:cNvSpPr txBox="1"/>
          <p:nvPr>
            <p:ph idx="1" type="subTitle"/>
          </p:nvPr>
        </p:nvSpPr>
        <p:spPr>
          <a:xfrm>
            <a:off x="671250" y="32093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66" name="Google Shape;66;p14"/>
          <p:cNvPicPr preferRelativeResize="0"/>
          <p:nvPr/>
        </p:nvPicPr>
        <p:blipFill>
          <a:blip r:embed="rId3">
            <a:alphaModFix/>
          </a:blip>
          <a:stretch>
            <a:fillRect/>
          </a:stretch>
        </p:blipFill>
        <p:spPr>
          <a:xfrm>
            <a:off x="0" y="956475"/>
            <a:ext cx="9144000" cy="418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125" y="0"/>
            <a:ext cx="5193600" cy="2138400"/>
          </a:xfrm>
          <a:prstGeom prst="rect">
            <a:avLst/>
          </a:prstGeom>
        </p:spPr>
        <p:txBody>
          <a:bodyPr anchorCtr="0" anchor="b" bIns="91425" lIns="91425" spcFirstLastPara="1" rIns="91425" wrap="square" tIns="91425">
            <a:noAutofit/>
          </a:bodyPr>
          <a:lstStyle/>
          <a:p>
            <a:pPr indent="0" lvl="0" marL="0" rtl="0" algn="l">
              <a:lnSpc>
                <a:spcPct val="98936"/>
              </a:lnSpc>
              <a:spcBef>
                <a:spcPts val="0"/>
              </a:spcBef>
              <a:spcAft>
                <a:spcPts val="0"/>
              </a:spcAft>
              <a:buClr>
                <a:srgbClr val="000000"/>
              </a:buClr>
              <a:buSzPts val="1100"/>
              <a:buFont typeface="Arial"/>
              <a:buNone/>
            </a:pPr>
            <a:r>
              <a:rPr lang="el" sz="3600">
                <a:solidFill>
                  <a:srgbClr val="FFFFFF"/>
                </a:solidFill>
                <a:latin typeface="Impact"/>
                <a:ea typeface="Impact"/>
                <a:cs typeface="Impact"/>
                <a:sym typeface="Impact"/>
              </a:rPr>
              <a:t>WEDDING CUSTOMS </a:t>
            </a:r>
            <a:endParaRPr sz="3600">
              <a:solidFill>
                <a:srgbClr val="FFFFFF"/>
              </a:solidFill>
              <a:latin typeface="Impact"/>
              <a:ea typeface="Impact"/>
              <a:cs typeface="Impact"/>
              <a:sym typeface="Impact"/>
            </a:endParaRPr>
          </a:p>
          <a:p>
            <a:pPr indent="0" lvl="0" marL="0" rtl="0" algn="l">
              <a:lnSpc>
                <a:spcPct val="98936"/>
              </a:lnSpc>
              <a:spcBef>
                <a:spcPts val="0"/>
              </a:spcBef>
              <a:spcAft>
                <a:spcPts val="0"/>
              </a:spcAft>
              <a:buClr>
                <a:srgbClr val="000000"/>
              </a:buClr>
              <a:buSzPts val="1100"/>
              <a:buFont typeface="Arial"/>
              <a:buNone/>
            </a:pPr>
            <a:r>
              <a:rPr lang="el" sz="3600">
                <a:solidFill>
                  <a:srgbClr val="FFFFFF"/>
                </a:solidFill>
                <a:latin typeface="Impact"/>
                <a:ea typeface="Impact"/>
                <a:cs typeface="Impact"/>
                <a:sym typeface="Impact"/>
              </a:rPr>
              <a:t>IN GREECE</a:t>
            </a:r>
            <a:endParaRPr sz="3600">
              <a:solidFill>
                <a:srgbClr val="FFFFFF"/>
              </a:solidFill>
              <a:latin typeface="Impact"/>
              <a:ea typeface="Impact"/>
              <a:cs typeface="Impact"/>
              <a:sym typeface="Impact"/>
            </a:endParaRPr>
          </a:p>
          <a:p>
            <a:pPr indent="0" lvl="0" marL="0" rtl="0" algn="ctr">
              <a:spcBef>
                <a:spcPts val="0"/>
              </a:spcBef>
              <a:spcAft>
                <a:spcPts val="0"/>
              </a:spcAft>
              <a:buNone/>
            </a:pPr>
            <a:r>
              <a:t/>
            </a:r>
            <a:endParaRPr/>
          </a:p>
        </p:txBody>
      </p:sp>
      <p:sp>
        <p:nvSpPr>
          <p:cNvPr id="72" name="Google Shape;72;p1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txBox="1"/>
          <p:nvPr>
            <p:ph idx="2" type="body"/>
          </p:nvPr>
        </p:nvSpPr>
        <p:spPr>
          <a:xfrm>
            <a:off x="5193725" y="0"/>
            <a:ext cx="3950400" cy="5143500"/>
          </a:xfrm>
          <a:prstGeom prst="rect">
            <a:avLst/>
          </a:prstGeom>
          <a:solidFill>
            <a:schemeClr val="lt1"/>
          </a:solidFill>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Arial"/>
              <a:buChar char="●"/>
            </a:pPr>
            <a:r>
              <a:rPr b="1" lang="el" sz="1400" u="sng">
                <a:solidFill>
                  <a:srgbClr val="C27BA0"/>
                </a:solidFill>
                <a:latin typeface="Arial"/>
                <a:ea typeface="Arial"/>
                <a:cs typeface="Arial"/>
                <a:sym typeface="Arial"/>
              </a:rPr>
              <a:t>engagement</a:t>
            </a:r>
            <a:r>
              <a:rPr b="1" lang="el" sz="1400">
                <a:solidFill>
                  <a:srgbClr val="FFFFFF"/>
                </a:solidFill>
                <a:latin typeface="Arial"/>
                <a:ea typeface="Arial"/>
                <a:cs typeface="Arial"/>
                <a:sym typeface="Arial"/>
              </a:rPr>
              <a:t>: exchanging rings.</a:t>
            </a:r>
            <a:endParaRPr b="1" sz="1400">
              <a:solidFill>
                <a:srgbClr val="FFFFFF"/>
              </a:solidFill>
              <a:latin typeface="Arial"/>
              <a:ea typeface="Arial"/>
              <a:cs typeface="Arial"/>
              <a:sym typeface="Arial"/>
            </a:endParaRPr>
          </a:p>
          <a:p>
            <a:pPr indent="-317500" lvl="0" marL="457200" rtl="0" algn="l">
              <a:spcBef>
                <a:spcPts val="0"/>
              </a:spcBef>
              <a:spcAft>
                <a:spcPts val="0"/>
              </a:spcAft>
              <a:buClr>
                <a:srgbClr val="FFFFFF"/>
              </a:buClr>
              <a:buSzPts val="1400"/>
              <a:buFont typeface="Arial"/>
              <a:buChar char="●"/>
            </a:pPr>
            <a:r>
              <a:rPr b="1" lang="el" sz="1400" u="sng">
                <a:solidFill>
                  <a:srgbClr val="C27BA0"/>
                </a:solidFill>
                <a:latin typeface="Arial"/>
                <a:ea typeface="Arial"/>
                <a:cs typeface="Arial"/>
                <a:sym typeface="Arial"/>
              </a:rPr>
              <a:t>wedding bed</a:t>
            </a:r>
            <a:r>
              <a:rPr b="1" lang="el" sz="1400">
                <a:solidFill>
                  <a:srgbClr val="FFFFFF"/>
                </a:solidFill>
                <a:latin typeface="Arial"/>
                <a:ea typeface="Arial"/>
                <a:cs typeface="Arial"/>
                <a:sym typeface="Arial"/>
              </a:rPr>
              <a:t>: strewn with rose petals, coins and sugar-coated almonds (called koufeta) to bring fertility and prosperity to the couple.</a:t>
            </a:r>
            <a:endParaRPr b="1" sz="1400">
              <a:solidFill>
                <a:srgbClr val="FFFFFF"/>
              </a:solidFill>
              <a:latin typeface="Arial"/>
              <a:ea typeface="Arial"/>
              <a:cs typeface="Arial"/>
              <a:sym typeface="Arial"/>
            </a:endParaRPr>
          </a:p>
          <a:p>
            <a:pPr indent="-317500" lvl="0" marL="457200" rtl="0" algn="l">
              <a:spcBef>
                <a:spcPts val="0"/>
              </a:spcBef>
              <a:spcAft>
                <a:spcPts val="0"/>
              </a:spcAft>
              <a:buClr>
                <a:srgbClr val="FFFFFF"/>
              </a:buClr>
              <a:buSzPts val="1400"/>
              <a:buFont typeface="Arial"/>
              <a:buChar char="●"/>
            </a:pPr>
            <a:r>
              <a:rPr b="1" lang="el" sz="1400" u="sng">
                <a:solidFill>
                  <a:srgbClr val="C27BA0"/>
                </a:solidFill>
                <a:latin typeface="Arial"/>
                <a:ea typeface="Arial"/>
                <a:cs typeface="Arial"/>
                <a:sym typeface="Arial"/>
              </a:rPr>
              <a:t>dressing for the ceremony</a:t>
            </a:r>
            <a:r>
              <a:rPr b="1" lang="el" sz="1400">
                <a:solidFill>
                  <a:srgbClr val="FFFFFF"/>
                </a:solidFill>
                <a:latin typeface="Arial"/>
                <a:ea typeface="Arial"/>
                <a:cs typeface="Arial"/>
                <a:sym typeface="Arial"/>
              </a:rPr>
              <a:t>: wedding serenades and dancing</a:t>
            </a:r>
            <a:endParaRPr b="1" sz="1400">
              <a:solidFill>
                <a:srgbClr val="FFFFFF"/>
              </a:solidFill>
              <a:latin typeface="Arial"/>
              <a:ea typeface="Arial"/>
              <a:cs typeface="Arial"/>
              <a:sym typeface="Arial"/>
            </a:endParaRPr>
          </a:p>
          <a:p>
            <a:pPr indent="-317500" lvl="0" marL="457200" rtl="0" algn="l">
              <a:spcBef>
                <a:spcPts val="0"/>
              </a:spcBef>
              <a:spcAft>
                <a:spcPts val="0"/>
              </a:spcAft>
              <a:buClr>
                <a:srgbClr val="FFFFFF"/>
              </a:buClr>
              <a:buSzPts val="1400"/>
              <a:buFont typeface="Arial"/>
              <a:buChar char="●"/>
            </a:pPr>
            <a:r>
              <a:rPr b="1" lang="el" sz="1400" u="sng">
                <a:solidFill>
                  <a:srgbClr val="C27BA0"/>
                </a:solidFill>
                <a:latin typeface="Arial"/>
                <a:ea typeface="Arial"/>
                <a:cs typeface="Arial"/>
                <a:sym typeface="Arial"/>
              </a:rPr>
              <a:t>wedding procession</a:t>
            </a:r>
            <a:r>
              <a:rPr b="1" lang="el" sz="1400">
                <a:solidFill>
                  <a:srgbClr val="FFFFFF"/>
                </a:solidFill>
                <a:latin typeface="Arial"/>
                <a:ea typeface="Arial"/>
                <a:cs typeface="Arial"/>
                <a:sym typeface="Arial"/>
              </a:rPr>
              <a:t>: from groom’s house to church where groom present his bride with her bouquet.</a:t>
            </a:r>
            <a:endParaRPr b="1" sz="1400">
              <a:solidFill>
                <a:srgbClr val="FFFFFF"/>
              </a:solidFill>
              <a:latin typeface="Arial"/>
              <a:ea typeface="Arial"/>
              <a:cs typeface="Arial"/>
              <a:sym typeface="Arial"/>
            </a:endParaRPr>
          </a:p>
          <a:p>
            <a:pPr indent="-317500" lvl="0" marL="457200" rtl="0" algn="l">
              <a:spcBef>
                <a:spcPts val="0"/>
              </a:spcBef>
              <a:spcAft>
                <a:spcPts val="0"/>
              </a:spcAft>
              <a:buClr>
                <a:srgbClr val="FFFFFF"/>
              </a:buClr>
              <a:buSzPts val="1400"/>
              <a:buFont typeface="Arial"/>
              <a:buChar char="●"/>
            </a:pPr>
            <a:r>
              <a:rPr b="1" lang="el" sz="1400" u="sng">
                <a:solidFill>
                  <a:srgbClr val="C27BA0"/>
                </a:solidFill>
                <a:latin typeface="Arial"/>
                <a:ea typeface="Arial"/>
                <a:cs typeface="Arial"/>
                <a:sym typeface="Arial"/>
              </a:rPr>
              <a:t>wedding ceremony</a:t>
            </a:r>
            <a:r>
              <a:rPr b="1" lang="el" sz="1400">
                <a:solidFill>
                  <a:srgbClr val="FFFFFF"/>
                </a:solidFill>
                <a:latin typeface="Arial"/>
                <a:ea typeface="Arial"/>
                <a:cs typeface="Arial"/>
                <a:sym typeface="Arial"/>
              </a:rPr>
              <a:t>: couple enters the ceremony site</a:t>
            </a:r>
            <a:r>
              <a:rPr b="1" lang="el" sz="1400">
                <a:solidFill>
                  <a:srgbClr val="FFFFFF"/>
                </a:solidFill>
                <a:latin typeface="Arial"/>
                <a:ea typeface="Arial"/>
                <a:cs typeface="Arial"/>
                <a:sym typeface="Arial"/>
              </a:rPr>
              <a:t>, the ribbon is cut. </a:t>
            </a:r>
            <a:r>
              <a:rPr b="1" lang="el" sz="1400">
                <a:solidFill>
                  <a:srgbClr val="FFFFFF"/>
                </a:solidFill>
                <a:latin typeface="Arial"/>
                <a:ea typeface="Arial"/>
                <a:cs typeface="Arial"/>
                <a:sym typeface="Arial"/>
              </a:rPr>
              <a:t>They take three sips of wine and circle the altar three times</a:t>
            </a:r>
            <a:r>
              <a:rPr b="1" lang="el" sz="1400">
                <a:solidFill>
                  <a:srgbClr val="FFFFFF"/>
                </a:solidFill>
                <a:latin typeface="Arial"/>
                <a:ea typeface="Arial"/>
                <a:cs typeface="Arial"/>
                <a:sym typeface="Arial"/>
              </a:rPr>
              <a:t> while the guests throw rice or sugared almonds.</a:t>
            </a:r>
            <a:endParaRPr b="1" sz="1400">
              <a:solidFill>
                <a:srgbClr val="FFFFFF"/>
              </a:solidFill>
              <a:latin typeface="Arial"/>
              <a:ea typeface="Arial"/>
              <a:cs typeface="Arial"/>
              <a:sym typeface="Arial"/>
            </a:endParaRPr>
          </a:p>
          <a:p>
            <a:pPr indent="0" lvl="0" marL="457200" rtl="0" algn="l">
              <a:spcBef>
                <a:spcPts val="1600"/>
              </a:spcBef>
              <a:spcAft>
                <a:spcPts val="0"/>
              </a:spcAft>
              <a:buNone/>
            </a:pPr>
            <a:r>
              <a:t/>
            </a:r>
            <a:endParaRPr sz="1400">
              <a:solidFill>
                <a:srgbClr val="000000"/>
              </a:solidFill>
              <a:latin typeface="Arial"/>
              <a:ea typeface="Arial"/>
              <a:cs typeface="Arial"/>
              <a:sym typeface="Arial"/>
            </a:endParaRPr>
          </a:p>
          <a:p>
            <a:pPr indent="0" lvl="0" marL="457200" rtl="0" algn="l">
              <a:spcBef>
                <a:spcPts val="1600"/>
              </a:spcBef>
              <a:spcAft>
                <a:spcPts val="1600"/>
              </a:spcAft>
              <a:buNone/>
            </a:pPr>
            <a:r>
              <a:t/>
            </a:r>
            <a:endParaRPr sz="1200">
              <a:solidFill>
                <a:srgbClr val="000000"/>
              </a:solidFill>
              <a:latin typeface="Arial"/>
              <a:ea typeface="Arial"/>
              <a:cs typeface="Arial"/>
              <a:sym typeface="Arial"/>
            </a:endParaRPr>
          </a:p>
        </p:txBody>
      </p:sp>
      <p:pic>
        <p:nvPicPr>
          <p:cNvPr id="74" name="Google Shape;74;p15"/>
          <p:cNvPicPr preferRelativeResize="0"/>
          <p:nvPr/>
        </p:nvPicPr>
        <p:blipFill>
          <a:blip r:embed="rId3">
            <a:alphaModFix/>
          </a:blip>
          <a:stretch>
            <a:fillRect/>
          </a:stretch>
        </p:blipFill>
        <p:spPr>
          <a:xfrm>
            <a:off x="0" y="1426825"/>
            <a:ext cx="5193725" cy="371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265500" y="0"/>
            <a:ext cx="4045200" cy="134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sz="3600">
                <a:latin typeface="Impact"/>
                <a:ea typeface="Impact"/>
                <a:cs typeface="Impact"/>
                <a:sym typeface="Impact"/>
              </a:rPr>
              <a:t>WEDDING CUSTOMS IN SPAIN</a:t>
            </a:r>
            <a:r>
              <a:rPr lang="el" sz="3600">
                <a:latin typeface="Arial"/>
                <a:ea typeface="Arial"/>
                <a:cs typeface="Arial"/>
                <a:sym typeface="Arial"/>
              </a:rPr>
              <a:t> </a:t>
            </a:r>
            <a:endParaRPr sz="3600">
              <a:latin typeface="Arial"/>
              <a:ea typeface="Arial"/>
              <a:cs typeface="Arial"/>
              <a:sym typeface="Arial"/>
            </a:endParaRPr>
          </a:p>
        </p:txBody>
      </p:sp>
      <p:sp>
        <p:nvSpPr>
          <p:cNvPr id="80" name="Google Shape;80;p16"/>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6"/>
          <p:cNvSpPr txBox="1"/>
          <p:nvPr>
            <p:ph idx="2" type="body"/>
          </p:nvPr>
        </p:nvSpPr>
        <p:spPr>
          <a:xfrm>
            <a:off x="4572000" y="0"/>
            <a:ext cx="4575900" cy="51435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F3F3F3"/>
              </a:buClr>
              <a:buSzPts val="1800"/>
              <a:buFont typeface="Arial"/>
              <a:buChar char="●"/>
            </a:pPr>
            <a:r>
              <a:rPr b="1" lang="el" u="sng">
                <a:solidFill>
                  <a:srgbClr val="C27BA0"/>
                </a:solidFill>
                <a:latin typeface="Arial"/>
                <a:ea typeface="Arial"/>
                <a:cs typeface="Arial"/>
                <a:sym typeface="Arial"/>
              </a:rPr>
              <a:t>E</a:t>
            </a:r>
            <a:r>
              <a:rPr b="1" lang="el" u="sng">
                <a:solidFill>
                  <a:srgbClr val="C27BA0"/>
                </a:solidFill>
                <a:latin typeface="Arial"/>
                <a:ea typeface="Arial"/>
                <a:cs typeface="Arial"/>
                <a:sym typeface="Arial"/>
              </a:rPr>
              <a:t>ngagement ring</a:t>
            </a:r>
            <a:r>
              <a:rPr b="1" lang="el">
                <a:solidFill>
                  <a:srgbClr val="F3F3F3"/>
                </a:solidFill>
                <a:latin typeface="Arial"/>
                <a:ea typeface="Arial"/>
                <a:cs typeface="Arial"/>
                <a:sym typeface="Arial"/>
              </a:rPr>
              <a:t>: women wear their ring on their left hand.</a:t>
            </a:r>
            <a:endParaRPr b="1">
              <a:solidFill>
                <a:srgbClr val="F3F3F3"/>
              </a:solidFill>
              <a:latin typeface="Arial"/>
              <a:ea typeface="Arial"/>
              <a:cs typeface="Arial"/>
              <a:sym typeface="Arial"/>
            </a:endParaRPr>
          </a:p>
          <a:p>
            <a:pPr indent="-342900" lvl="0" marL="457200" rtl="0" algn="l">
              <a:spcBef>
                <a:spcPts val="0"/>
              </a:spcBef>
              <a:spcAft>
                <a:spcPts val="0"/>
              </a:spcAft>
              <a:buClr>
                <a:srgbClr val="F3F3F3"/>
              </a:buClr>
              <a:buSzPts val="1800"/>
              <a:buFont typeface="Arial"/>
              <a:buChar char="●"/>
            </a:pPr>
            <a:r>
              <a:rPr b="1" lang="el" u="sng">
                <a:solidFill>
                  <a:srgbClr val="C27BA0"/>
                </a:solidFill>
                <a:latin typeface="Arial"/>
                <a:ea typeface="Arial"/>
                <a:cs typeface="Arial"/>
                <a:sym typeface="Arial"/>
              </a:rPr>
              <a:t>Traditional custom</a:t>
            </a:r>
            <a:r>
              <a:rPr b="1" lang="el">
                <a:solidFill>
                  <a:srgbClr val="F3F3F3"/>
                </a:solidFill>
                <a:latin typeface="Arial"/>
                <a:ea typeface="Arial"/>
                <a:cs typeface="Arial"/>
                <a:sym typeface="Arial"/>
              </a:rPr>
              <a:t>: bride and groom share 13 coins,the </a:t>
            </a:r>
            <a:r>
              <a:rPr b="1" i="1" lang="el">
                <a:solidFill>
                  <a:srgbClr val="F3F3F3"/>
                </a:solidFill>
                <a:latin typeface="Arial"/>
                <a:ea typeface="Arial"/>
                <a:cs typeface="Arial"/>
                <a:sym typeface="Arial"/>
              </a:rPr>
              <a:t>arras</a:t>
            </a:r>
            <a:r>
              <a:rPr b="1" lang="el">
                <a:solidFill>
                  <a:srgbClr val="F3F3F3"/>
                </a:solidFill>
                <a:latin typeface="Arial"/>
                <a:ea typeface="Arial"/>
                <a:cs typeface="Arial"/>
                <a:sym typeface="Arial"/>
              </a:rPr>
              <a:t>.Represent their commitment to sharing the goods they have and will have in their future together</a:t>
            </a:r>
            <a:endParaRPr b="1">
              <a:solidFill>
                <a:srgbClr val="F3F3F3"/>
              </a:solidFill>
            </a:endParaRPr>
          </a:p>
        </p:txBody>
      </p:sp>
      <p:pic>
        <p:nvPicPr>
          <p:cNvPr id="82" name="Google Shape;82;p16"/>
          <p:cNvPicPr preferRelativeResize="0"/>
          <p:nvPr/>
        </p:nvPicPr>
        <p:blipFill>
          <a:blip r:embed="rId3">
            <a:alphaModFix/>
          </a:blip>
          <a:stretch>
            <a:fillRect/>
          </a:stretch>
        </p:blipFill>
        <p:spPr>
          <a:xfrm>
            <a:off x="0" y="1392300"/>
            <a:ext cx="4575775" cy="375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65500" y="0"/>
            <a:ext cx="4045200" cy="141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WEDDING </a:t>
            </a:r>
            <a:r>
              <a:rPr b="1" lang="el" sz="3600">
                <a:latin typeface="Impact"/>
                <a:ea typeface="Impact"/>
                <a:cs typeface="Impact"/>
                <a:sym typeface="Impact"/>
              </a:rPr>
              <a:t>CUSTOMS</a:t>
            </a:r>
            <a:r>
              <a:rPr b="1" lang="el" sz="3600">
                <a:latin typeface="Impact"/>
                <a:ea typeface="Impact"/>
                <a:cs typeface="Impact"/>
                <a:sym typeface="Impact"/>
              </a:rPr>
              <a:t> IN ITALY </a:t>
            </a:r>
            <a:endParaRPr b="1" sz="3600">
              <a:latin typeface="Impact"/>
              <a:ea typeface="Impact"/>
              <a:cs typeface="Impact"/>
              <a:sym typeface="Impact"/>
            </a:endParaRPr>
          </a:p>
        </p:txBody>
      </p:sp>
      <p:sp>
        <p:nvSpPr>
          <p:cNvPr id="88" name="Google Shape;88;p17"/>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7"/>
          <p:cNvSpPr txBox="1"/>
          <p:nvPr>
            <p:ph idx="2" type="body"/>
          </p:nvPr>
        </p:nvSpPr>
        <p:spPr>
          <a:xfrm>
            <a:off x="4572000" y="0"/>
            <a:ext cx="4572000" cy="5143500"/>
          </a:xfrm>
          <a:prstGeom prst="rect">
            <a:avLst/>
          </a:prstGeom>
          <a:solidFill>
            <a:schemeClr val="lt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On the way to church</a:t>
            </a:r>
            <a:r>
              <a:rPr b="1" lang="el" sz="1400">
                <a:solidFill>
                  <a:srgbClr val="FFFFFF"/>
                </a:solidFill>
                <a:latin typeface="Arial"/>
                <a:ea typeface="Arial"/>
                <a:cs typeface="Arial"/>
                <a:sym typeface="Arial"/>
              </a:rPr>
              <a:t>: B</a:t>
            </a:r>
            <a:r>
              <a:rPr b="1" lang="el" sz="1400">
                <a:solidFill>
                  <a:srgbClr val="FFFFFF"/>
                </a:solidFill>
                <a:latin typeface="Arial"/>
                <a:ea typeface="Arial"/>
                <a:cs typeface="Arial"/>
                <a:sym typeface="Arial"/>
              </a:rPr>
              <a:t>ride and groom receive challenges involving a fallen broom, a crying baby, or other household chores to test their skills before marriage</a:t>
            </a:r>
            <a:endParaRPr b="1" sz="1400">
              <a:solidFill>
                <a:srgbClr val="FFFFFF"/>
              </a:solidFill>
              <a:latin typeface="Arial"/>
              <a:ea typeface="Arial"/>
              <a:cs typeface="Arial"/>
              <a:sym typeface="Arial"/>
            </a:endParaRPr>
          </a:p>
          <a:p>
            <a:pPr indent="0" lvl="0" marL="457200" rtl="0" algn="l">
              <a:spcBef>
                <a:spcPts val="1600"/>
              </a:spcBef>
              <a:spcAft>
                <a:spcPts val="0"/>
              </a:spcAft>
              <a:buNone/>
            </a:pPr>
            <a:r>
              <a:t/>
            </a:r>
            <a:endParaRPr b="1" sz="1400">
              <a:solidFill>
                <a:srgbClr val="FFFFFF"/>
              </a:solidFill>
              <a:latin typeface="Arial"/>
              <a:ea typeface="Arial"/>
              <a:cs typeface="Arial"/>
              <a:sym typeface="Arial"/>
            </a:endParaRPr>
          </a:p>
          <a:p>
            <a:pPr indent="-317500" lvl="0" marL="457200" rtl="0" algn="l">
              <a:spcBef>
                <a:spcPts val="1600"/>
              </a:spcBef>
              <a:spcAft>
                <a:spcPts val="0"/>
              </a:spcAft>
              <a:buClr>
                <a:srgbClr val="FFFFFF"/>
              </a:buClr>
              <a:buSzPts val="1400"/>
              <a:buFont typeface="Arial"/>
              <a:buChar char="●"/>
            </a:pPr>
            <a:r>
              <a:rPr b="1" lang="el" sz="1400">
                <a:solidFill>
                  <a:srgbClr val="C27BA0"/>
                </a:solidFill>
                <a:latin typeface="Arial"/>
                <a:ea typeface="Arial"/>
                <a:cs typeface="Arial"/>
                <a:sym typeface="Arial"/>
              </a:rPr>
              <a:t>E</a:t>
            </a:r>
            <a:r>
              <a:rPr b="1" lang="el" sz="1400">
                <a:solidFill>
                  <a:srgbClr val="C27BA0"/>
                </a:solidFill>
                <a:latin typeface="Arial"/>
                <a:ea typeface="Arial"/>
                <a:cs typeface="Arial"/>
                <a:sym typeface="Arial"/>
              </a:rPr>
              <a:t>nd of the wedding day</a:t>
            </a:r>
            <a:r>
              <a:rPr b="1" lang="el" sz="1400">
                <a:solidFill>
                  <a:srgbClr val="FFFFFF"/>
                </a:solidFill>
                <a:latin typeface="Arial"/>
                <a:ea typeface="Arial"/>
                <a:cs typeface="Arial"/>
                <a:sym typeface="Arial"/>
              </a:rPr>
              <a:t>: c</a:t>
            </a:r>
            <a:r>
              <a:rPr b="1" lang="el" sz="1400">
                <a:solidFill>
                  <a:srgbClr val="FFFFFF"/>
                </a:solidFill>
                <a:latin typeface="Arial"/>
                <a:ea typeface="Arial"/>
                <a:cs typeface="Arial"/>
                <a:sym typeface="Arial"/>
              </a:rPr>
              <a:t>ouple break a vase or glass and the number of pieces is supposed to represent the number of years that they would be happily married</a:t>
            </a:r>
            <a:endParaRPr b="1" sz="1400">
              <a:solidFill>
                <a:srgbClr val="FFFFFF"/>
              </a:solidFill>
              <a:latin typeface="Arial"/>
              <a:ea typeface="Arial"/>
              <a:cs typeface="Arial"/>
              <a:sym typeface="Arial"/>
            </a:endParaRPr>
          </a:p>
        </p:txBody>
      </p:sp>
      <p:pic>
        <p:nvPicPr>
          <p:cNvPr id="90" name="Google Shape;90;p17"/>
          <p:cNvPicPr preferRelativeResize="0"/>
          <p:nvPr/>
        </p:nvPicPr>
        <p:blipFill>
          <a:blip r:embed="rId3">
            <a:alphaModFix/>
          </a:blip>
          <a:stretch>
            <a:fillRect/>
          </a:stretch>
        </p:blipFill>
        <p:spPr>
          <a:xfrm>
            <a:off x="0" y="1255950"/>
            <a:ext cx="4310700" cy="388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265500" y="0"/>
            <a:ext cx="40452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WEDDING CUSTOMS IN TURKEY</a:t>
            </a:r>
            <a:endParaRPr b="1" sz="3600">
              <a:latin typeface="Impact"/>
              <a:ea typeface="Impact"/>
              <a:cs typeface="Impact"/>
              <a:sym typeface="Impact"/>
            </a:endParaRPr>
          </a:p>
        </p:txBody>
      </p:sp>
      <p:sp>
        <p:nvSpPr>
          <p:cNvPr id="96" name="Google Shape;96;p18"/>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8"/>
          <p:cNvSpPr txBox="1"/>
          <p:nvPr>
            <p:ph idx="2" type="body"/>
          </p:nvPr>
        </p:nvSpPr>
        <p:spPr>
          <a:xfrm>
            <a:off x="4572000" y="0"/>
            <a:ext cx="4619700" cy="5143500"/>
          </a:xfrm>
          <a:prstGeom prst="rect">
            <a:avLst/>
          </a:prstGeom>
          <a:solidFill>
            <a:schemeClr val="lt1"/>
          </a:solidFill>
        </p:spPr>
        <p:txBody>
          <a:bodyPr anchorCtr="0" anchor="ctr" bIns="91425" lIns="91425" spcFirstLastPara="1" rIns="91425" wrap="square" tIns="91425">
            <a:noAutofit/>
          </a:bodyPr>
          <a:lstStyle/>
          <a:p>
            <a:pPr indent="-317500" lvl="0" marL="457200" rtl="0" algn="l">
              <a:lnSpc>
                <a:spcPct val="100000"/>
              </a:lnSpc>
              <a:spcBef>
                <a:spcPts val="2300"/>
              </a:spcBef>
              <a:spcAft>
                <a:spcPts val="0"/>
              </a:spcAft>
              <a:buClr>
                <a:srgbClr val="FFFFFF"/>
              </a:buClr>
              <a:buSzPts val="1400"/>
              <a:buFont typeface="Arial"/>
              <a:buChar char="●"/>
            </a:pPr>
            <a:r>
              <a:rPr b="1" lang="el" sz="1400">
                <a:solidFill>
                  <a:srgbClr val="C27BA0"/>
                </a:solidFill>
                <a:latin typeface="Arial"/>
                <a:ea typeface="Arial"/>
                <a:cs typeface="Arial"/>
                <a:sym typeface="Arial"/>
              </a:rPr>
              <a:t>Day Of The Wedding</a:t>
            </a:r>
            <a:r>
              <a:rPr b="1" lang="el" sz="1400">
                <a:solidFill>
                  <a:srgbClr val="FFFFFF"/>
                </a:solidFill>
                <a:latin typeface="Arial"/>
                <a:ea typeface="Arial"/>
                <a:cs typeface="Arial"/>
                <a:sym typeface="Arial"/>
              </a:rPr>
              <a:t>: ceremony is called “Fetch the bride!” There is some sort of procession to go fetch the bride and bring her to the groom’s house in a celebration that seems like parade. At house, bride is greeted by her new mother-in-law and she is given a welcome gift.</a:t>
            </a:r>
            <a:endParaRPr b="1" sz="1400">
              <a:solidFill>
                <a:srgbClr val="FFFFFF"/>
              </a:solidFill>
              <a:latin typeface="Arial"/>
              <a:ea typeface="Arial"/>
              <a:cs typeface="Arial"/>
              <a:sym typeface="Arial"/>
            </a:endParaRPr>
          </a:p>
          <a:p>
            <a:pPr indent="-317500" lvl="0" marL="457200" rtl="0" algn="l">
              <a:lnSpc>
                <a:spcPct val="100000"/>
              </a:lnSpc>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P</a:t>
            </a:r>
            <a:r>
              <a:rPr b="1" lang="el" sz="1400">
                <a:solidFill>
                  <a:srgbClr val="C27BA0"/>
                </a:solidFill>
                <a:latin typeface="Arial"/>
                <a:ea typeface="Arial"/>
                <a:cs typeface="Arial"/>
                <a:sym typeface="Arial"/>
              </a:rPr>
              <a:t>repares for the entry</a:t>
            </a:r>
            <a:r>
              <a:rPr b="1" lang="el" sz="1400">
                <a:solidFill>
                  <a:srgbClr val="FFFFFF"/>
                </a:solidFill>
                <a:latin typeface="Arial"/>
                <a:ea typeface="Arial"/>
                <a:cs typeface="Arial"/>
                <a:sym typeface="Arial"/>
              </a:rPr>
              <a:t>:B</a:t>
            </a:r>
            <a:r>
              <a:rPr b="1" lang="el" sz="1400">
                <a:solidFill>
                  <a:srgbClr val="FFFFFF"/>
                </a:solidFill>
                <a:latin typeface="Arial"/>
                <a:ea typeface="Arial"/>
                <a:cs typeface="Arial"/>
                <a:sym typeface="Arial"/>
              </a:rPr>
              <a:t>ride and groom enter to a slow traditional song, single women hold candles and walk in-front of them. They then walk in a circle three times and are seated. An elder of the group commences the henna ceremony by placing henna onto the bride and grooms palms, however in order to open their closed fists the in laws have to resent a gold coin</a:t>
            </a:r>
            <a:endParaRPr b="1" sz="1400">
              <a:solidFill>
                <a:srgbClr val="FFFFFF"/>
              </a:solidFill>
              <a:latin typeface="Arial"/>
              <a:ea typeface="Arial"/>
              <a:cs typeface="Arial"/>
              <a:sym typeface="Arial"/>
            </a:endParaRPr>
          </a:p>
        </p:txBody>
      </p:sp>
      <p:pic>
        <p:nvPicPr>
          <p:cNvPr id="98" name="Google Shape;98;p18"/>
          <p:cNvPicPr preferRelativeResize="0"/>
          <p:nvPr/>
        </p:nvPicPr>
        <p:blipFill>
          <a:blip r:embed="rId3">
            <a:alphaModFix/>
          </a:blip>
          <a:stretch>
            <a:fillRect/>
          </a:stretch>
        </p:blipFill>
        <p:spPr>
          <a:xfrm>
            <a:off x="14350" y="1253000"/>
            <a:ext cx="4342450" cy="2042850"/>
          </a:xfrm>
          <a:prstGeom prst="rect">
            <a:avLst/>
          </a:prstGeom>
          <a:noFill/>
          <a:ln>
            <a:noFill/>
          </a:ln>
        </p:spPr>
      </p:pic>
      <p:pic>
        <p:nvPicPr>
          <p:cNvPr id="99" name="Google Shape;99;p18"/>
          <p:cNvPicPr preferRelativeResize="0"/>
          <p:nvPr/>
        </p:nvPicPr>
        <p:blipFill>
          <a:blip r:embed="rId4">
            <a:alphaModFix/>
          </a:blip>
          <a:stretch>
            <a:fillRect/>
          </a:stretch>
        </p:blipFill>
        <p:spPr>
          <a:xfrm>
            <a:off x="0" y="3146825"/>
            <a:ext cx="4342451" cy="199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65500" y="0"/>
            <a:ext cx="4045200" cy="128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W</a:t>
            </a:r>
            <a:r>
              <a:rPr b="1" lang="el" sz="3600">
                <a:latin typeface="Impact"/>
                <a:ea typeface="Impact"/>
                <a:cs typeface="Impact"/>
                <a:sym typeface="Impact"/>
              </a:rPr>
              <a:t>edding customs in Albania</a:t>
            </a:r>
            <a:endParaRPr b="1" sz="3600">
              <a:latin typeface="Impact"/>
              <a:ea typeface="Impact"/>
              <a:cs typeface="Impact"/>
              <a:sym typeface="Impact"/>
            </a:endParaRPr>
          </a:p>
        </p:txBody>
      </p:sp>
      <p:sp>
        <p:nvSpPr>
          <p:cNvPr id="105" name="Google Shape;105;p1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9"/>
          <p:cNvSpPr txBox="1"/>
          <p:nvPr>
            <p:ph idx="2" type="body"/>
          </p:nvPr>
        </p:nvSpPr>
        <p:spPr>
          <a:xfrm>
            <a:off x="4572000" y="-50"/>
            <a:ext cx="4638900" cy="5143500"/>
          </a:xfrm>
          <a:prstGeom prst="rect">
            <a:avLst/>
          </a:prstGeom>
          <a:solidFill>
            <a:schemeClr val="lt1"/>
          </a:solidFill>
        </p:spPr>
        <p:txBody>
          <a:bodyPr anchorCtr="0" anchor="ctr" bIns="91425" lIns="91425" spcFirstLastPara="1" rIns="91425" wrap="square" tIns="91425">
            <a:noAutofit/>
          </a:bodyPr>
          <a:lstStyle/>
          <a:p>
            <a:pPr indent="-317500" lvl="0" marL="457200" rtl="0" algn="l">
              <a:lnSpc>
                <a:spcPct val="100000"/>
              </a:lnSpc>
              <a:spcBef>
                <a:spcPts val="2500"/>
              </a:spcBef>
              <a:spcAft>
                <a:spcPts val="0"/>
              </a:spcAft>
              <a:buClr>
                <a:srgbClr val="FFFFFF"/>
              </a:buClr>
              <a:buSzPts val="1400"/>
              <a:buFont typeface="Arial"/>
              <a:buChar char="●"/>
            </a:pPr>
            <a:r>
              <a:rPr b="1" lang="el" sz="1400">
                <a:solidFill>
                  <a:srgbClr val="C27BA0"/>
                </a:solidFill>
                <a:latin typeface="Arial"/>
                <a:ea typeface="Arial"/>
                <a:cs typeface="Arial"/>
                <a:sym typeface="Arial"/>
              </a:rPr>
              <a:t>Brid</a:t>
            </a:r>
            <a:r>
              <a:rPr b="1" lang="el" sz="1400">
                <a:solidFill>
                  <a:srgbClr val="C27BA0"/>
                </a:solidFill>
                <a:latin typeface="Arial"/>
                <a:ea typeface="Arial"/>
                <a:cs typeface="Arial"/>
                <a:sym typeface="Arial"/>
              </a:rPr>
              <a:t>es Cry</a:t>
            </a:r>
            <a:r>
              <a:rPr b="1" lang="el" sz="1400">
                <a:solidFill>
                  <a:srgbClr val="FFFFFF"/>
                </a:solidFill>
                <a:latin typeface="Arial"/>
                <a:ea typeface="Arial"/>
                <a:cs typeface="Arial"/>
                <a:sym typeface="Arial"/>
              </a:rPr>
              <a:t>:Bride leaving her family’s home en route to the new chapter in her life is a moving moment. Nacional Albania</a:t>
            </a:r>
            <a:r>
              <a:rPr b="1" lang="el" sz="1400">
                <a:solidFill>
                  <a:srgbClr val="FFFFFF"/>
                </a:solidFill>
                <a:uFill>
                  <a:noFill/>
                </a:uFill>
                <a:latin typeface="Arial"/>
                <a:ea typeface="Arial"/>
                <a:cs typeface="Arial"/>
                <a:sym typeface="Arial"/>
                <a:hlinkClick r:id="rId3">
                  <a:extLst>
                    <a:ext uri="{A12FA001-AC4F-418D-AE19-62706E023703}">
                      <ahyp:hlinkClr val="tx"/>
                    </a:ext>
                  </a:extLst>
                </a:hlinkClick>
              </a:rPr>
              <a:t> says that the bride and her family share tears of sadness (and joy) before meeting</a:t>
            </a:r>
            <a:r>
              <a:rPr b="1" lang="el" sz="1400">
                <a:solidFill>
                  <a:srgbClr val="FFFFFF"/>
                </a:solidFill>
                <a:latin typeface="Arial"/>
                <a:ea typeface="Arial"/>
                <a:cs typeface="Arial"/>
                <a:sym typeface="Arial"/>
              </a:rPr>
              <a:t> her groom.</a:t>
            </a:r>
            <a:endParaRPr b="1" sz="1400">
              <a:solidFill>
                <a:srgbClr val="FFFFFF"/>
              </a:solidFill>
              <a:latin typeface="Arial"/>
              <a:ea typeface="Arial"/>
              <a:cs typeface="Arial"/>
              <a:sym typeface="Arial"/>
            </a:endParaRPr>
          </a:p>
          <a:p>
            <a:pPr indent="-317500" lvl="0" marL="457200" rtl="0" algn="l">
              <a:lnSpc>
                <a:spcPct val="100000"/>
              </a:lnSpc>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Firing Guns For The Bride’s Arrival</a:t>
            </a:r>
            <a:r>
              <a:rPr b="1" lang="el" sz="1400">
                <a:solidFill>
                  <a:srgbClr val="FFFFFF"/>
                </a:solidFill>
                <a:latin typeface="Arial"/>
                <a:ea typeface="Arial"/>
                <a:cs typeface="Arial"/>
                <a:sym typeface="Arial"/>
              </a:rPr>
              <a:t>:Albanian Weddings fire shots when the bride arrives at the groom’s house. This is to signal the joy of the moment, and also because the wedding is seen as a kind of victory.</a:t>
            </a:r>
            <a:endParaRPr b="1" sz="1400">
              <a:solidFill>
                <a:srgbClr val="FFFFFF"/>
              </a:solidFill>
              <a:latin typeface="Arial"/>
              <a:ea typeface="Arial"/>
              <a:cs typeface="Arial"/>
              <a:sym typeface="Arial"/>
            </a:endParaRPr>
          </a:p>
          <a:p>
            <a:pPr indent="-317500" lvl="0" marL="457200" rtl="0" algn="l">
              <a:lnSpc>
                <a:spcPct val="100000"/>
              </a:lnSpc>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Traditional Dance And A Whole Lot Of Money</a:t>
            </a:r>
            <a:r>
              <a:rPr b="1" lang="el" sz="1400">
                <a:solidFill>
                  <a:srgbClr val="FFFFFF"/>
                </a:solidFill>
                <a:latin typeface="Arial"/>
                <a:ea typeface="Arial"/>
                <a:cs typeface="Arial"/>
                <a:sym typeface="Arial"/>
              </a:rPr>
              <a:t>:The wedding ceremony involves a traditional Albanian bride-groom dance and all the family and friends get involved.Guests make it rain on the bride and groom by throwing </a:t>
            </a:r>
            <a:r>
              <a:rPr b="1" lang="el" sz="1400">
                <a:solidFill>
                  <a:srgbClr val="FFFFFF"/>
                </a:solidFill>
                <a:latin typeface="Arial"/>
                <a:ea typeface="Arial"/>
                <a:cs typeface="Arial"/>
                <a:sym typeface="Arial"/>
              </a:rPr>
              <a:t>bank notes</a:t>
            </a:r>
            <a:r>
              <a:rPr b="1" lang="el" sz="1400">
                <a:solidFill>
                  <a:srgbClr val="FFFFFF"/>
                </a:solidFill>
                <a:latin typeface="Arial"/>
                <a:ea typeface="Arial"/>
                <a:cs typeface="Arial"/>
                <a:sym typeface="Arial"/>
              </a:rPr>
              <a:t> on them. </a:t>
            </a:r>
            <a:endParaRPr b="1" sz="1400">
              <a:solidFill>
                <a:srgbClr val="000000"/>
              </a:solidFill>
              <a:latin typeface="Arial"/>
              <a:ea typeface="Arial"/>
              <a:cs typeface="Arial"/>
              <a:sym typeface="Arial"/>
            </a:endParaRPr>
          </a:p>
          <a:p>
            <a:pPr indent="0" lvl="0" marL="0" rtl="0" algn="l">
              <a:lnSpc>
                <a:spcPct val="100000"/>
              </a:lnSpc>
              <a:spcBef>
                <a:spcPts val="2500"/>
              </a:spcBef>
              <a:spcAft>
                <a:spcPts val="0"/>
              </a:spcAft>
              <a:buNone/>
            </a:pPr>
            <a:r>
              <a:t/>
            </a:r>
            <a:endParaRPr b="1" sz="1200">
              <a:solidFill>
                <a:srgbClr val="FFFFFF"/>
              </a:solidFill>
              <a:latin typeface="Arial"/>
              <a:ea typeface="Arial"/>
              <a:cs typeface="Arial"/>
              <a:sym typeface="Arial"/>
            </a:endParaRPr>
          </a:p>
          <a:p>
            <a:pPr indent="0" lvl="0" marL="0" rtl="0" algn="l">
              <a:lnSpc>
                <a:spcPct val="100000"/>
              </a:lnSpc>
              <a:spcBef>
                <a:spcPts val="2500"/>
              </a:spcBef>
              <a:spcAft>
                <a:spcPts val="0"/>
              </a:spcAft>
              <a:buNone/>
            </a:pPr>
            <a:r>
              <a:t/>
            </a:r>
            <a:endParaRPr b="1" sz="1200">
              <a:solidFill>
                <a:srgbClr val="FFFFFF"/>
              </a:solidFill>
              <a:latin typeface="Arial"/>
              <a:ea typeface="Arial"/>
              <a:cs typeface="Arial"/>
              <a:sym typeface="Arial"/>
            </a:endParaRPr>
          </a:p>
          <a:p>
            <a:pPr indent="0" lvl="0" marL="0" rtl="0" algn="l">
              <a:spcBef>
                <a:spcPts val="1200"/>
              </a:spcBef>
              <a:spcAft>
                <a:spcPts val="1600"/>
              </a:spcAft>
              <a:buNone/>
            </a:pPr>
            <a:r>
              <a:t/>
            </a:r>
            <a:endParaRPr/>
          </a:p>
        </p:txBody>
      </p:sp>
      <p:pic>
        <p:nvPicPr>
          <p:cNvPr id="107" name="Google Shape;107;p19"/>
          <p:cNvPicPr preferRelativeResize="0"/>
          <p:nvPr/>
        </p:nvPicPr>
        <p:blipFill>
          <a:blip r:embed="rId4">
            <a:alphaModFix/>
          </a:blip>
          <a:stretch>
            <a:fillRect/>
          </a:stretch>
        </p:blipFill>
        <p:spPr>
          <a:xfrm>
            <a:off x="0" y="1249025"/>
            <a:ext cx="4572000" cy="389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ctrTitle"/>
          </p:nvPr>
        </p:nvSpPr>
        <p:spPr>
          <a:xfrm>
            <a:off x="671250" y="0"/>
            <a:ext cx="7801500" cy="116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a:latin typeface="Impact"/>
                <a:ea typeface="Impact"/>
                <a:cs typeface="Impact"/>
                <a:sym typeface="Impact"/>
              </a:rPr>
              <a:t>NAME GIVING </a:t>
            </a:r>
            <a:r>
              <a:rPr b="1" lang="el">
                <a:latin typeface="Impact"/>
                <a:ea typeface="Impact"/>
                <a:cs typeface="Impact"/>
                <a:sym typeface="Impact"/>
              </a:rPr>
              <a:t>COSTUMES</a:t>
            </a:r>
            <a:r>
              <a:rPr lang="el"/>
              <a:t> </a:t>
            </a:r>
            <a:endParaRPr/>
          </a:p>
        </p:txBody>
      </p:sp>
      <p:sp>
        <p:nvSpPr>
          <p:cNvPr id="113" name="Google Shape;113;p20"/>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14" name="Google Shape;114;p20"/>
          <p:cNvPicPr preferRelativeResize="0"/>
          <p:nvPr/>
        </p:nvPicPr>
        <p:blipFill>
          <a:blip r:embed="rId3">
            <a:alphaModFix/>
          </a:blip>
          <a:stretch>
            <a:fillRect/>
          </a:stretch>
        </p:blipFill>
        <p:spPr>
          <a:xfrm>
            <a:off x="0" y="1109525"/>
            <a:ext cx="9143999" cy="4033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265500" y="0"/>
            <a:ext cx="4045200" cy="141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l" sz="3600">
                <a:latin typeface="Impact"/>
                <a:ea typeface="Impact"/>
                <a:cs typeface="Impact"/>
                <a:sym typeface="Impact"/>
              </a:rPr>
              <a:t>NAME GIVING </a:t>
            </a:r>
            <a:r>
              <a:rPr b="1" lang="el" sz="3600">
                <a:latin typeface="Impact"/>
                <a:ea typeface="Impact"/>
                <a:cs typeface="Impact"/>
                <a:sym typeface="Impact"/>
              </a:rPr>
              <a:t>CUSTOMS</a:t>
            </a:r>
            <a:r>
              <a:rPr b="1" lang="el" sz="3600">
                <a:latin typeface="Impact"/>
                <a:ea typeface="Impact"/>
                <a:cs typeface="Impact"/>
                <a:sym typeface="Impact"/>
              </a:rPr>
              <a:t> IN GREECE </a:t>
            </a:r>
            <a:endParaRPr b="1" sz="3600">
              <a:latin typeface="Impact"/>
              <a:ea typeface="Impact"/>
              <a:cs typeface="Impact"/>
              <a:sym typeface="Impact"/>
            </a:endParaRPr>
          </a:p>
        </p:txBody>
      </p:sp>
      <p:sp>
        <p:nvSpPr>
          <p:cNvPr id="120" name="Google Shape;120;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21"/>
          <p:cNvSpPr txBox="1"/>
          <p:nvPr>
            <p:ph idx="2" type="body"/>
          </p:nvPr>
        </p:nvSpPr>
        <p:spPr>
          <a:xfrm>
            <a:off x="4572000" y="0"/>
            <a:ext cx="4572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Arial"/>
              <a:buChar char="●"/>
            </a:pPr>
            <a:r>
              <a:rPr b="1" i="1" lang="el" sz="1400">
                <a:latin typeface="Arial"/>
                <a:ea typeface="Arial"/>
                <a:cs typeface="Arial"/>
                <a:sym typeface="Arial"/>
              </a:rPr>
              <a:t>,</a:t>
            </a:r>
            <a:r>
              <a:rPr b="1" i="1" lang="el" sz="1400">
                <a:solidFill>
                  <a:srgbClr val="C27BA0"/>
                </a:solidFill>
                <a:latin typeface="Arial"/>
                <a:ea typeface="Arial"/>
                <a:cs typeface="Arial"/>
                <a:sym typeface="Arial"/>
              </a:rPr>
              <a:t>Choice of the name</a:t>
            </a:r>
            <a:r>
              <a:rPr b="1" i="1" lang="el" sz="1400">
                <a:solidFill>
                  <a:srgbClr val="FFFFFF"/>
                </a:solidFill>
                <a:latin typeface="Arial"/>
                <a:ea typeface="Arial"/>
                <a:cs typeface="Arial"/>
                <a:sym typeface="Arial"/>
              </a:rPr>
              <a:t>: parents give children a name of their choice as a first name and a name from grandparents as a middle name. </a:t>
            </a:r>
            <a:endParaRPr b="1" sz="1400">
              <a:solidFill>
                <a:srgbClr val="444444"/>
              </a:solidFill>
              <a:latin typeface="Times New Roman"/>
              <a:ea typeface="Times New Roman"/>
              <a:cs typeface="Times New Roman"/>
              <a:sym typeface="Times New Roman"/>
            </a:endParaRPr>
          </a:p>
          <a:p>
            <a:pPr indent="-317500" lvl="0" marL="457200" rtl="0" algn="l">
              <a:spcBef>
                <a:spcPts val="0"/>
              </a:spcBef>
              <a:spcAft>
                <a:spcPts val="0"/>
              </a:spcAft>
              <a:buClr>
                <a:srgbClr val="FFFFFF"/>
              </a:buClr>
              <a:buSzPts val="1400"/>
              <a:buFont typeface="Arial"/>
              <a:buChar char="●"/>
            </a:pPr>
            <a:r>
              <a:rPr b="1" lang="el" sz="1400">
                <a:solidFill>
                  <a:srgbClr val="C27BA0"/>
                </a:solidFill>
                <a:latin typeface="Arial"/>
                <a:ea typeface="Arial"/>
                <a:cs typeface="Arial"/>
                <a:sym typeface="Arial"/>
              </a:rPr>
              <a:t>Christian baptism</a:t>
            </a:r>
            <a:r>
              <a:rPr b="1" lang="el" sz="1400">
                <a:solidFill>
                  <a:srgbClr val="FFFFFF"/>
                </a:solidFill>
                <a:latin typeface="Arial"/>
                <a:ea typeface="Arial"/>
                <a:cs typeface="Arial"/>
                <a:sym typeface="Arial"/>
              </a:rPr>
              <a:t>:</a:t>
            </a:r>
            <a:r>
              <a:rPr b="1" i="1" lang="el" sz="1400">
                <a:solidFill>
                  <a:srgbClr val="FFFFFF"/>
                </a:solidFill>
                <a:latin typeface="Arial"/>
                <a:ea typeface="Arial"/>
                <a:cs typeface="Arial"/>
                <a:sym typeface="Arial"/>
              </a:rPr>
              <a:t>  parents, godparents and other relatives present the baby to the church, where the priest reads blessings and baptize the baby in a baptistery.</a:t>
            </a:r>
            <a:endParaRPr b="1" sz="1400">
              <a:solidFill>
                <a:srgbClr val="444444"/>
              </a:solidFill>
              <a:latin typeface="Times New Roman"/>
              <a:ea typeface="Times New Roman"/>
              <a:cs typeface="Times New Roman"/>
              <a:sym typeface="Times New Roman"/>
            </a:endParaRPr>
          </a:p>
          <a:p>
            <a:pPr indent="0" lvl="0" marL="0" rtl="0" algn="l">
              <a:spcBef>
                <a:spcPts val="1600"/>
              </a:spcBef>
              <a:spcAft>
                <a:spcPts val="1600"/>
              </a:spcAft>
              <a:buNone/>
            </a:pPr>
            <a:r>
              <a:t/>
            </a:r>
            <a:endParaRPr i="1" sz="1200">
              <a:solidFill>
                <a:srgbClr val="FFFFFF"/>
              </a:solidFill>
              <a:latin typeface="Arial"/>
              <a:ea typeface="Arial"/>
              <a:cs typeface="Arial"/>
              <a:sym typeface="Arial"/>
            </a:endParaRPr>
          </a:p>
        </p:txBody>
      </p:sp>
      <p:pic>
        <p:nvPicPr>
          <p:cNvPr id="122" name="Google Shape;122;p21"/>
          <p:cNvPicPr preferRelativeResize="0"/>
          <p:nvPr/>
        </p:nvPicPr>
        <p:blipFill>
          <a:blip r:embed="rId3">
            <a:alphaModFix/>
          </a:blip>
          <a:stretch>
            <a:fillRect/>
          </a:stretch>
        </p:blipFill>
        <p:spPr>
          <a:xfrm>
            <a:off x="0" y="1411500"/>
            <a:ext cx="4572000" cy="373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