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Average"/>
      <p:regular r:id="rId13"/>
    </p:embeddedFont>
    <p:embeddedFont>
      <p:font typeface="Oswald"/>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verage-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swald-bold.fntdata"/><Relationship Id="rId14"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e6c843062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e6c843062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477706db8d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477706db8d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bull is taurus in Greek</a:t>
            </a:r>
            <a:endParaRPr/>
          </a:p>
          <a:p>
            <a:pPr indent="0" lvl="0" marL="0" rtl="0" algn="l">
              <a:spcBef>
                <a:spcPts val="0"/>
              </a:spcBef>
              <a:spcAft>
                <a:spcPts val="0"/>
              </a:spcAft>
              <a:buNone/>
            </a:pPr>
            <a:r>
              <a:rPr lang="el"/>
              <a:t>whose sign is Taurus? who was born between 21st April and 20th May?</a:t>
            </a:r>
            <a:endParaRPr/>
          </a:p>
          <a:p>
            <a:pPr indent="0" lvl="0" marL="0" rtl="0" algn="l">
              <a:spcBef>
                <a:spcPts val="0"/>
              </a:spcBef>
              <a:spcAft>
                <a:spcPts val="0"/>
              </a:spcAft>
              <a:buNone/>
            </a:pPr>
            <a:r>
              <a:rPr lang="el"/>
              <a:t>ha-ha</a:t>
            </a:r>
            <a:endParaRPr/>
          </a:p>
          <a:p>
            <a:pPr indent="0" lvl="0" marL="0" rtl="0" algn="l">
              <a:spcBef>
                <a:spcPts val="0"/>
              </a:spcBef>
              <a:spcAft>
                <a:spcPts val="0"/>
              </a:spcAft>
              <a:buNone/>
            </a:pPr>
            <a:r>
              <a:rPr lang="el"/>
              <a:t>the myth has some variations</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We all live in Europe so it’s good to know the myth of Europe!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477706db8d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77706db8d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477706db8d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77706db8d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So the stars in the flag of Europe!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477706db8d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77706db8d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477706db8d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77706db8d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1467300" y="152400"/>
            <a:ext cx="5900825"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7E6B"/>
        </a:solidFill>
      </p:bgPr>
    </p:bg>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20000"/>
              </a:lnSpc>
              <a:spcBef>
                <a:spcPts val="0"/>
              </a:spcBef>
              <a:spcAft>
                <a:spcPts val="1500"/>
              </a:spcAft>
              <a:buNone/>
            </a:pPr>
            <a:r>
              <a:rPr lang="el">
                <a:solidFill>
                  <a:srgbClr val="FFFFFF"/>
                </a:solidFill>
                <a:latin typeface="Arial"/>
                <a:ea typeface="Arial"/>
                <a:cs typeface="Arial"/>
                <a:sym typeface="Arial"/>
              </a:rPr>
              <a:t>The Myth Of Europe And Its Variations</a:t>
            </a:r>
            <a:endParaRPr>
              <a:solidFill>
                <a:srgbClr val="FFFFFF"/>
              </a:solidFill>
              <a:latin typeface="Arial"/>
              <a:ea typeface="Arial"/>
              <a:cs typeface="Arial"/>
              <a:sym typeface="Arial"/>
            </a:endParaRPr>
          </a:p>
        </p:txBody>
      </p:sp>
      <p:pic>
        <p:nvPicPr>
          <p:cNvPr id="65" name="Google Shape;65;p14"/>
          <p:cNvPicPr preferRelativeResize="0"/>
          <p:nvPr/>
        </p:nvPicPr>
        <p:blipFill>
          <a:blip r:embed="rId3">
            <a:alphaModFix/>
          </a:blip>
          <a:stretch>
            <a:fillRect/>
          </a:stretch>
        </p:blipFill>
        <p:spPr>
          <a:xfrm>
            <a:off x="1619250" y="1129825"/>
            <a:ext cx="5905500" cy="3686175"/>
          </a:xfrm>
          <a:prstGeom prst="rect">
            <a:avLst/>
          </a:prstGeom>
          <a:noFill/>
          <a:ln>
            <a:noFill/>
          </a:ln>
        </p:spPr>
      </p:pic>
    </p:spTree>
  </p:cSld>
  <p:clrMapOvr>
    <a:masterClrMapping/>
  </p:clrMapOvr>
  <mc:AlternateContent>
    <mc:Choice Requires="p14">
      <p:transition spd="slow" p14:dur="2500">
        <p14:flip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69" name="Shape 69"/>
        <p:cNvGrpSpPr/>
        <p:nvPr/>
      </p:nvGrpSpPr>
      <p:grpSpPr>
        <a:xfrm>
          <a:off x="0" y="0"/>
          <a:ext cx="0" cy="0"/>
          <a:chOff x="0" y="0"/>
          <a:chExt cx="0" cy="0"/>
        </a:xfrm>
      </p:grpSpPr>
      <p:sp>
        <p:nvSpPr>
          <p:cNvPr id="70" name="Google Shape;70;p15"/>
          <p:cNvSpPr txBox="1"/>
          <p:nvPr>
            <p:ph type="ctrTitle"/>
          </p:nvPr>
        </p:nvSpPr>
        <p:spPr>
          <a:xfrm>
            <a:off x="1397738" y="343275"/>
            <a:ext cx="6163200" cy="81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a:t>EUROPE</a:t>
            </a:r>
            <a:endParaRPr/>
          </a:p>
        </p:txBody>
      </p:sp>
      <p:pic>
        <p:nvPicPr>
          <p:cNvPr id="71" name="Google Shape;71;p15"/>
          <p:cNvPicPr preferRelativeResize="0"/>
          <p:nvPr/>
        </p:nvPicPr>
        <p:blipFill>
          <a:blip r:embed="rId3">
            <a:alphaModFix/>
          </a:blip>
          <a:stretch>
            <a:fillRect/>
          </a:stretch>
        </p:blipFill>
        <p:spPr>
          <a:xfrm>
            <a:off x="1477875" y="1356650"/>
            <a:ext cx="6002975" cy="3458700"/>
          </a:xfrm>
          <a:prstGeom prst="rect">
            <a:avLst/>
          </a:prstGeom>
          <a:noFill/>
          <a:ln>
            <a:noFill/>
          </a:ln>
        </p:spPr>
      </p:pic>
    </p:spTree>
  </p:cSld>
  <p:clrMapOvr>
    <a:masterClrMapping/>
  </p:clrMapOvr>
  <mc:AlternateContent>
    <mc:Choice Requires="p14">
      <p:transition spd="slow" p14:dur="26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B26B"/>
        </a:soli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93900" y="221550"/>
            <a:ext cx="4478100" cy="47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2700">
                <a:latin typeface="Arial"/>
                <a:ea typeface="Arial"/>
                <a:cs typeface="Arial"/>
                <a:sym typeface="Arial"/>
              </a:rPr>
              <a:t>The myth of Europe is a fascinating myth of the Greek Mythology that inspired writers, historians, painters and politicians who gave her name to coins, to the continent and created several pieces of art depicting the love making of Zeus and Europe.</a:t>
            </a:r>
            <a:endParaRPr sz="2700">
              <a:latin typeface="Arial"/>
              <a:ea typeface="Arial"/>
              <a:cs typeface="Arial"/>
              <a:sym typeface="Arial"/>
            </a:endParaRPr>
          </a:p>
        </p:txBody>
      </p:sp>
      <p:pic>
        <p:nvPicPr>
          <p:cNvPr id="77" name="Google Shape;77;p16"/>
          <p:cNvPicPr preferRelativeResize="0"/>
          <p:nvPr/>
        </p:nvPicPr>
        <p:blipFill>
          <a:blip r:embed="rId3">
            <a:alphaModFix/>
          </a:blip>
          <a:stretch>
            <a:fillRect/>
          </a:stretch>
        </p:blipFill>
        <p:spPr>
          <a:xfrm>
            <a:off x="4713775" y="510325"/>
            <a:ext cx="3848101" cy="3894551"/>
          </a:xfrm>
          <a:prstGeom prst="rect">
            <a:avLst/>
          </a:prstGeom>
          <a:noFill/>
          <a:ln>
            <a:noFill/>
          </a:ln>
        </p:spPr>
      </p:pic>
    </p:spTree>
  </p:cSld>
  <p:clrMapOvr>
    <a:masterClrMapping/>
  </p:clrMapOvr>
  <mc:AlternateContent>
    <mc:Choice Requires="p14">
      <p:transition spd="slow" p14:dur="33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147000" y="74700"/>
            <a:ext cx="8850000" cy="604200"/>
          </a:xfrm>
          <a:prstGeom prst="rect">
            <a:avLst/>
          </a:prstGeom>
        </p:spPr>
        <p:txBody>
          <a:bodyPr anchorCtr="0" anchor="t" bIns="91425" lIns="91425" spcFirstLastPara="1" rIns="91425" wrap="square" tIns="91425">
            <a:noAutofit/>
          </a:bodyPr>
          <a:lstStyle/>
          <a:p>
            <a:pPr indent="0" lvl="0" marL="0" rtl="0" algn="ctr">
              <a:lnSpc>
                <a:spcPct val="120000"/>
              </a:lnSpc>
              <a:spcBef>
                <a:spcPts val="0"/>
              </a:spcBef>
              <a:spcAft>
                <a:spcPts val="1500"/>
              </a:spcAft>
              <a:buNone/>
            </a:pPr>
            <a:r>
              <a:rPr lang="el" u="sng">
                <a:solidFill>
                  <a:srgbClr val="FFFFFF"/>
                </a:solidFill>
                <a:latin typeface="Arial"/>
                <a:ea typeface="Arial"/>
                <a:cs typeface="Arial"/>
                <a:sym typeface="Arial"/>
              </a:rPr>
              <a:t>Europe And Zeus</a:t>
            </a:r>
            <a:endParaRPr u="sng">
              <a:solidFill>
                <a:srgbClr val="FFFFFF"/>
              </a:solidFill>
              <a:latin typeface="Arial"/>
              <a:ea typeface="Arial"/>
              <a:cs typeface="Arial"/>
              <a:sym typeface="Arial"/>
            </a:endParaRPr>
          </a:p>
        </p:txBody>
      </p:sp>
      <p:sp>
        <p:nvSpPr>
          <p:cNvPr id="83" name="Google Shape;83;p17"/>
          <p:cNvSpPr txBox="1"/>
          <p:nvPr>
            <p:ph idx="1" type="body"/>
          </p:nvPr>
        </p:nvSpPr>
        <p:spPr>
          <a:xfrm>
            <a:off x="147000" y="665613"/>
            <a:ext cx="4172100" cy="433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2200">
                <a:solidFill>
                  <a:srgbClr val="FFFFFF"/>
                </a:solidFill>
                <a:latin typeface="Arial"/>
                <a:ea typeface="Arial"/>
                <a:cs typeface="Arial"/>
                <a:sym typeface="Arial"/>
              </a:rPr>
              <a:t>Europe was a beautiful princess, who was kidnapped by Zeus, brought to Crete, and had three sons – Minos, Rhadamanthys, and Sarpedon, who all became judges of the Underworld. Zeus was the father of all the children of Europe but he asked her to marry Asterion, the king of stars. And she did.</a:t>
            </a:r>
            <a:endParaRPr sz="2200">
              <a:solidFill>
                <a:srgbClr val="FFFFFF"/>
              </a:solidFill>
              <a:latin typeface="Arial"/>
              <a:ea typeface="Arial"/>
              <a:cs typeface="Arial"/>
              <a:sym typeface="Arial"/>
            </a:endParaRPr>
          </a:p>
          <a:p>
            <a:pPr indent="0" lvl="0" marL="0" rtl="0" algn="l">
              <a:spcBef>
                <a:spcPts val="1900"/>
              </a:spcBef>
              <a:spcAft>
                <a:spcPts val="1600"/>
              </a:spcAft>
              <a:buNone/>
            </a:pPr>
            <a:r>
              <a:t/>
            </a:r>
            <a:endParaRPr/>
          </a:p>
        </p:txBody>
      </p:sp>
      <p:pic>
        <p:nvPicPr>
          <p:cNvPr id="84" name="Google Shape;84;p17"/>
          <p:cNvPicPr preferRelativeResize="0"/>
          <p:nvPr/>
        </p:nvPicPr>
        <p:blipFill>
          <a:blip r:embed="rId3">
            <a:alphaModFix/>
          </a:blip>
          <a:stretch>
            <a:fillRect/>
          </a:stretch>
        </p:blipFill>
        <p:spPr>
          <a:xfrm>
            <a:off x="4572000" y="1122200"/>
            <a:ext cx="4334826" cy="3417025"/>
          </a:xfrm>
          <a:prstGeom prst="rect">
            <a:avLst/>
          </a:prstGeom>
          <a:noFill/>
          <a:ln>
            <a:noFill/>
          </a:ln>
        </p:spPr>
      </p:pic>
    </p:spTree>
  </p:cSld>
  <p:clrMapOvr>
    <a:masterClrMapping/>
  </p:clrMapOvr>
  <mc:AlternateContent>
    <mc:Choice Requires="p14">
      <p:transition spd="slow" p14:dur="2900">
        <p:pu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88" name="Shape 88"/>
        <p:cNvGrpSpPr/>
        <p:nvPr/>
      </p:nvGrpSpPr>
      <p:grpSpPr>
        <a:xfrm>
          <a:off x="0" y="0"/>
          <a:ext cx="0" cy="0"/>
          <a:chOff x="0" y="0"/>
          <a:chExt cx="0" cy="0"/>
        </a:xfrm>
      </p:grpSpPr>
      <p:sp>
        <p:nvSpPr>
          <p:cNvPr id="89" name="Google Shape;89;p18"/>
          <p:cNvSpPr txBox="1"/>
          <p:nvPr>
            <p:ph type="title"/>
          </p:nvPr>
        </p:nvSpPr>
        <p:spPr>
          <a:xfrm>
            <a:off x="2285825" y="0"/>
            <a:ext cx="5100300" cy="82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500"/>
              </a:spcAft>
              <a:buNone/>
            </a:pPr>
            <a:r>
              <a:rPr lang="el">
                <a:solidFill>
                  <a:srgbClr val="FFFFFF"/>
                </a:solidFill>
                <a:latin typeface="Arial"/>
                <a:ea typeface="Arial"/>
                <a:cs typeface="Arial"/>
                <a:sym typeface="Arial"/>
              </a:rPr>
              <a:t>Zeus’ Gifts To Europe</a:t>
            </a:r>
            <a:endParaRPr>
              <a:solidFill>
                <a:srgbClr val="FFFFFF"/>
              </a:solidFill>
              <a:latin typeface="Arial"/>
              <a:ea typeface="Arial"/>
              <a:cs typeface="Arial"/>
              <a:sym typeface="Arial"/>
            </a:endParaRPr>
          </a:p>
        </p:txBody>
      </p:sp>
      <p:sp>
        <p:nvSpPr>
          <p:cNvPr id="90" name="Google Shape;90;p18"/>
          <p:cNvSpPr txBox="1"/>
          <p:nvPr>
            <p:ph idx="1" type="body"/>
          </p:nvPr>
        </p:nvSpPr>
        <p:spPr>
          <a:xfrm>
            <a:off x="0" y="598450"/>
            <a:ext cx="9074100" cy="444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2000">
                <a:solidFill>
                  <a:srgbClr val="FFFFFF"/>
                </a:solidFill>
                <a:latin typeface="Arial"/>
                <a:ea typeface="Arial"/>
                <a:cs typeface="Arial"/>
                <a:sym typeface="Arial"/>
              </a:rPr>
              <a:t>Zeus’s love for Europe was so great that he gave her the finest presents: Talos, Laelaps, and a magic javelin. Talos was a man of bronze who was the guard of Crete; Laelaps was a hunting dog, and the javelin was magic since it could always hit the focused target. And that bull, that seduced Europe, was eventually turned into the constellation of Taurus.</a:t>
            </a:r>
            <a:endParaRPr sz="2000">
              <a:solidFill>
                <a:srgbClr val="FFFFFF"/>
              </a:solidFill>
              <a:latin typeface="Arial"/>
              <a:ea typeface="Arial"/>
              <a:cs typeface="Arial"/>
              <a:sym typeface="Arial"/>
            </a:endParaRPr>
          </a:p>
          <a:p>
            <a:pPr indent="0" lvl="0" marL="0" rtl="0" algn="l">
              <a:spcBef>
                <a:spcPts val="1900"/>
              </a:spcBef>
              <a:spcAft>
                <a:spcPts val="1600"/>
              </a:spcAft>
              <a:buNone/>
            </a:pPr>
            <a:r>
              <a:t/>
            </a:r>
            <a:endParaRPr/>
          </a:p>
        </p:txBody>
      </p:sp>
      <p:pic>
        <p:nvPicPr>
          <p:cNvPr id="91" name="Google Shape;91;p18"/>
          <p:cNvPicPr preferRelativeResize="0"/>
          <p:nvPr/>
        </p:nvPicPr>
        <p:blipFill>
          <a:blip r:embed="rId3">
            <a:alphaModFix/>
          </a:blip>
          <a:stretch>
            <a:fillRect/>
          </a:stretch>
        </p:blipFill>
        <p:spPr>
          <a:xfrm>
            <a:off x="376775" y="2720450"/>
            <a:ext cx="3142575" cy="2095050"/>
          </a:xfrm>
          <a:prstGeom prst="rect">
            <a:avLst/>
          </a:prstGeom>
          <a:noFill/>
          <a:ln>
            <a:noFill/>
          </a:ln>
        </p:spPr>
      </p:pic>
      <p:pic>
        <p:nvPicPr>
          <p:cNvPr id="92" name="Google Shape;92;p18"/>
          <p:cNvPicPr preferRelativeResize="0"/>
          <p:nvPr/>
        </p:nvPicPr>
        <p:blipFill>
          <a:blip r:embed="rId4">
            <a:alphaModFix/>
          </a:blip>
          <a:stretch>
            <a:fillRect/>
          </a:stretch>
        </p:blipFill>
        <p:spPr>
          <a:xfrm>
            <a:off x="5398650" y="2606338"/>
            <a:ext cx="2436625" cy="2323275"/>
          </a:xfrm>
          <a:prstGeom prst="rect">
            <a:avLst/>
          </a:prstGeom>
          <a:noFill/>
          <a:ln>
            <a:noFill/>
          </a:ln>
        </p:spPr>
      </p:pic>
    </p:spTree>
  </p:cSld>
  <p:clrMapOvr>
    <a:masterClrMapping/>
  </p:clrMapOvr>
  <mc:AlternateContent>
    <mc:Choice Requires="p14">
      <p:transition spd="slow" p14:dur="2900">
        <p:push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96" name="Shape 96"/>
        <p:cNvGrpSpPr/>
        <p:nvPr/>
      </p:nvGrpSpPr>
      <p:grpSpPr>
        <a:xfrm>
          <a:off x="0" y="0"/>
          <a:ext cx="0" cy="0"/>
          <a:chOff x="0" y="0"/>
          <a:chExt cx="0" cy="0"/>
        </a:xfrm>
      </p:grpSpPr>
      <p:sp>
        <p:nvSpPr>
          <p:cNvPr id="97" name="Google Shape;97;p19"/>
          <p:cNvSpPr txBox="1"/>
          <p:nvPr>
            <p:ph idx="4294967295" type="body"/>
          </p:nvPr>
        </p:nvSpPr>
        <p:spPr>
          <a:xfrm>
            <a:off x="4939500" y="328500"/>
            <a:ext cx="4104900" cy="473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solidFill>
                  <a:srgbClr val="FFFFFF"/>
                </a:solidFill>
                <a:latin typeface="Arial"/>
                <a:ea typeface="Arial"/>
                <a:cs typeface="Arial"/>
                <a:sym typeface="Arial"/>
              </a:rPr>
              <a:t>Starting off as a mortal woman in Greek Mythology, Europe became immortal after her name was given to the continent. </a:t>
            </a:r>
            <a:endParaRPr>
              <a:solidFill>
                <a:srgbClr val="FFFFFF"/>
              </a:solidFill>
              <a:latin typeface="Arial"/>
              <a:ea typeface="Arial"/>
              <a:cs typeface="Arial"/>
              <a:sym typeface="Arial"/>
            </a:endParaRPr>
          </a:p>
          <a:p>
            <a:pPr indent="0" lvl="0" marL="0" rtl="0" algn="l">
              <a:spcBef>
                <a:spcPts val="1900"/>
              </a:spcBef>
              <a:spcAft>
                <a:spcPts val="1900"/>
              </a:spcAft>
              <a:buNone/>
            </a:pPr>
            <a:r>
              <a:rPr lang="el">
                <a:solidFill>
                  <a:srgbClr val="FFFFFF"/>
                </a:solidFill>
                <a:latin typeface="Arial"/>
                <a:ea typeface="Arial"/>
                <a:cs typeface="Arial"/>
                <a:sym typeface="Arial"/>
              </a:rPr>
              <a:t>One legend says that Europe had a dream one night in which two women – actually two continents –were arguing. One of them, Asia, (on the right) believed that Europe belonged to Asia, since she was born there. </a:t>
            </a:r>
            <a:r>
              <a:rPr lang="el">
                <a:solidFill>
                  <a:schemeClr val="dk1"/>
                </a:solidFill>
                <a:latin typeface="Arial"/>
                <a:ea typeface="Arial"/>
                <a:cs typeface="Arial"/>
                <a:sym typeface="Arial"/>
              </a:rPr>
              <a:t>The other woman is Africa. </a:t>
            </a:r>
            <a:r>
              <a:rPr lang="el">
                <a:solidFill>
                  <a:srgbClr val="FFFFFF"/>
                </a:solidFill>
                <a:latin typeface="Arial"/>
                <a:ea typeface="Arial"/>
                <a:cs typeface="Arial"/>
                <a:sym typeface="Arial"/>
              </a:rPr>
              <a:t>The one with no name -Europe –  (in the middle) said Zeus would give the name to her. </a:t>
            </a:r>
            <a:endParaRPr/>
          </a:p>
        </p:txBody>
      </p:sp>
      <p:sp>
        <p:nvSpPr>
          <p:cNvPr id="98" name="Google Shape;98;p19"/>
          <p:cNvSpPr txBox="1"/>
          <p:nvPr>
            <p:ph type="title"/>
          </p:nvPr>
        </p:nvSpPr>
        <p:spPr>
          <a:xfrm>
            <a:off x="241650" y="138075"/>
            <a:ext cx="4698000" cy="4841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9" name="Google Shape;99;p19"/>
          <p:cNvPicPr preferRelativeResize="0"/>
          <p:nvPr/>
        </p:nvPicPr>
        <p:blipFill>
          <a:blip r:embed="rId3">
            <a:alphaModFix/>
          </a:blip>
          <a:stretch>
            <a:fillRect/>
          </a:stretch>
        </p:blipFill>
        <p:spPr>
          <a:xfrm>
            <a:off x="103550" y="304800"/>
            <a:ext cx="4835951" cy="4528598"/>
          </a:xfrm>
          <a:prstGeom prst="rect">
            <a:avLst/>
          </a:prstGeom>
          <a:noFill/>
          <a:ln>
            <a:noFill/>
          </a:ln>
        </p:spPr>
      </p:pic>
    </p:spTree>
  </p:cSld>
  <p:clrMapOvr>
    <a:masterClrMapping/>
  </p:clrMapOvr>
  <mc:AlternateContent>
    <mc:Choice Requires="p14">
      <p:transition spd="slow" p14:dur="2200">
        <p14:prism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