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embeddedFontLst>
    <p:embeddedFont>
      <p:font typeface="Lobster"/>
      <p:regular r:id="rId32"/>
    </p:embeddedFont>
    <p:embeddedFont>
      <p:font typeface="Lora"/>
      <p:regular r:id="rId33"/>
      <p:bold r:id="rId34"/>
      <p:italic r:id="rId35"/>
      <p:boldItalic r:id="rId36"/>
    </p:embeddedFont>
    <p:embeddedFont>
      <p:font typeface="Merriweather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erriweather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Lora-regular.fntdata"/><Relationship Id="rId10" Type="http://schemas.openxmlformats.org/officeDocument/2006/relationships/slide" Target="slides/slide5.xml"/><Relationship Id="rId32" Type="http://schemas.openxmlformats.org/officeDocument/2006/relationships/font" Target="fonts/Lobster-regular.fntdata"/><Relationship Id="rId13" Type="http://schemas.openxmlformats.org/officeDocument/2006/relationships/slide" Target="slides/slide8.xml"/><Relationship Id="rId35" Type="http://schemas.openxmlformats.org/officeDocument/2006/relationships/font" Target="fonts/Lora-italic.fntdata"/><Relationship Id="rId12" Type="http://schemas.openxmlformats.org/officeDocument/2006/relationships/slide" Target="slides/slide7.xml"/><Relationship Id="rId34" Type="http://schemas.openxmlformats.org/officeDocument/2006/relationships/font" Target="fonts/Lora-bold.fntdata"/><Relationship Id="rId15" Type="http://schemas.openxmlformats.org/officeDocument/2006/relationships/slide" Target="slides/slide10.xml"/><Relationship Id="rId37" Type="http://schemas.openxmlformats.org/officeDocument/2006/relationships/font" Target="fonts/Merriweather-regular.fntdata"/><Relationship Id="rId14" Type="http://schemas.openxmlformats.org/officeDocument/2006/relationships/slide" Target="slides/slide9.xml"/><Relationship Id="rId36" Type="http://schemas.openxmlformats.org/officeDocument/2006/relationships/font" Target="fonts/Lora-boldItalic.fntdata"/><Relationship Id="rId17" Type="http://schemas.openxmlformats.org/officeDocument/2006/relationships/slide" Target="slides/slide12.xml"/><Relationship Id="rId39" Type="http://schemas.openxmlformats.org/officeDocument/2006/relationships/font" Target="fonts/Merriweather-italic.fntdata"/><Relationship Id="rId16" Type="http://schemas.openxmlformats.org/officeDocument/2006/relationships/slide" Target="slides/slide11.xml"/><Relationship Id="rId38" Type="http://schemas.openxmlformats.org/officeDocument/2006/relationships/font" Target="fonts/Merriweather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e6c91766b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e6c91766b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8a1ad2c4e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8a1ad2c4e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8a1ad2c4e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8a1ad2c4e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8a1ad2c4e2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8a1ad2c4e2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8abef0a5d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8abef0a5d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8abef0a5db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8abef0a5d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88ed829d5e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88ed829d5e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8b10df0810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8b10df0810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8b10df081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8b10df081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8b10df0810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8b10df0810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8b10df0810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8b10df0810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8b10df0810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8b10df0810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8b10df0810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8b10df0810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8b10df0810_2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8b10df0810_2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928599886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928599886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8b10df0810_2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8b10df0810_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8b10df0810_2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8b10df0810_2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8b10df0810_2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8b10df0810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81dea1be4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81dea1be4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81dea1be4f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81dea1be4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88ed829d5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88ed829d5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88ed829d5e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88ed829d5e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88ed829d5e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88ed829d5e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88ed829d5e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88ed829d5e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88ed829d5e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88ed829d5e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Relationship Id="rId4" Type="http://schemas.openxmlformats.org/officeDocument/2006/relationships/image" Target="../media/image39.png"/><Relationship Id="rId5" Type="http://schemas.openxmlformats.org/officeDocument/2006/relationships/image" Target="../media/image3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png"/><Relationship Id="rId4" Type="http://schemas.openxmlformats.org/officeDocument/2006/relationships/image" Target="../media/image32.png"/><Relationship Id="rId5" Type="http://schemas.openxmlformats.org/officeDocument/2006/relationships/image" Target="../media/image22.png"/><Relationship Id="rId6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png"/><Relationship Id="rId4" Type="http://schemas.openxmlformats.org/officeDocument/2006/relationships/image" Target="../media/image4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jpg"/><Relationship Id="rId4" Type="http://schemas.openxmlformats.org/officeDocument/2006/relationships/image" Target="../media/image5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6.jpg"/><Relationship Id="rId4" Type="http://schemas.openxmlformats.org/officeDocument/2006/relationships/image" Target="../media/image63.jpg"/><Relationship Id="rId5" Type="http://schemas.openxmlformats.org/officeDocument/2006/relationships/image" Target="../media/image53.jpg"/><Relationship Id="rId6" Type="http://schemas.openxmlformats.org/officeDocument/2006/relationships/image" Target="../media/image61.jpg"/><Relationship Id="rId7" Type="http://schemas.openxmlformats.org/officeDocument/2006/relationships/image" Target="../media/image47.jpg"/><Relationship Id="rId8" Type="http://schemas.openxmlformats.org/officeDocument/2006/relationships/image" Target="../media/image4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2.jpg"/><Relationship Id="rId4" Type="http://schemas.openxmlformats.org/officeDocument/2006/relationships/image" Target="../media/image54.jpg"/><Relationship Id="rId5" Type="http://schemas.openxmlformats.org/officeDocument/2006/relationships/image" Target="../media/image55.png"/><Relationship Id="rId6" Type="http://schemas.openxmlformats.org/officeDocument/2006/relationships/image" Target="../media/image49.jpg"/><Relationship Id="rId7" Type="http://schemas.openxmlformats.org/officeDocument/2006/relationships/image" Target="../media/image6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4.jpg"/><Relationship Id="rId4" Type="http://schemas.openxmlformats.org/officeDocument/2006/relationships/image" Target="../media/image60.jpg"/><Relationship Id="rId10" Type="http://schemas.openxmlformats.org/officeDocument/2006/relationships/image" Target="../media/image56.jpg"/><Relationship Id="rId9" Type="http://schemas.openxmlformats.org/officeDocument/2006/relationships/image" Target="../media/image52.jpg"/><Relationship Id="rId5" Type="http://schemas.openxmlformats.org/officeDocument/2006/relationships/image" Target="../media/image59.jpg"/><Relationship Id="rId6" Type="http://schemas.openxmlformats.org/officeDocument/2006/relationships/image" Target="../media/image57.jpg"/><Relationship Id="rId7" Type="http://schemas.openxmlformats.org/officeDocument/2006/relationships/image" Target="../media/image51.jpg"/><Relationship Id="rId8" Type="http://schemas.openxmlformats.org/officeDocument/2006/relationships/image" Target="../media/image5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19.png"/><Relationship Id="rId5" Type="http://schemas.openxmlformats.org/officeDocument/2006/relationships/image" Target="../media/image13.png"/><Relationship Id="rId6" Type="http://schemas.openxmlformats.org/officeDocument/2006/relationships/image" Target="../media/image10.png"/><Relationship Id="rId7" Type="http://schemas.openxmlformats.org/officeDocument/2006/relationships/image" Target="../media/image21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C4125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9475" y="47325"/>
            <a:ext cx="5885050" cy="5096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E3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00FF"/>
                </a:solidFill>
              </a:rPr>
              <a:t>Other common games across our countries</a:t>
            </a:r>
            <a:endParaRPr b="1" sz="3000">
              <a:solidFill>
                <a:srgbClr val="0000FF"/>
              </a:solidFill>
            </a:endParaRPr>
          </a:p>
        </p:txBody>
      </p:sp>
      <p:sp>
        <p:nvSpPr>
          <p:cNvPr id="139" name="Google Shape;139;p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100">
                <a:solidFill>
                  <a:srgbClr val="FF0000"/>
                </a:solidFill>
              </a:rPr>
              <a:t>Dice games</a:t>
            </a:r>
            <a:endParaRPr b="1" sz="3100">
              <a:solidFill>
                <a:srgbClr val="FF0000"/>
              </a:solidFill>
            </a:endParaRPr>
          </a:p>
        </p:txBody>
      </p:sp>
      <p:sp>
        <p:nvSpPr>
          <p:cNvPr id="140" name="Google Shape;140;p22"/>
          <p:cNvSpPr txBox="1"/>
          <p:nvPr>
            <p:ph idx="2" type="body"/>
          </p:nvPr>
        </p:nvSpPr>
        <p:spPr>
          <a:xfrm>
            <a:off x="4311600" y="1152475"/>
            <a:ext cx="4520700" cy="39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700">
                <a:solidFill>
                  <a:srgbClr val="9900FF"/>
                </a:solidFill>
              </a:rPr>
              <a:t>5, 7 or 9 stones</a:t>
            </a:r>
            <a:endParaRPr b="1" sz="3700">
              <a:solidFill>
                <a:srgbClr val="9900FF"/>
              </a:solidFill>
            </a:endParaRPr>
          </a:p>
        </p:txBody>
      </p:sp>
      <p:pic>
        <p:nvPicPr>
          <p:cNvPr id="141" name="Google Shape;1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575" y="1794475"/>
            <a:ext cx="4101750" cy="328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1600" y="1794479"/>
            <a:ext cx="4388275" cy="3286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/>
          <p:nvPr>
            <p:ph type="title"/>
          </p:nvPr>
        </p:nvSpPr>
        <p:spPr>
          <a:xfrm>
            <a:off x="311700" y="104500"/>
            <a:ext cx="8520600" cy="7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FF9900"/>
                </a:solidFill>
              </a:rPr>
              <a:t>Rhymes                          and clapping</a:t>
            </a:r>
            <a:endParaRPr sz="3800">
              <a:solidFill>
                <a:srgbClr val="FF9900"/>
              </a:solidFill>
            </a:endParaRPr>
          </a:p>
        </p:txBody>
      </p:sp>
      <p:sp>
        <p:nvSpPr>
          <p:cNvPr id="148" name="Google Shape;148;p23"/>
          <p:cNvSpPr txBox="1"/>
          <p:nvPr>
            <p:ph idx="1" type="body"/>
          </p:nvPr>
        </p:nvSpPr>
        <p:spPr>
          <a:xfrm>
            <a:off x="0" y="823000"/>
            <a:ext cx="3725700" cy="43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00FF"/>
              </a:solidFill>
            </a:endParaRPr>
          </a:p>
          <a:p>
            <a:pPr indent="-381000" lvl="0" marL="457200" rtl="0" algn="l">
              <a:spcBef>
                <a:spcPts val="1600"/>
              </a:spcBef>
              <a:spcAft>
                <a:spcPts val="0"/>
              </a:spcAft>
              <a:buClr>
                <a:srgbClr val="FF00FF"/>
              </a:buClr>
              <a:buSzPts val="2400"/>
              <a:buChar char="➢"/>
            </a:pPr>
            <a:r>
              <a:rPr b="1" lang="en" sz="2400">
                <a:solidFill>
                  <a:srgbClr val="FF00FF"/>
                </a:solidFill>
              </a:rPr>
              <a:t>ITALY</a:t>
            </a:r>
            <a:endParaRPr b="1" sz="2400"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FF"/>
                </a:solidFill>
              </a:rPr>
              <a:t>B</a:t>
            </a:r>
            <a:r>
              <a:rPr b="1" lang="en" sz="2400">
                <a:solidFill>
                  <a:srgbClr val="FF00FF"/>
                </a:solidFill>
              </a:rPr>
              <a:t>atti le mani!</a:t>
            </a:r>
            <a:endParaRPr b="1" sz="2400">
              <a:solidFill>
                <a:srgbClr val="FF00FF"/>
              </a:solidFill>
            </a:endParaRPr>
          </a:p>
          <a:p>
            <a:pPr indent="-361950" lvl="0" marL="457200" rtl="0" algn="l">
              <a:spcBef>
                <a:spcPts val="1600"/>
              </a:spcBef>
              <a:spcAft>
                <a:spcPts val="0"/>
              </a:spcAft>
              <a:buClr>
                <a:srgbClr val="4A86E8"/>
              </a:buClr>
              <a:buSzPts val="2100"/>
              <a:buChar char="➢"/>
            </a:pPr>
            <a:r>
              <a:rPr b="1" lang="en" sz="2100">
                <a:solidFill>
                  <a:srgbClr val="4A86E8"/>
                </a:solidFill>
              </a:rPr>
              <a:t>GREECE</a:t>
            </a:r>
            <a:endParaRPr b="1" sz="2100">
              <a:solidFill>
                <a:srgbClr val="4A86E8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4A86E8"/>
                </a:solidFill>
              </a:rPr>
              <a:t>Palamakia</a:t>
            </a:r>
            <a:endParaRPr b="1" sz="2100">
              <a:solidFill>
                <a:srgbClr val="4A86E8"/>
              </a:solidFill>
            </a:endParaRPr>
          </a:p>
          <a:p>
            <a:pPr indent="-393700" lvl="0" marL="457200" rtl="0" algn="l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2600"/>
              <a:buChar char="➢"/>
            </a:pPr>
            <a:r>
              <a:rPr b="1" lang="en" sz="2600">
                <a:solidFill>
                  <a:schemeClr val="accent4"/>
                </a:solidFill>
              </a:rPr>
              <a:t>TURKEY</a:t>
            </a:r>
            <a:endParaRPr b="1" sz="2600"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2600">
                <a:solidFill>
                  <a:schemeClr val="accent4"/>
                </a:solidFill>
              </a:rPr>
              <a:t>Çat Pat</a:t>
            </a:r>
            <a:endParaRPr b="1" sz="2600">
              <a:solidFill>
                <a:schemeClr val="accent4"/>
              </a:solidFill>
            </a:endParaRPr>
          </a:p>
        </p:txBody>
      </p:sp>
      <p:sp>
        <p:nvSpPr>
          <p:cNvPr id="149" name="Google Shape;149;p23"/>
          <p:cNvSpPr txBox="1"/>
          <p:nvPr>
            <p:ph idx="2" type="body"/>
          </p:nvPr>
        </p:nvSpPr>
        <p:spPr>
          <a:xfrm>
            <a:off x="4707300" y="880525"/>
            <a:ext cx="4436700" cy="426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22860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400"/>
              <a:buChar char="➢"/>
            </a:pPr>
            <a:r>
              <a:rPr b="1" lang="en" sz="2400">
                <a:solidFill>
                  <a:srgbClr val="38761D"/>
                </a:solidFill>
              </a:rPr>
              <a:t>GERMANY</a:t>
            </a:r>
            <a:endParaRPr b="1" sz="2400">
              <a:solidFill>
                <a:srgbClr val="38761D"/>
              </a:solidFill>
            </a:endParaRPr>
          </a:p>
          <a:p>
            <a:pPr indent="0" lvl="0" marL="18288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8761D"/>
                </a:solidFill>
              </a:rPr>
              <a:t>Bei Müllers hat’s gebrannt</a:t>
            </a:r>
            <a:endParaRPr b="1" sz="1800">
              <a:solidFill>
                <a:srgbClr val="38761D"/>
              </a:solidFill>
            </a:endParaRPr>
          </a:p>
          <a:p>
            <a:pPr indent="-381000" lvl="0" marL="2286000" rtl="0" algn="l">
              <a:spcBef>
                <a:spcPts val="1600"/>
              </a:spcBef>
              <a:spcAft>
                <a:spcPts val="0"/>
              </a:spcAft>
              <a:buClr>
                <a:srgbClr val="674EA7"/>
              </a:buClr>
              <a:buSzPts val="2400"/>
              <a:buChar char="➢"/>
            </a:pPr>
            <a:r>
              <a:rPr b="1" lang="en" sz="2400">
                <a:solidFill>
                  <a:srgbClr val="674EA7"/>
                </a:solidFill>
              </a:rPr>
              <a:t>The CZECH REPUBLIC</a:t>
            </a:r>
            <a:endParaRPr b="1" sz="2400">
              <a:solidFill>
                <a:srgbClr val="674EA7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674EA7"/>
                </a:solidFill>
              </a:rPr>
              <a:t>                               Vařila myšička kašičku</a:t>
            </a:r>
            <a:endParaRPr b="1" sz="1700">
              <a:solidFill>
                <a:srgbClr val="674EA7"/>
              </a:solidFill>
            </a:endParaRPr>
          </a:p>
          <a:p>
            <a:pPr indent="-381000" lvl="0" marL="2286000" rtl="0" algn="l">
              <a:spcBef>
                <a:spcPts val="1600"/>
              </a:spcBef>
              <a:spcAft>
                <a:spcPts val="0"/>
              </a:spcAft>
              <a:buClr>
                <a:srgbClr val="CC0000"/>
              </a:buClr>
              <a:buSzPts val="2400"/>
              <a:buChar char="➢"/>
            </a:pPr>
            <a:r>
              <a:rPr b="1" lang="en" sz="2400">
                <a:solidFill>
                  <a:srgbClr val="CC0000"/>
                </a:solidFill>
              </a:rPr>
              <a:t>SPAIN</a:t>
            </a:r>
            <a:endParaRPr b="1" sz="24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2400">
                <a:solidFill>
                  <a:srgbClr val="CC0000"/>
                </a:solidFill>
              </a:rPr>
              <a:t>                  </a:t>
            </a:r>
            <a:r>
              <a:rPr b="1" lang="en" sz="1900">
                <a:solidFill>
                  <a:srgbClr val="CC0000"/>
                </a:solidFill>
              </a:rPr>
              <a:t>Hacer palmas</a:t>
            </a:r>
            <a:endParaRPr b="1" sz="1900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rgbClr val="FFFFFF"/>
                </a:solidFill>
              </a:rPr>
              <a:t>Mimes</a:t>
            </a:r>
            <a:endParaRPr b="1" sz="3700">
              <a:solidFill>
                <a:srgbClr val="FFFFFF"/>
              </a:solidFill>
            </a:endParaRPr>
          </a:p>
        </p:txBody>
      </p:sp>
      <p:sp>
        <p:nvSpPr>
          <p:cNvPr id="155" name="Google Shape;155;p24"/>
          <p:cNvSpPr txBox="1"/>
          <p:nvPr>
            <p:ph idx="1" type="body"/>
          </p:nvPr>
        </p:nvSpPr>
        <p:spPr>
          <a:xfrm>
            <a:off x="311700" y="1152475"/>
            <a:ext cx="401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A4C2F4"/>
                </a:solidFill>
              </a:rPr>
              <a:t>Greek Pantomima</a:t>
            </a:r>
            <a:endParaRPr b="1" sz="2900">
              <a:solidFill>
                <a:srgbClr val="A4C2F4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2900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93C47D"/>
                </a:solidFill>
              </a:rPr>
              <a:t>Italian gioco dei mimi</a:t>
            </a:r>
            <a:endParaRPr b="1" sz="2900">
              <a:solidFill>
                <a:srgbClr val="93C47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2900">
              <a:solidFill>
                <a:srgbClr val="93C47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2900">
                <a:solidFill>
                  <a:srgbClr val="FF0000"/>
                </a:solidFill>
              </a:rPr>
              <a:t>Turkish Pandomim</a:t>
            </a:r>
            <a:endParaRPr b="1" sz="2900">
              <a:solidFill>
                <a:srgbClr val="FF0000"/>
              </a:solidFill>
            </a:endParaRPr>
          </a:p>
        </p:txBody>
      </p:sp>
      <p:sp>
        <p:nvSpPr>
          <p:cNvPr id="156" name="Google Shape;156;p24"/>
          <p:cNvSpPr txBox="1"/>
          <p:nvPr>
            <p:ph idx="2" type="body"/>
          </p:nvPr>
        </p:nvSpPr>
        <p:spPr>
          <a:xfrm>
            <a:off x="4414350" y="1152475"/>
            <a:ext cx="4417800" cy="372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FF9900"/>
                </a:solidFill>
              </a:rPr>
              <a:t>Spanish</a:t>
            </a:r>
            <a:r>
              <a:rPr b="1" lang="en" sz="2900"/>
              <a:t> Pantomima</a:t>
            </a:r>
            <a:endParaRPr b="1" sz="2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2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FF00FF"/>
                </a:solidFill>
              </a:rPr>
              <a:t>Czech pantomima</a:t>
            </a:r>
            <a:endParaRPr b="1" sz="2900"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29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2900">
                <a:solidFill>
                  <a:srgbClr val="134F5C"/>
                </a:solidFill>
              </a:rPr>
              <a:t>German Pantomime</a:t>
            </a:r>
            <a:endParaRPr b="1" sz="2900">
              <a:solidFill>
                <a:srgbClr val="134F5C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00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Name, place, animal, thing</a:t>
            </a:r>
            <a:endParaRPr sz="3800"/>
          </a:p>
        </p:txBody>
      </p:sp>
      <p:sp>
        <p:nvSpPr>
          <p:cNvPr id="162" name="Google Shape;162;p25"/>
          <p:cNvSpPr txBox="1"/>
          <p:nvPr>
            <p:ph idx="1" type="body"/>
          </p:nvPr>
        </p:nvSpPr>
        <p:spPr>
          <a:xfrm>
            <a:off x="311700" y="1152475"/>
            <a:ext cx="3999900" cy="378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IT: Nomi, città, cose 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chemeClr val="dk1"/>
                </a:solidFill>
              </a:rPr>
              <a:t>TR:İsim,Şehir,hayvan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chemeClr val="dk1"/>
                </a:solidFill>
              </a:rPr>
              <a:t>GR:Prosopo,Zoo,Pragma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DE: Stadt, Land, Fluss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SP: Arriba el lápiz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CZ: Jméno, Město, Zvíře, Věc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5"/>
          <p:cNvSpPr txBox="1"/>
          <p:nvPr>
            <p:ph idx="2" type="body"/>
          </p:nvPr>
        </p:nvSpPr>
        <p:spPr>
          <a:xfrm>
            <a:off x="45720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1600" y="1257700"/>
            <a:ext cx="4520700" cy="37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/>
              <a:t>STREET GAMES</a:t>
            </a:r>
            <a:endParaRPr b="1" sz="3500"/>
          </a:p>
        </p:txBody>
      </p:sp>
      <p:sp>
        <p:nvSpPr>
          <p:cNvPr id="170" name="Google Shape;170;p2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>
                <a:solidFill>
                  <a:schemeClr val="dk1"/>
                </a:solidFill>
              </a:rPr>
              <a:t>IT :La cavallina</a:t>
            </a:r>
            <a:endParaRPr b="1" sz="2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ES: </a:t>
            </a:r>
            <a:r>
              <a:rPr b="1" lang="en" sz="1700">
                <a:solidFill>
                  <a:schemeClr val="dk1"/>
                </a:solidFill>
              </a:rPr>
              <a:t>El burro</a:t>
            </a:r>
            <a:r>
              <a:rPr b="1" lang="en" sz="1600">
                <a:solidFill>
                  <a:schemeClr val="dk1"/>
                </a:solidFill>
              </a:rPr>
              <a:t>  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GR:Long Donkey</a:t>
            </a:r>
            <a:endParaRPr/>
          </a:p>
        </p:txBody>
      </p:sp>
      <p:sp>
        <p:nvSpPr>
          <p:cNvPr id="171" name="Google Shape;171;p26"/>
          <p:cNvSpPr txBox="1"/>
          <p:nvPr>
            <p:ph idx="2" type="body"/>
          </p:nvPr>
        </p:nvSpPr>
        <p:spPr>
          <a:xfrm>
            <a:off x="4672775" y="1393500"/>
            <a:ext cx="3999900" cy="375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     </a:t>
            </a:r>
            <a:r>
              <a:rPr b="1" lang="en" sz="2200">
                <a:solidFill>
                  <a:schemeClr val="dk1"/>
                </a:solidFill>
              </a:rPr>
              <a:t>DE: Himmel und Hölle</a:t>
            </a:r>
            <a:endParaRPr b="1"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                 </a:t>
            </a:r>
            <a:r>
              <a:rPr b="1" lang="en" sz="2300">
                <a:solidFill>
                  <a:schemeClr val="dk1"/>
                </a:solidFill>
              </a:rPr>
              <a:t>CZ: Panák</a:t>
            </a:r>
            <a:endParaRPr b="1" sz="2300">
              <a:solidFill>
                <a:schemeClr val="dk1"/>
              </a:solidFill>
            </a:endParaRPr>
          </a:p>
          <a:p>
            <a:pPr indent="45720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TR: SekSek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72" name="Google Shape;17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7925" y="1952205"/>
            <a:ext cx="3028950" cy="20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75" y="2857400"/>
            <a:ext cx="4368324" cy="228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13300" y="1017727"/>
            <a:ext cx="2714625" cy="202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FF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200">
                <a:solidFill>
                  <a:schemeClr val="dk2"/>
                </a:solidFill>
              </a:rPr>
              <a:t> BALL GAMES</a:t>
            </a:r>
            <a:endParaRPr b="1" sz="3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2"/>
              </a:solidFill>
            </a:endParaRPr>
          </a:p>
        </p:txBody>
      </p:sp>
      <p:sp>
        <p:nvSpPr>
          <p:cNvPr id="180" name="Google Shape;180;p27"/>
          <p:cNvSpPr txBox="1"/>
          <p:nvPr>
            <p:ph idx="1" type="body"/>
          </p:nvPr>
        </p:nvSpPr>
        <p:spPr>
          <a:xfrm>
            <a:off x="311700" y="1017725"/>
            <a:ext cx="3999900" cy="412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Turkey: Yakan Top</a:t>
            </a:r>
            <a:r>
              <a:rPr b="1" lang="en" sz="2100"/>
              <a:t>	</a:t>
            </a:r>
            <a:endParaRPr b="1" sz="2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300"/>
              <a:t>Italy: Palla avvelenata</a:t>
            </a:r>
            <a:endParaRPr b="1" sz="23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300"/>
              <a:t>Greece: Apples </a:t>
            </a:r>
            <a:endParaRPr b="1" sz="23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2300"/>
              <a:t>CZ: Vybíjená</a:t>
            </a:r>
            <a:endParaRPr b="1" sz="2300"/>
          </a:p>
        </p:txBody>
      </p:sp>
      <p:sp>
        <p:nvSpPr>
          <p:cNvPr id="181" name="Google Shape;181;p27"/>
          <p:cNvSpPr txBox="1"/>
          <p:nvPr>
            <p:ph idx="2" type="body"/>
          </p:nvPr>
        </p:nvSpPr>
        <p:spPr>
          <a:xfrm>
            <a:off x="4832400" y="1093925"/>
            <a:ext cx="3999900" cy="399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Germany: Brennball</a:t>
            </a:r>
            <a:endParaRPr b="1" sz="2500"/>
          </a:p>
          <a:p>
            <a:pPr indent="45720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45720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45720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45720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22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/>
              <a:t>       Italy: Palla prigioniera       Spain: El mate</a:t>
            </a:r>
            <a:endParaRPr b="1" sz="22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200"/>
          </a:p>
        </p:txBody>
      </p:sp>
      <p:pic>
        <p:nvPicPr>
          <p:cNvPr id="182" name="Google Shape;18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50" y="1612138"/>
            <a:ext cx="3056775" cy="19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8200" y="1729850"/>
            <a:ext cx="3794100" cy="245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8"/>
          <p:cNvSpPr txBox="1"/>
          <p:nvPr>
            <p:ph type="title"/>
          </p:nvPr>
        </p:nvSpPr>
        <p:spPr>
          <a:xfrm>
            <a:off x="377875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rgbClr val="3D85C6"/>
                </a:solidFill>
              </a:rPr>
              <a:t>Always f</a:t>
            </a:r>
            <a:r>
              <a:rPr b="1" lang="en" sz="3800">
                <a:solidFill>
                  <a:srgbClr val="3D85C6"/>
                </a:solidFill>
              </a:rPr>
              <a:t>ootball everywhere!</a:t>
            </a:r>
            <a:endParaRPr b="1" sz="3800">
              <a:solidFill>
                <a:srgbClr val="3D85C6"/>
              </a:solidFill>
            </a:endParaRPr>
          </a:p>
        </p:txBody>
      </p:sp>
      <p:sp>
        <p:nvSpPr>
          <p:cNvPr id="189" name="Google Shape;189;p28"/>
          <p:cNvSpPr txBox="1"/>
          <p:nvPr>
            <p:ph idx="1" type="body"/>
          </p:nvPr>
        </p:nvSpPr>
        <p:spPr>
          <a:xfrm>
            <a:off x="311700" y="1152475"/>
            <a:ext cx="2939700" cy="375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(DE)  Fußball</a:t>
            </a:r>
            <a:endParaRPr b="1" sz="2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500"/>
              <a:t>(TR) futbol</a:t>
            </a:r>
            <a:endParaRPr b="1" sz="2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500"/>
              <a:t>(CZ) fotbal</a:t>
            </a:r>
            <a:endParaRPr b="1" sz="2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500"/>
              <a:t>(ES) </a:t>
            </a:r>
            <a:r>
              <a:rPr b="1" lang="en" sz="2100">
                <a:solidFill>
                  <a:srgbClr val="222222"/>
                </a:solidFill>
              </a:rPr>
              <a:t>fútbol</a:t>
            </a:r>
            <a:endParaRPr b="1" sz="210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/>
              <a:t>(IT) calcio</a:t>
            </a:r>
            <a:endParaRPr b="1"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/>
              <a:t>(GR) podo sphero</a:t>
            </a:r>
            <a:endParaRPr b="1" sz="2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1" name="Google Shape;19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5175" y="1152475"/>
            <a:ext cx="5527125" cy="375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Literature (STORY-TELLING)</a:t>
            </a:r>
            <a:endParaRPr/>
          </a:p>
        </p:txBody>
      </p:sp>
      <p:sp>
        <p:nvSpPr>
          <p:cNvPr id="197" name="Google Shape;197;p29"/>
          <p:cNvSpPr txBox="1"/>
          <p:nvPr>
            <p:ph idx="1" type="body"/>
          </p:nvPr>
        </p:nvSpPr>
        <p:spPr>
          <a:xfrm>
            <a:off x="0" y="1152475"/>
            <a:ext cx="50640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4A86E8"/>
                </a:solidFill>
              </a:rPr>
              <a:t>TURKISH/ GREEK: </a:t>
            </a:r>
            <a:endParaRPr b="1" sz="2600">
              <a:solidFill>
                <a:srgbClr val="4A86E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4A86E8"/>
                </a:solidFill>
              </a:rPr>
              <a:t>Nasreddin Hoca</a:t>
            </a:r>
            <a:endParaRPr b="1" sz="2600">
              <a:solidFill>
                <a:srgbClr val="4A86E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E69138"/>
                </a:solidFill>
              </a:rPr>
              <a:t>Turkey: Dede kotu</a:t>
            </a:r>
            <a:endParaRPr b="1" sz="2800">
              <a:solidFill>
                <a:srgbClr val="E69138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								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				</a:t>
            </a:r>
            <a:endParaRPr/>
          </a:p>
        </p:txBody>
      </p:sp>
      <p:sp>
        <p:nvSpPr>
          <p:cNvPr id="198" name="Google Shape;198;p29"/>
          <p:cNvSpPr txBox="1"/>
          <p:nvPr>
            <p:ph idx="2" type="body"/>
          </p:nvPr>
        </p:nvSpPr>
        <p:spPr>
          <a:xfrm>
            <a:off x="5063925" y="1152475"/>
            <a:ext cx="37683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A61C00"/>
                </a:solidFill>
              </a:rPr>
              <a:t> </a:t>
            </a:r>
            <a:r>
              <a:rPr b="1" lang="en" sz="2900">
                <a:solidFill>
                  <a:srgbClr val="A61C00"/>
                </a:solidFill>
              </a:rPr>
              <a:t>Greece and Turkey:</a:t>
            </a:r>
            <a:endParaRPr b="1" sz="2900">
              <a:solidFill>
                <a:srgbClr val="A61C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2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2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2900"/>
          </a:p>
          <a:p>
            <a:pPr indent="45720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C27BA0"/>
                </a:solidFill>
              </a:rPr>
              <a:t>Greece: </a:t>
            </a:r>
            <a:endParaRPr b="1" sz="2900">
              <a:solidFill>
                <a:srgbClr val="C27BA0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C27BA0"/>
                </a:solidFill>
              </a:rPr>
              <a:t>Aesop’s fables</a:t>
            </a:r>
            <a:endParaRPr b="1" sz="2900">
              <a:solidFill>
                <a:srgbClr val="C27BA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/>
              <a:t> </a:t>
            </a:r>
            <a:endParaRPr b="1" sz="2900"/>
          </a:p>
          <a:p>
            <a:pPr indent="457200" lvl="0" marL="9144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600"/>
              <a:t> </a:t>
            </a:r>
            <a:endParaRPr sz="2600"/>
          </a:p>
        </p:txBody>
      </p:sp>
      <p:pic>
        <p:nvPicPr>
          <p:cNvPr id="199" name="Google Shape;19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9800" y="1108100"/>
            <a:ext cx="1905000" cy="219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25" y="2690700"/>
            <a:ext cx="3418675" cy="24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0125" y="1624650"/>
            <a:ext cx="3692175" cy="236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71102" y="3105150"/>
            <a:ext cx="1768775" cy="203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CB9C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Stories… (continued)</a:t>
            </a:r>
            <a:endParaRPr/>
          </a:p>
        </p:txBody>
      </p:sp>
      <p:sp>
        <p:nvSpPr>
          <p:cNvPr id="208" name="Google Shape;208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CC0000"/>
                </a:solidFill>
              </a:rPr>
              <a:t>(</a:t>
            </a:r>
            <a:r>
              <a:rPr b="1" lang="en" sz="3300">
                <a:solidFill>
                  <a:srgbClr val="CC0000"/>
                </a:solidFill>
              </a:rPr>
              <a:t>IT): PINOCCHIO</a:t>
            </a:r>
            <a:endParaRPr b="1" sz="33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30"/>
          <p:cNvSpPr txBox="1"/>
          <p:nvPr>
            <p:ph idx="2" type="body"/>
          </p:nvPr>
        </p:nvSpPr>
        <p:spPr>
          <a:xfrm>
            <a:off x="4572000" y="118950"/>
            <a:ext cx="4260000" cy="502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800">
                <a:solidFill>
                  <a:srgbClr val="A64D79"/>
                </a:solidFill>
              </a:rPr>
              <a:t>(DE): </a:t>
            </a:r>
            <a:r>
              <a:rPr b="1" lang="en" sz="2800">
                <a:solidFill>
                  <a:srgbClr val="A64D79"/>
                </a:solidFill>
              </a:rPr>
              <a:t>Hänsel und Gretel</a:t>
            </a:r>
            <a:endParaRPr b="1" sz="2800">
              <a:solidFill>
                <a:srgbClr val="A64D79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400" y="1877425"/>
            <a:ext cx="4416600" cy="304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1850" y="1017725"/>
            <a:ext cx="3564875" cy="398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D1DC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45818E"/>
                </a:solidFill>
              </a:rPr>
              <a:t>More stories...</a:t>
            </a:r>
            <a:endParaRPr b="1" sz="3400">
              <a:solidFill>
                <a:srgbClr val="45818E"/>
              </a:solidFill>
            </a:endParaRPr>
          </a:p>
        </p:txBody>
      </p:sp>
      <p:sp>
        <p:nvSpPr>
          <p:cNvPr id="217" name="Google Shape;217;p31"/>
          <p:cNvSpPr txBox="1"/>
          <p:nvPr>
            <p:ph idx="1" type="body"/>
          </p:nvPr>
        </p:nvSpPr>
        <p:spPr>
          <a:xfrm>
            <a:off x="92000" y="1152475"/>
            <a:ext cx="4165200" cy="39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CC0000"/>
                </a:solidFill>
              </a:rPr>
              <a:t>Czech “Prince Bayaya”</a:t>
            </a:r>
            <a:endParaRPr b="1" sz="2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31"/>
          <p:cNvSpPr txBox="1"/>
          <p:nvPr>
            <p:ph idx="2" type="body"/>
          </p:nvPr>
        </p:nvSpPr>
        <p:spPr>
          <a:xfrm>
            <a:off x="4580100" y="189200"/>
            <a:ext cx="4563900" cy="495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3500"/>
              <a:t>Caperucita Roja</a:t>
            </a:r>
            <a:endParaRPr b="1" sz="3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/>
              <a:t> from Spain</a:t>
            </a:r>
            <a:endParaRPr b="1" sz="3500"/>
          </a:p>
        </p:txBody>
      </p:sp>
      <p:pic>
        <p:nvPicPr>
          <p:cNvPr id="219" name="Google Shape;21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650" y="1675900"/>
            <a:ext cx="3999900" cy="356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1"/>
          <p:cNvPicPr preferRelativeResize="0"/>
          <p:nvPr/>
        </p:nvPicPr>
        <p:blipFill rotWithShape="1">
          <a:blip r:embed="rId4">
            <a:alphaModFix/>
          </a:blip>
          <a:srcRect b="0" l="18579" r="18586" t="0"/>
          <a:stretch/>
        </p:blipFill>
        <p:spPr>
          <a:xfrm>
            <a:off x="4885050" y="0"/>
            <a:ext cx="4165200" cy="385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ctrTitle"/>
          </p:nvPr>
        </p:nvSpPr>
        <p:spPr>
          <a:xfrm>
            <a:off x="2192425" y="1791375"/>
            <a:ext cx="4411200" cy="151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rgbClr val="85200C"/>
                </a:solidFill>
                <a:latin typeface="Merriweather"/>
                <a:ea typeface="Merriweather"/>
                <a:cs typeface="Merriweather"/>
                <a:sym typeface="Merriweather"/>
              </a:rPr>
              <a:t>Traditional Entertainment</a:t>
            </a:r>
            <a:r>
              <a:rPr b="1" lang="en" sz="4400">
                <a:solidFill>
                  <a:srgbClr val="FF9900"/>
                </a:solidFill>
              </a:rPr>
              <a:t> </a:t>
            </a:r>
            <a:endParaRPr b="1" sz="4400">
              <a:solidFill>
                <a:srgbClr val="FF9900"/>
              </a:solidFill>
            </a:endParaRPr>
          </a:p>
        </p:txBody>
      </p:sp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2687050" y="3435675"/>
            <a:ext cx="3996900" cy="157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5200">
                <a:solidFill>
                  <a:srgbClr val="CC4125"/>
                </a:solidFill>
                <a:latin typeface="Lora"/>
                <a:ea typeface="Lora"/>
                <a:cs typeface="Lora"/>
                <a:sym typeface="Lora"/>
              </a:rPr>
              <a:t>across our countries</a:t>
            </a:r>
            <a:endParaRPr b="1">
              <a:solidFill>
                <a:srgbClr val="CC4125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2"/>
          <p:cNvSpPr txBox="1"/>
          <p:nvPr>
            <p:ph type="title"/>
          </p:nvPr>
        </p:nvSpPr>
        <p:spPr>
          <a:xfrm>
            <a:off x="311700" y="125050"/>
            <a:ext cx="8520600" cy="89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Myths and Legends across our countries</a:t>
            </a:r>
            <a:endParaRPr sz="3500"/>
          </a:p>
        </p:txBody>
      </p:sp>
      <p:sp>
        <p:nvSpPr>
          <p:cNvPr id="226" name="Google Shape;226;p32"/>
          <p:cNvSpPr txBox="1"/>
          <p:nvPr>
            <p:ph idx="1" type="body"/>
          </p:nvPr>
        </p:nvSpPr>
        <p:spPr>
          <a:xfrm>
            <a:off x="76050" y="779325"/>
            <a:ext cx="5074800" cy="378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/>
              <a:t>I monacelli</a:t>
            </a:r>
            <a:endParaRPr sz="43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32"/>
          <p:cNvSpPr txBox="1"/>
          <p:nvPr>
            <p:ph idx="2" type="body"/>
          </p:nvPr>
        </p:nvSpPr>
        <p:spPr>
          <a:xfrm>
            <a:off x="5358175" y="1152475"/>
            <a:ext cx="37857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3100"/>
              <a:t>Ergenekon Efsenesi </a:t>
            </a:r>
            <a:endParaRPr sz="3100"/>
          </a:p>
        </p:txBody>
      </p:sp>
      <p:pic>
        <p:nvPicPr>
          <p:cNvPr id="228" name="Google Shape;22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13400"/>
            <a:ext cx="5150725" cy="363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0525" y="922950"/>
            <a:ext cx="3601775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Hercules</a:t>
            </a:r>
            <a:endParaRPr/>
          </a:p>
        </p:txBody>
      </p:sp>
      <p:sp>
        <p:nvSpPr>
          <p:cNvPr id="235" name="Google Shape;235;p33"/>
          <p:cNvSpPr txBox="1"/>
          <p:nvPr>
            <p:ph idx="1" type="body"/>
          </p:nvPr>
        </p:nvSpPr>
        <p:spPr>
          <a:xfrm>
            <a:off x="311700" y="1152475"/>
            <a:ext cx="3999900" cy="379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3200"/>
              <a:t>Alberich</a:t>
            </a:r>
            <a:endParaRPr b="1" sz="32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3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37" name="Google Shape;23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0700" y="88975"/>
            <a:ext cx="3136900" cy="43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8350" y="1218600"/>
            <a:ext cx="3999900" cy="326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E5CD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4"/>
          <p:cNvSpPr txBox="1"/>
          <p:nvPr>
            <p:ph type="title"/>
          </p:nvPr>
        </p:nvSpPr>
        <p:spPr>
          <a:xfrm>
            <a:off x="2355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The Golem Of Prague</a:t>
            </a:r>
            <a:endParaRPr/>
          </a:p>
        </p:txBody>
      </p:sp>
      <p:sp>
        <p:nvSpPr>
          <p:cNvPr id="244" name="Google Shape;244;p3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ts val="1400"/>
              <a:buFont typeface="Arial"/>
              <a:buChar char="●"/>
            </a:pPr>
            <a:r>
              <a:rPr lang="en" sz="1800">
                <a:solidFill>
                  <a:schemeClr val="dk1"/>
                </a:solidFill>
              </a:rPr>
              <a:t>The Iron Man</a:t>
            </a:r>
            <a:endParaRPr sz="18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1400"/>
              <a:buFont typeface="Arial"/>
              <a:buChar char="●"/>
            </a:pPr>
            <a:r>
              <a:rPr lang="en" sz="1800">
                <a:solidFill>
                  <a:schemeClr val="dk1"/>
                </a:solidFill>
              </a:rPr>
              <a:t>There is no fire like fire</a:t>
            </a:r>
            <a:endParaRPr sz="18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1200"/>
              <a:buFont typeface="Arial"/>
              <a:buChar char="●"/>
            </a:pPr>
            <a:r>
              <a:rPr lang="en" sz="1800">
                <a:solidFill>
                  <a:schemeClr val="dk1"/>
                </a:solidFill>
              </a:rPr>
              <a:t>Libuše And The Foundation Of Prague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descr="Výsledek obrázku pro golem" id="245" name="Google Shape;245;p34"/>
          <p:cNvPicPr preferRelativeResize="0"/>
          <p:nvPr/>
        </p:nvPicPr>
        <p:blipFill rotWithShape="1">
          <a:blip r:embed="rId3">
            <a:alphaModFix/>
          </a:blip>
          <a:srcRect b="0" l="-11420" r="0" t="-1719"/>
          <a:stretch/>
        </p:blipFill>
        <p:spPr>
          <a:xfrm>
            <a:off x="4832400" y="1219700"/>
            <a:ext cx="2789100" cy="334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FF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SPAIN: Los amantes de Teruel</a:t>
            </a:r>
            <a:endParaRPr/>
          </a:p>
        </p:txBody>
      </p:sp>
      <p:pic>
        <p:nvPicPr>
          <p:cNvPr id="251" name="Google Shape;25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50850"/>
            <a:ext cx="4266425" cy="238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4775" y="2170975"/>
            <a:ext cx="3867375" cy="257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6"/>
          <p:cNvSpPr txBox="1"/>
          <p:nvPr>
            <p:ph type="title"/>
          </p:nvPr>
        </p:nvSpPr>
        <p:spPr>
          <a:xfrm>
            <a:off x="311700" y="142000"/>
            <a:ext cx="8520600" cy="5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Dances</a:t>
            </a:r>
            <a:endParaRPr/>
          </a:p>
        </p:txBody>
      </p:sp>
      <p:sp>
        <p:nvSpPr>
          <p:cNvPr id="258" name="Google Shape;258;p36"/>
          <p:cNvSpPr txBox="1"/>
          <p:nvPr>
            <p:ph idx="1" type="body"/>
          </p:nvPr>
        </p:nvSpPr>
        <p:spPr>
          <a:xfrm>
            <a:off x="0" y="1017725"/>
            <a:ext cx="4311600" cy="4125600"/>
          </a:xfrm>
          <a:prstGeom prst="rect">
            <a:avLst/>
          </a:prstGeom>
          <a:solidFill>
            <a:srgbClr val="00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</a:rPr>
              <a:t>SPAIN: flamenco, jota, isa canaria...</a:t>
            </a:r>
            <a:endParaRPr b="1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jot</a:t>
            </a:r>
            <a:endParaRPr/>
          </a:p>
        </p:txBody>
      </p:sp>
      <p:sp>
        <p:nvSpPr>
          <p:cNvPr id="259" name="Google Shape;259;p36"/>
          <p:cNvSpPr txBox="1"/>
          <p:nvPr>
            <p:ph idx="2" type="body"/>
          </p:nvPr>
        </p:nvSpPr>
        <p:spPr>
          <a:xfrm>
            <a:off x="4311600" y="1017725"/>
            <a:ext cx="4520700" cy="4125600"/>
          </a:xfrm>
          <a:prstGeom prst="rect">
            <a:avLst/>
          </a:prstGeom>
          <a:solidFill>
            <a:srgbClr val="FFF2CC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GREECE:   Tsamikos, Pentozalis,  Pontiakos, </a:t>
            </a:r>
            <a:endParaRPr/>
          </a:p>
        </p:txBody>
      </p:sp>
      <p:pic>
        <p:nvPicPr>
          <p:cNvPr id="260" name="Google Shape;26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250" y="1692925"/>
            <a:ext cx="1453550" cy="229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7225" y="3218625"/>
            <a:ext cx="2654378" cy="192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82875" y="1549075"/>
            <a:ext cx="2351124" cy="134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6"/>
          <p:cNvPicPr preferRelativeResize="0"/>
          <p:nvPr/>
        </p:nvPicPr>
        <p:blipFill rotWithShape="1">
          <a:blip r:embed="rId6">
            <a:alphaModFix/>
          </a:blip>
          <a:srcRect b="0" l="0" r="941" t="38687"/>
          <a:stretch/>
        </p:blipFill>
        <p:spPr>
          <a:xfrm>
            <a:off x="4654400" y="3218625"/>
            <a:ext cx="4177903" cy="1924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80027" y="1446988"/>
            <a:ext cx="2552141" cy="169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30913" y="1549063"/>
            <a:ext cx="1729800" cy="148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Music</a:t>
            </a:r>
            <a:endParaRPr/>
          </a:p>
        </p:txBody>
      </p:sp>
      <p:sp>
        <p:nvSpPr>
          <p:cNvPr id="271" name="Google Shape;271;p3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solidFill>
            <a:srgbClr val="C9DAF8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SPAIN: fandango, saeta, jota…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/>
          </a:p>
        </p:txBody>
      </p:sp>
      <p:sp>
        <p:nvSpPr>
          <p:cNvPr id="272" name="Google Shape;272;p3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solidFill>
            <a:srgbClr val="4A86E8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20124D"/>
                </a:solidFill>
              </a:rPr>
              <a:t>GREECE: songs with the lyre and the bouzouki</a:t>
            </a:r>
            <a:endParaRPr>
              <a:solidFill>
                <a:srgbClr val="20124D"/>
              </a:solidFill>
            </a:endParaRPr>
          </a:p>
        </p:txBody>
      </p:sp>
      <p:pic>
        <p:nvPicPr>
          <p:cNvPr id="273" name="Google Shape;27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975" y="2922200"/>
            <a:ext cx="3310397" cy="153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975" y="1595900"/>
            <a:ext cx="1495226" cy="1121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32000" y="1634125"/>
            <a:ext cx="1495225" cy="1044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69050" y="1837963"/>
            <a:ext cx="1946676" cy="1467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85625" y="3003499"/>
            <a:ext cx="1946669" cy="1606026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7"/>
          <p:cNvSpPr txBox="1"/>
          <p:nvPr/>
        </p:nvSpPr>
        <p:spPr>
          <a:xfrm>
            <a:off x="11848975" y="2603300"/>
            <a:ext cx="232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Arts and Crafts</a:t>
            </a:r>
            <a:endParaRPr/>
          </a:p>
        </p:txBody>
      </p:sp>
      <p:sp>
        <p:nvSpPr>
          <p:cNvPr id="284" name="Google Shape;284;p38"/>
          <p:cNvSpPr txBox="1"/>
          <p:nvPr>
            <p:ph idx="1" type="body"/>
          </p:nvPr>
        </p:nvSpPr>
        <p:spPr>
          <a:xfrm>
            <a:off x="311700" y="1152475"/>
            <a:ext cx="3999900" cy="38121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</a:rPr>
              <a:t>SPAIN:  Dalí                            Gaudí</a:t>
            </a:r>
            <a:endParaRPr b="1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38"/>
          <p:cNvSpPr txBox="1"/>
          <p:nvPr>
            <p:ph idx="2" type="body"/>
          </p:nvPr>
        </p:nvSpPr>
        <p:spPr>
          <a:xfrm>
            <a:off x="4832400" y="1152475"/>
            <a:ext cx="3999900" cy="3880500"/>
          </a:xfrm>
          <a:prstGeom prst="rect">
            <a:avLst/>
          </a:prstGeom>
          <a:solidFill>
            <a:srgbClr val="EAD1DC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Greece: Chalepas and Theofilos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86" name="Google Shape;28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675" y="1703725"/>
            <a:ext cx="1044176" cy="1362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550" y="3137875"/>
            <a:ext cx="1643225" cy="172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44475" y="1660575"/>
            <a:ext cx="1103776" cy="140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09625" y="3214100"/>
            <a:ext cx="1712449" cy="164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93075" y="1781388"/>
            <a:ext cx="1044175" cy="1163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81830" y="1781400"/>
            <a:ext cx="1156545" cy="11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83175" y="3065837"/>
            <a:ext cx="1712450" cy="189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10650" y="3065825"/>
            <a:ext cx="1573475" cy="189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E5CD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34F5C"/>
                </a:solidFill>
              </a:rPr>
              <a:t>Puppet theatre</a:t>
            </a:r>
            <a:endParaRPr b="1">
              <a:solidFill>
                <a:srgbClr val="134F5C"/>
              </a:solidFill>
            </a:endParaRPr>
          </a:p>
        </p:txBody>
      </p:sp>
      <p:sp>
        <p:nvSpPr>
          <p:cNvPr id="66" name="Google Shape;66;p15"/>
          <p:cNvSpPr txBox="1"/>
          <p:nvPr>
            <p:ph idx="1" type="body"/>
          </p:nvPr>
        </p:nvSpPr>
        <p:spPr>
          <a:xfrm>
            <a:off x="311700" y="1152475"/>
            <a:ext cx="3999900" cy="387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CC0000"/>
                </a:solidFill>
              </a:rPr>
              <a:t>Kukla </a:t>
            </a:r>
            <a:endParaRPr b="1" sz="2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CC0000"/>
                </a:solidFill>
              </a:rPr>
              <a:t>oyunur </a:t>
            </a:r>
            <a:r>
              <a:rPr lang="en" sz="2800"/>
              <a:t>-</a:t>
            </a:r>
            <a:endParaRPr sz="2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DD7E6B"/>
                </a:solidFill>
                <a:latin typeface="Lobster"/>
                <a:ea typeface="Lobster"/>
                <a:cs typeface="Lobster"/>
                <a:sym typeface="Lobster"/>
              </a:rPr>
              <a:t>Turkey</a:t>
            </a:r>
            <a:endParaRPr sz="2800">
              <a:solidFill>
                <a:srgbClr val="DD7E6B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800"/>
          </a:p>
        </p:txBody>
      </p:sp>
      <p:sp>
        <p:nvSpPr>
          <p:cNvPr id="67" name="Google Shape;67;p15"/>
          <p:cNvSpPr txBox="1"/>
          <p:nvPr>
            <p:ph idx="2" type="body"/>
          </p:nvPr>
        </p:nvSpPr>
        <p:spPr>
          <a:xfrm>
            <a:off x="4916225" y="1017725"/>
            <a:ext cx="3999900" cy="400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400">
                <a:solidFill>
                  <a:srgbClr val="4A86E8"/>
                </a:solidFill>
              </a:rPr>
              <a:t>The </a:t>
            </a:r>
            <a:r>
              <a:rPr b="1" lang="en" sz="2400">
                <a:solidFill>
                  <a:srgbClr val="4A86E8"/>
                </a:solidFill>
              </a:rPr>
              <a:t>Sicilian</a:t>
            </a:r>
            <a:r>
              <a:rPr b="1" lang="en" sz="2400">
                <a:solidFill>
                  <a:srgbClr val="4A86E8"/>
                </a:solidFill>
              </a:rPr>
              <a:t> puppets</a:t>
            </a:r>
            <a:r>
              <a:rPr lang="en" sz="2200"/>
              <a:t>  - </a:t>
            </a:r>
            <a:r>
              <a:rPr lang="en" sz="2200">
                <a:solidFill>
                  <a:srgbClr val="0B5394"/>
                </a:solidFill>
                <a:latin typeface="Lobster"/>
                <a:ea typeface="Lobster"/>
                <a:cs typeface="Lobster"/>
                <a:sym typeface="Lobster"/>
              </a:rPr>
              <a:t>Italy</a:t>
            </a:r>
            <a:endParaRPr sz="2200">
              <a:solidFill>
                <a:srgbClr val="0B5394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5575" y="1152475"/>
            <a:ext cx="3029548" cy="378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0625" y="2072100"/>
            <a:ext cx="3191075" cy="286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120325" y="1152475"/>
            <a:ext cx="4191300" cy="38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Kasperle from GERMANY</a:t>
            </a:r>
            <a:endParaRPr b="1" sz="2500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 txBox="1"/>
          <p:nvPr>
            <p:ph idx="2" type="body"/>
          </p:nvPr>
        </p:nvSpPr>
        <p:spPr>
          <a:xfrm>
            <a:off x="4491800" y="695150"/>
            <a:ext cx="4340700" cy="423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The first puppets in Prague - Czech </a:t>
            </a:r>
            <a:r>
              <a:rPr b="1" lang="en" sz="24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Republic</a:t>
            </a:r>
            <a:endParaRPr b="1" sz="2400">
              <a:solidFill>
                <a:srgbClr val="FF0000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817000"/>
            <a:ext cx="3879300" cy="311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5575" y="1643075"/>
            <a:ext cx="3879300" cy="329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311700" y="445025"/>
            <a:ext cx="8520600" cy="15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7"/>
          <p:cNvSpPr txBox="1"/>
          <p:nvPr>
            <p:ph idx="1" type="body"/>
          </p:nvPr>
        </p:nvSpPr>
        <p:spPr>
          <a:xfrm>
            <a:off x="311700" y="445025"/>
            <a:ext cx="3999900" cy="44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700">
                <a:solidFill>
                  <a:srgbClr val="CC0000"/>
                </a:solidFill>
              </a:rPr>
              <a:t>Spanish TEATRO            </a:t>
            </a:r>
            <a:r>
              <a:rPr b="1" lang="en" sz="2700">
                <a:solidFill>
                  <a:srgbClr val="CC0000"/>
                </a:solidFill>
              </a:rPr>
              <a:t>GUIÑOL</a:t>
            </a:r>
            <a:endParaRPr b="1" sz="2700">
              <a:solidFill>
                <a:srgbClr val="CC0000"/>
              </a:solidFill>
            </a:endParaRPr>
          </a:p>
        </p:txBody>
      </p:sp>
      <p:sp>
        <p:nvSpPr>
          <p:cNvPr id="85" name="Google Shape;85;p17"/>
          <p:cNvSpPr txBox="1"/>
          <p:nvPr>
            <p:ph idx="2" type="body"/>
          </p:nvPr>
        </p:nvSpPr>
        <p:spPr>
          <a:xfrm>
            <a:off x="4832400" y="775375"/>
            <a:ext cx="3999900" cy="427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300">
                <a:solidFill>
                  <a:srgbClr val="FF00FF"/>
                </a:solidFill>
              </a:rPr>
              <a:t>Greek Puppets</a:t>
            </a:r>
            <a:endParaRPr b="1" sz="3300">
              <a:solidFill>
                <a:srgbClr val="FF00FF"/>
              </a:solidFill>
            </a:endParaRPr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6100" y="1476750"/>
            <a:ext cx="2981175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8100" y="1778000"/>
            <a:ext cx="2440500" cy="311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D1DC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85200C"/>
                </a:solidFill>
              </a:rPr>
              <a:t>Shadow Theatre</a:t>
            </a:r>
            <a:r>
              <a:rPr lang="en"/>
              <a:t>: </a:t>
            </a:r>
            <a:r>
              <a:rPr lang="en">
                <a:solidFill>
                  <a:srgbClr val="FF0000"/>
                </a:solidFill>
              </a:rPr>
              <a:t>Turkish</a:t>
            </a:r>
            <a:r>
              <a:rPr lang="en"/>
              <a:t> and </a:t>
            </a:r>
            <a:r>
              <a:rPr lang="en">
                <a:solidFill>
                  <a:srgbClr val="0000FF"/>
                </a:solidFill>
              </a:rPr>
              <a:t>Greek</a:t>
            </a:r>
            <a:r>
              <a:rPr lang="en"/>
              <a:t> </a:t>
            </a:r>
            <a:r>
              <a:rPr b="1" lang="en">
                <a:solidFill>
                  <a:srgbClr val="7F6000"/>
                </a:solidFill>
              </a:rPr>
              <a:t>Karagioz </a:t>
            </a:r>
            <a:r>
              <a:rPr b="1" lang="en">
                <a:solidFill>
                  <a:srgbClr val="0000FF"/>
                </a:solidFill>
              </a:rPr>
              <a:t>(is)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93" name="Google Shape;93;p1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152475"/>
            <a:ext cx="3999900" cy="353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674EA7"/>
                </a:solidFill>
              </a:rPr>
              <a:t>Board Games across our countries</a:t>
            </a:r>
            <a:endParaRPr sz="3600">
              <a:solidFill>
                <a:srgbClr val="674EA7"/>
              </a:solidFill>
            </a:endParaRPr>
          </a:p>
        </p:txBody>
      </p:sp>
      <p:sp>
        <p:nvSpPr>
          <p:cNvPr id="102" name="Google Shape;102;p1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500">
                <a:solidFill>
                  <a:srgbClr val="FF0000"/>
                </a:solidFill>
              </a:rPr>
              <a:t>Italian and Spanish </a:t>
            </a:r>
            <a:r>
              <a:rPr b="1" lang="en" sz="2500">
                <a:solidFill>
                  <a:srgbClr val="9900FF"/>
                </a:solidFill>
              </a:rPr>
              <a:t>OCA</a:t>
            </a:r>
            <a:endParaRPr b="1" sz="2500">
              <a:solidFill>
                <a:srgbClr val="9900FF"/>
              </a:solidFill>
            </a:endParaRPr>
          </a:p>
        </p:txBody>
      </p:sp>
      <p:sp>
        <p:nvSpPr>
          <p:cNvPr id="103" name="Google Shape;103;p19"/>
          <p:cNvSpPr txBox="1"/>
          <p:nvPr>
            <p:ph idx="2" type="body"/>
          </p:nvPr>
        </p:nvSpPr>
        <p:spPr>
          <a:xfrm>
            <a:off x="4832400" y="1152475"/>
            <a:ext cx="3999900" cy="366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FF"/>
                </a:solidFill>
              </a:rPr>
              <a:t>Greek </a:t>
            </a:r>
            <a:r>
              <a:rPr b="1" lang="en" sz="1800"/>
              <a:t>and </a:t>
            </a:r>
            <a:r>
              <a:rPr b="1" lang="en" sz="1800">
                <a:solidFill>
                  <a:srgbClr val="FF0000"/>
                </a:solidFill>
              </a:rPr>
              <a:t>Turkish</a:t>
            </a:r>
            <a:r>
              <a:rPr b="1" lang="en" sz="1800"/>
              <a:t> </a:t>
            </a:r>
            <a:r>
              <a:rPr b="1" lang="en" sz="1800">
                <a:solidFill>
                  <a:srgbClr val="0000FF"/>
                </a:solidFill>
              </a:rPr>
              <a:t>TAVLI</a:t>
            </a:r>
            <a:r>
              <a:rPr b="1" lang="en" sz="1800"/>
              <a:t> or </a:t>
            </a:r>
            <a:r>
              <a:rPr b="1" lang="en" sz="1800">
                <a:solidFill>
                  <a:srgbClr val="FF0000"/>
                </a:solidFill>
              </a:rPr>
              <a:t>TAVLA</a:t>
            </a:r>
            <a:endParaRPr b="1" sz="18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200" y="1818100"/>
            <a:ext cx="3315375" cy="275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0000" y="1737900"/>
            <a:ext cx="3435675" cy="290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rgbClr val="274E13"/>
                </a:solidFill>
              </a:rPr>
              <a:t>German</a:t>
            </a:r>
            <a:r>
              <a:rPr lang="en" sz="3700"/>
              <a:t> and </a:t>
            </a:r>
            <a:r>
              <a:rPr lang="en" sz="3700">
                <a:solidFill>
                  <a:srgbClr val="CC0000"/>
                </a:solidFill>
              </a:rPr>
              <a:t>Czech</a:t>
            </a:r>
            <a:r>
              <a:rPr lang="en" sz="3700"/>
              <a:t> board games</a:t>
            </a:r>
            <a:endParaRPr sz="3700"/>
          </a:p>
        </p:txBody>
      </p:sp>
      <p:sp>
        <p:nvSpPr>
          <p:cNvPr id="111" name="Google Shape;111;p2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Google Shape;1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050" y="1152475"/>
            <a:ext cx="3999900" cy="356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4325" y="1167900"/>
            <a:ext cx="4647975" cy="356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FF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>
            <p:ph type="title"/>
          </p:nvPr>
        </p:nvSpPr>
        <p:spPr>
          <a:xfrm>
            <a:off x="311700" y="445025"/>
            <a:ext cx="315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rgbClr val="FF0000"/>
                </a:solidFill>
              </a:rPr>
              <a:t>     </a:t>
            </a:r>
            <a:r>
              <a:rPr b="1" lang="en" sz="3100">
                <a:solidFill>
                  <a:srgbClr val="FF0000"/>
                </a:solidFill>
              </a:rPr>
              <a:t>Card Games</a:t>
            </a:r>
            <a:endParaRPr b="1" sz="3100">
              <a:solidFill>
                <a:srgbClr val="FF0000"/>
              </a:solidFill>
            </a:endParaRPr>
          </a:p>
        </p:txBody>
      </p:sp>
      <p:sp>
        <p:nvSpPr>
          <p:cNvPr id="120" name="Google Shape;120;p21"/>
          <p:cNvSpPr txBox="1"/>
          <p:nvPr>
            <p:ph idx="1" type="body"/>
          </p:nvPr>
        </p:nvSpPr>
        <p:spPr>
          <a:xfrm>
            <a:off x="311700" y="1152475"/>
            <a:ext cx="4260300" cy="383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Briscola  </a:t>
            </a:r>
            <a:r>
              <a:rPr lang="en">
                <a:solidFill>
                  <a:srgbClr val="FF0000"/>
                </a:solidFill>
              </a:rPr>
              <a:t>         </a:t>
            </a:r>
            <a:r>
              <a:rPr b="1" lang="en">
                <a:solidFill>
                  <a:srgbClr val="4A86E8"/>
                </a:solidFill>
              </a:rPr>
              <a:t>Xeri</a:t>
            </a:r>
            <a:endParaRPr b="1">
              <a:solidFill>
                <a:srgbClr val="4A86E8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Italy	</a:t>
            </a:r>
            <a:r>
              <a:rPr lang="en">
                <a:solidFill>
                  <a:srgbClr val="FF0000"/>
                </a:solidFill>
              </a:rPr>
              <a:t>	</a:t>
            </a:r>
            <a:r>
              <a:rPr b="1" lang="en">
                <a:solidFill>
                  <a:srgbClr val="4A86E8"/>
                </a:solidFill>
              </a:rPr>
              <a:t>Greece																																		</a:t>
            </a:r>
            <a:r>
              <a:rPr b="1" lang="en">
                <a:solidFill>
                  <a:srgbClr val="FF0000"/>
                </a:solidFill>
              </a:rPr>
              <a:t>Pişti from Turkey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A86E8"/>
                </a:solidFill>
              </a:rPr>
              <a:t>																																					</a:t>
            </a:r>
            <a:endParaRPr b="1">
              <a:solidFill>
                <a:srgbClr val="4A86E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21" name="Google Shape;121;p21"/>
          <p:cNvSpPr txBox="1"/>
          <p:nvPr>
            <p:ph idx="2" type="body"/>
          </p:nvPr>
        </p:nvSpPr>
        <p:spPr>
          <a:xfrm>
            <a:off x="4685400" y="742775"/>
            <a:ext cx="4146900" cy="44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</a:t>
            </a:r>
            <a:r>
              <a:rPr b="1" lang="en" sz="1500">
                <a:solidFill>
                  <a:srgbClr val="38761D"/>
                </a:solidFill>
              </a:rPr>
              <a:t>German Skat</a:t>
            </a:r>
            <a:endParaRPr b="1" sz="15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					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600"/>
              <a:t>   </a:t>
            </a:r>
            <a:r>
              <a:rPr b="1" lang="en" sz="1600"/>
              <a:t>Czech Hussite</a:t>
            </a:r>
            <a:r>
              <a:rPr lang="en"/>
              <a:t> 			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marL="13716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						    	</a:t>
            </a:r>
            <a:r>
              <a:rPr b="1" lang="en" sz="1600">
                <a:solidFill>
                  <a:srgbClr val="FF0000"/>
                </a:solidFill>
              </a:rPr>
              <a:t>Spanish </a:t>
            </a:r>
            <a:endParaRPr b="1" sz="1600">
              <a:solidFill>
                <a:srgbClr val="FF0000"/>
              </a:solidFill>
            </a:endParaRPr>
          </a:p>
          <a:p>
            <a:pPr indent="457200" lvl="0" marL="22860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0000"/>
                </a:solidFill>
              </a:rPr>
              <a:t>Chinchón</a:t>
            </a:r>
            <a:endParaRPr b="1" sz="16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					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				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22" name="Google Shape;12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9900" y="3195050"/>
            <a:ext cx="2352825" cy="179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9675" y="1245000"/>
            <a:ext cx="2152325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0575" y="2254300"/>
            <a:ext cx="2352825" cy="2638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1"/>
          <p:cNvSpPr/>
          <p:nvPr/>
        </p:nvSpPr>
        <p:spPr>
          <a:xfrm>
            <a:off x="588200" y="1604200"/>
            <a:ext cx="147000" cy="2139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1"/>
          <p:cNvSpPr/>
          <p:nvPr/>
        </p:nvSpPr>
        <p:spPr>
          <a:xfrm>
            <a:off x="1671050" y="1644325"/>
            <a:ext cx="267300" cy="173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28700" y="742775"/>
            <a:ext cx="2079025" cy="210242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1"/>
          <p:cNvSpPr/>
          <p:nvPr/>
        </p:nvSpPr>
        <p:spPr>
          <a:xfrm>
            <a:off x="7018500" y="1403675"/>
            <a:ext cx="267300" cy="135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1"/>
          <p:cNvSpPr/>
          <p:nvPr/>
        </p:nvSpPr>
        <p:spPr>
          <a:xfrm>
            <a:off x="6911550" y="803825"/>
            <a:ext cx="481200" cy="2139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64423" y="1121175"/>
            <a:ext cx="207902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52725" y="3386275"/>
            <a:ext cx="2606925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/>
          <p:nvPr/>
        </p:nvSpPr>
        <p:spPr>
          <a:xfrm>
            <a:off x="6430200" y="3048100"/>
            <a:ext cx="909000" cy="1737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1"/>
          <p:cNvSpPr/>
          <p:nvPr/>
        </p:nvSpPr>
        <p:spPr>
          <a:xfrm>
            <a:off x="7767125" y="3903575"/>
            <a:ext cx="481200" cy="1737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