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Nunito"/>
      <p:regular r:id="rId41"/>
      <p:bold r:id="rId42"/>
      <p:italic r:id="rId43"/>
      <p:boldItalic r:id="rId44"/>
    </p:embeddedFont>
    <p:embeddedFont>
      <p:font typeface="Maven Pro"/>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Nunito-bold.fntdata"/><Relationship Id="rId41" Type="http://schemas.openxmlformats.org/officeDocument/2006/relationships/font" Target="fonts/Nunito-regular.fntdata"/><Relationship Id="rId22" Type="http://schemas.openxmlformats.org/officeDocument/2006/relationships/slide" Target="slides/slide16.xml"/><Relationship Id="rId44" Type="http://schemas.openxmlformats.org/officeDocument/2006/relationships/font" Target="fonts/Nunito-boldItalic.fntdata"/><Relationship Id="rId21" Type="http://schemas.openxmlformats.org/officeDocument/2006/relationships/slide" Target="slides/slide15.xml"/><Relationship Id="rId43" Type="http://schemas.openxmlformats.org/officeDocument/2006/relationships/font" Target="fonts/Nunito-italic.fntdata"/><Relationship Id="rId24" Type="http://schemas.openxmlformats.org/officeDocument/2006/relationships/slide" Target="slides/slide18.xml"/><Relationship Id="rId46" Type="http://schemas.openxmlformats.org/officeDocument/2006/relationships/font" Target="fonts/MavenPro-bold.fntdata"/><Relationship Id="rId23" Type="http://schemas.openxmlformats.org/officeDocument/2006/relationships/slide" Target="slides/slide17.xml"/><Relationship Id="rId45" Type="http://schemas.openxmlformats.org/officeDocument/2006/relationships/font" Target="fonts/Maven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e7ffb46e9b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e7ffb46e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4ef488d49c_0_2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ef488d49c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Η υδροδυναμική ενέργεια είναι η πιο παραδοσιακή εφαρμογή ΑΠ στην Ελλάδα απο την αρχαιότητα.</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4ef488d49c_0_2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ef488d49c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project started on an island off Peiraus to produce energy from the waves but it was destroyed due to bad weather. however there are other projects of wave and wind power with wind turbines floating in open sea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Μια έρευνα ξεκίνησε σε ένα νησί του Πειραιά για την παραγωγή ενέργειας από τα κύματα,αλλά καταστράφηκε λόγω κακοκαιρίας.</a:t>
            </a:r>
            <a:endParaRPr/>
          </a:p>
          <a:p>
            <a:pPr indent="0" lvl="0" marL="0" rtl="0" algn="l">
              <a:spcBef>
                <a:spcPts val="0"/>
              </a:spcBef>
              <a:spcAft>
                <a:spcPts val="0"/>
              </a:spcAft>
              <a:buNone/>
            </a:pPr>
            <a:r>
              <a:rPr lang="en-US"/>
              <a:t>Παρόλα αυτά υπάρχουν άλλες δράσεις για την κυματική και αιολική ενέργεια με ανεμογεννήτριες στην θάλασσα.</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4ef488d49c_0_2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4ef488d49c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weather in Greece is mostly sunny , mainly in the south. This is why the most solar energy applications - namelly with photovoltaics - are in the south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 καιρός στην Ελλάδα ειναι κυρίως ηλιόλουστος,ιδιαιτερα στον Νότο. Για αυτό εκεί βρίσκονται και οι περισσότερες εφαρμογές της ηλιακής ενέργειας (φωτοβολταικα)</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4ef488d49c_0_3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4ef488d49c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huge potential of Greece to exploit solar power is </a:t>
            </a:r>
            <a:r>
              <a:rPr lang="en-US"/>
              <a:t>unfortunately</a:t>
            </a:r>
            <a:r>
              <a:rPr lang="en-US"/>
              <a:t> not 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Το 30% των εθνικών αναγκών για ενέργεια θα μπορούσε να καλυφθει από την ηλιακή ενέργεια και 294,000 νέες θέσεις εργασίας θα μπορούσαν να δημιουργηθούν.Δυστυχώς αυτή η δυνατότητα δεν χρησιμοποιείται</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4ef488d49c_0_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ef488d49c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because there is a huge number of islands , long </a:t>
            </a:r>
            <a:r>
              <a:rPr lang="en-US"/>
              <a:t>coastline</a:t>
            </a:r>
            <a:r>
              <a:rPr lang="en-US"/>
              <a:t> and very </a:t>
            </a:r>
            <a:r>
              <a:rPr lang="en-US"/>
              <a:t>strong</a:t>
            </a:r>
            <a:r>
              <a:rPr lang="en-US"/>
              <a:t> winds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13,6% των ενεργειακών αναγκών μπορούν να καλυφθούν απο την αιολική ενέργεια.</a:t>
            </a:r>
            <a:endParaRPr/>
          </a:p>
          <a:p>
            <a:pPr indent="0" lvl="0" marL="0" rtl="0" algn="l">
              <a:spcBef>
                <a:spcPts val="0"/>
              </a:spcBef>
              <a:spcAft>
                <a:spcPts val="0"/>
              </a:spcAft>
              <a:buNone/>
            </a:pPr>
            <a:r>
              <a:rPr lang="en-US"/>
              <a:t>Αυτό οφείλεται στην ύπαρξη πολλών νησιών,μεγάλης ακτογραμμης και δυνατών ανέμων.</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4ef488d49c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ef488d49c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also use biomass but only a little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Βιομάζα</a:t>
            </a:r>
            <a:endParaRPr/>
          </a:p>
          <a:p>
            <a:pPr indent="0" lvl="0" marL="0" rtl="0" algn="l">
              <a:spcBef>
                <a:spcPts val="0"/>
              </a:spcBef>
              <a:spcAft>
                <a:spcPts val="0"/>
              </a:spcAft>
              <a:buNone/>
            </a:pPr>
            <a:r>
              <a:rPr lang="en-US"/>
              <a:t>Χρησιμοποιούμε την βιομάζα για καύσιμα γισθέρμανση </a:t>
            </a:r>
            <a:r>
              <a:rPr lang="en-US"/>
              <a:t>και</a:t>
            </a:r>
            <a:r>
              <a:rPr lang="en-US"/>
              <a:t>-Ψύξη αλλά μόνο σε μικρό βαθμό.</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Unfortunately our electricity comes from fossil fuels , especially </a:t>
            </a:r>
            <a:r>
              <a:rPr lang="en-US">
                <a:solidFill>
                  <a:schemeClr val="dk2"/>
                </a:solidFill>
              </a:rPr>
              <a:t>Lignite. There are 2 mines in Greece polluting the towns near by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US">
                <a:solidFill>
                  <a:schemeClr val="dk2"/>
                </a:solidFill>
              </a:rPr>
              <a:t>Δυστυχώς η ηλεκτρική μας ενέργεια προέρχεται απο ορυκτά καύσιμα,κυρίως λιγνίτη. Υπάρχουν 2 ορυχεία στην Ελλάδα που ρυπαίνουν τις κοντινές πόλεις.</a:t>
            </a:r>
            <a:endParaRPr>
              <a:solidFill>
                <a:schemeClr val="dk2"/>
              </a:solidFill>
            </a:endParaRPr>
          </a:p>
        </p:txBody>
      </p:sp>
      <p:sp>
        <p:nvSpPr>
          <p:cNvPr id="431" name="Google Shape;431;p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Transport in Greece is not really sustainable</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There are..</a:t>
            </a:r>
            <a:r>
              <a:rPr b="1" lang="en-US">
                <a:solidFill>
                  <a:schemeClr val="dk1"/>
                </a:solidFill>
              </a:rPr>
              <a:t> ….</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BUT the marketing of private electric vehicles is very slow</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Τα μέσα μετακίνησης στην Ελλάδα δεν είναι οικολογικά. Υπάρχουν πολύ λιγα ηλεκτρικά οχήματα(τρενα,τρόλει και τραμ)</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Το μετρό.</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Σχεδον καθόλου ποδήλατα.</a:t>
            </a:r>
            <a:endParaRPr b="1">
              <a:solidFill>
                <a:schemeClr val="dk1"/>
              </a:solidFill>
            </a:endParaRPr>
          </a:p>
          <a:p>
            <a:pPr indent="0" lvl="0" marL="0" rtl="0" algn="l">
              <a:lnSpc>
                <a:spcPct val="90000"/>
              </a:lnSpc>
              <a:spcBef>
                <a:spcPts val="0"/>
              </a:spcBef>
              <a:spcAft>
                <a:spcPts val="0"/>
              </a:spcAft>
              <a:buClr>
                <a:srgbClr val="000000"/>
              </a:buClr>
              <a:buSzPts val="1100"/>
              <a:buFont typeface="Arial"/>
              <a:buNone/>
            </a:pPr>
            <a:r>
              <a:rPr b="1" lang="en-US">
                <a:solidFill>
                  <a:schemeClr val="dk1"/>
                </a:solidFill>
              </a:rPr>
              <a:t>Όμως η αγορά των ηλεκτρικών οχημάτων κινείται με αργούς ρυθμούς. </a:t>
            </a: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[Βενέτης]</a:t>
            </a:r>
            <a:endParaRPr/>
          </a:p>
        </p:txBody>
      </p:sp>
      <p:sp>
        <p:nvSpPr>
          <p:cNvPr id="437" name="Google Shape;437;p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4ef48878d5_0_1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ef48878d5_0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are soon moving to a new school building , so we are thinking how to make it sustainable.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Σύντομα μετακινουμαστε σε νέο σχολείο ,’αρα σκεφτόμαστε πως να το κάνουμε οικολογικό.</a:t>
            </a:r>
            <a:endParaRPr/>
          </a:p>
          <a:p>
            <a:pPr indent="0" lvl="0" marL="0" rtl="0" algn="l">
              <a:spcBef>
                <a:spcPts val="0"/>
              </a:spcBef>
              <a:spcAft>
                <a:spcPts val="0"/>
              </a:spcAft>
              <a:buNone/>
            </a:pPr>
            <a:r>
              <a:rPr lang="en-US"/>
              <a:t>Σχετικά με : ηλεκτρικές συσκευές,φωτισμό,φόρτιση κινητών και θέρμανση - ψύξη.</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lang="en-US"/>
              <a:t>Κούτσιος]</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first idea is to use photovoltaics to power our computers , laptops , p</a:t>
            </a:r>
            <a:r>
              <a:rPr lang="en-US">
                <a:solidFill>
                  <a:schemeClr val="dk1"/>
                </a:solidFill>
              </a:rPr>
              <a:t>rinters, overhead projectors, speakers etc.</a:t>
            </a:r>
            <a:endParaRPr>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solidFill>
                  <a:schemeClr val="dk1"/>
                </a:solidFill>
              </a:rPr>
              <a:t>Αρχικά σκεφτόμαστε τη χρήση φωτοβολταικων για παροχή ενέργειας στους υπολογιστές,εκτυπωτές προτζέκτορες κ.λ.π</a:t>
            </a:r>
            <a:endParaRPr>
              <a:solidFill>
                <a:schemeClr val="dk1"/>
              </a:solidFill>
            </a:endParaRPr>
          </a:p>
        </p:txBody>
      </p:sp>
      <p:sp>
        <p:nvSpPr>
          <p:cNvPr id="450" name="Google Shape;450;p1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4ef48878d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4ef48878d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I am gonna show you how res are applied in Greece.</a:t>
            </a:r>
            <a:endParaRPr/>
          </a:p>
          <a:p>
            <a:pPr indent="0" lvl="0" marL="0" rtl="0" algn="l">
              <a:spcBef>
                <a:spcPts val="0"/>
              </a:spcBef>
              <a:spcAft>
                <a:spcPts val="0"/>
              </a:spcAft>
              <a:buNone/>
            </a:pPr>
            <a:r>
              <a:rPr lang="en-US"/>
              <a:t>Θα σας </a:t>
            </a:r>
            <a:r>
              <a:rPr lang="en-US"/>
              <a:t>παρουσιάσουμε</a:t>
            </a:r>
            <a:r>
              <a:rPr lang="en-US"/>
              <a:t> την εφαρμογή των ανανεωσιμων πηγών ενέργειας στην Ελλάδα</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lang="en-US"/>
              <a:t>Βενέτης]</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 place the panels on the roof . We estimate , we will need about 400 panels.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Τα πάνελ μπορούν να τοποθετηθούν στην ταράτσα. Υπολογίζουμε ότι θα χρειαστούν 400 πάνελ.</a:t>
            </a:r>
            <a:endParaRPr/>
          </a:p>
        </p:txBody>
      </p:sp>
      <p:sp>
        <p:nvSpPr>
          <p:cNvPr id="457" name="Google Shape;457;p1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also need inverters to convert the solar electricity from direct current ( DC ) to alternate current ( AC ) that we need. And we need batteries to store power for days of no sunlight.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Επίσης χρειαζόμαστε συσκευές για την μετατροπή της ηλιακής ενεργειας από συνεχές σε εναλλασσόμενο ρεύμα .Επίσης χρεαζόμαστε μπαταρίες για την αποθήκευση ενέργειας για τις ημέρες που δεν υπάρχει ήλιος.</a:t>
            </a:r>
            <a:endParaRPr/>
          </a:p>
        </p:txBody>
      </p:sp>
      <p:sp>
        <p:nvSpPr>
          <p:cNvPr id="464" name="Google Shape;464;p2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Η ιδέα μας:</a:t>
            </a:r>
            <a:endParaRPr/>
          </a:p>
          <a:p>
            <a:pPr indent="0" lvl="0" marL="0" rtl="0" algn="l">
              <a:spcBef>
                <a:spcPts val="0"/>
              </a:spcBef>
              <a:spcAft>
                <a:spcPts val="0"/>
              </a:spcAft>
              <a:buNone/>
            </a:pPr>
            <a:r>
              <a:rPr lang="en-US"/>
              <a:t>Εσωτερικός </a:t>
            </a:r>
            <a:r>
              <a:rPr lang="en-US"/>
              <a:t>και Εξωτερικός</a:t>
            </a:r>
            <a:r>
              <a:rPr lang="en-US"/>
              <a:t> φωτισμός με φωτοβολταικα.</a:t>
            </a:r>
            <a:endParaRPr/>
          </a:p>
        </p:txBody>
      </p:sp>
      <p:sp>
        <p:nvSpPr>
          <p:cNvPr id="472" name="Google Shape;472;p2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all indoor lighting , we will use economy lamps with the solar power collected with our photovoltaics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Για τον εσωτερικό φωτισμό,θα χρησιμοποιήσουμε λάμπες εξοικονόμισης ενέργειας με την ηλιακη ενέργεα που θα συλλεγεται από τα φωτοβολταικά.</a:t>
            </a:r>
            <a:endParaRPr/>
          </a:p>
        </p:txBody>
      </p:sp>
      <p:sp>
        <p:nvSpPr>
          <p:cNvPr id="479" name="Google Shape;479;p2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the outdoor lighting of our sports fields , we will also rely on photovoltaics.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Το ίδιο και για τον εξωτερικό φωτισμό( </a:t>
            </a:r>
            <a:r>
              <a:rPr lang="en-US"/>
              <a:t>όπως τα γήπεδα</a:t>
            </a:r>
            <a:r>
              <a:rPr lang="en-US"/>
              <a:t>).</a:t>
            </a:r>
            <a:endParaRPr/>
          </a:p>
        </p:txBody>
      </p:sp>
      <p:sp>
        <p:nvSpPr>
          <p:cNvPr id="487" name="Google Shape;487;p2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PV system consists of 385 panels .They are made of typical polycrystalline silicon. If we buy them from the german company luxor solar they cost 215 euro each. the </a:t>
            </a:r>
            <a:r>
              <a:rPr lang="en-US">
                <a:solidFill>
                  <a:schemeClr val="dk1"/>
                </a:solidFill>
              </a:rPr>
              <a:t>Total Power produced by the system is 96,25 kWp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Το σύστημα των φωτοβολταικών αποτελείται από 385 πάνελ φτιαγμένα απο πολυκρυσταλλική σιλικόνη. Αν αγοραστούν απο την Γερμανική εταιρεία Luxor θα κοστίσουν 215ευρώ το καθένα..Η συνολική ενέργεια που παραγεται απο το συστημα είναι 96,25 κιλοβατορες.</a:t>
            </a:r>
            <a:endParaRPr>
              <a:solidFill>
                <a:schemeClr val="dk1"/>
              </a:solidFill>
            </a:endParaRPr>
          </a:p>
        </p:txBody>
      </p:sp>
      <p:sp>
        <p:nvSpPr>
          <p:cNvPr id="496" name="Google Shape;496;p2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Εκτός από την ταράτσα τα φωτοβολταιικα εχουν τοποθετηθει και σε μια ειδικά σχεδιασμενη βάση για να παρέχουν υπόστεγο στους αθλητές.</a:t>
            </a:r>
            <a:endParaRPr/>
          </a:p>
        </p:txBody>
      </p:sp>
      <p:sp>
        <p:nvSpPr>
          <p:cNvPr id="503" name="Google Shape;503;p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the battery system , to store the solar power we need 48 batteries in 2 battery banks of 24 batteries 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Για το σύστημα μπαταριών ,για την αποθήκευση ηλιιακής ενέργειας χρειάζονται 48 μπαταρίες σε 2 ομάδες των 24.</a:t>
            </a:r>
            <a:endParaRPr/>
          </a:p>
        </p:txBody>
      </p:sp>
      <p:sp>
        <p:nvSpPr>
          <p:cNvPr id="511" name="Google Shape;511;p2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total cost of PV system is about 400 thousand. But the energy produce is 176 Mega Watt Hours per year. Which means that , in 5 years this cost will be depreciated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Το συνολικό κόστος των φωτοβολταικων είναι περιπου 400,000 ευρώ. Ομως η ενεργεια που θα παραχθεί είναι 176 μεγαβατόρες ανα χρόνο που σημαινει οτι σε 5 χρόνια θα εχει γίνει απόσβεση.</a:t>
            </a:r>
            <a:endParaRPr/>
          </a:p>
        </p:txBody>
      </p:sp>
      <p:sp>
        <p:nvSpPr>
          <p:cNvPr id="518" name="Google Shape;518;p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Another idea is to install mobile chargers powered by the sun.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Αλλη μια ιδεα ειναι να τοποθετηθουν ηλιακοι φορτιστές κινητών.</a:t>
            </a:r>
            <a:endParaRPr/>
          </a:p>
        </p:txBody>
      </p:sp>
      <p:sp>
        <p:nvSpPr>
          <p:cNvPr id="524" name="Google Shape;524;p2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9550" lvl="1" marL="742950" rtl="0" algn="l">
              <a:spcBef>
                <a:spcPts val="480"/>
              </a:spcBef>
              <a:spcAft>
                <a:spcPts val="0"/>
              </a:spcAft>
              <a:buClr>
                <a:schemeClr val="dk1"/>
              </a:buClr>
              <a:buSzPts val="1200"/>
              <a:buFont typeface="Arial"/>
              <a:buChar char="–"/>
            </a:pPr>
            <a:r>
              <a:rPr lang="en-US" sz="1200">
                <a:solidFill>
                  <a:schemeClr val="dk1"/>
                </a:solidFill>
              </a:rPr>
              <a:t>Γιατί χρησιμοποιούμε ανανεώσιμες πηγές ενέργειας;</a:t>
            </a:r>
            <a:endParaRPr sz="1200">
              <a:solidFill>
                <a:schemeClr val="dk1"/>
              </a:solidFill>
            </a:endParaRPr>
          </a:p>
          <a:p>
            <a:pPr indent="-209550" lvl="1" marL="742950" rtl="0" algn="l">
              <a:spcBef>
                <a:spcPts val="480"/>
              </a:spcBef>
              <a:spcAft>
                <a:spcPts val="0"/>
              </a:spcAft>
              <a:buClr>
                <a:schemeClr val="dk1"/>
              </a:buClr>
              <a:buSzPts val="1200"/>
              <a:buFont typeface="Arial"/>
              <a:buChar char="–"/>
            </a:pPr>
            <a:r>
              <a:rPr lang="en-US" sz="1200">
                <a:solidFill>
                  <a:schemeClr val="dk1"/>
                </a:solidFill>
              </a:rPr>
              <a:t>They do not pollute, they do not emit greenhouse gases /</a:t>
            </a:r>
            <a:endParaRPr sz="1200">
              <a:solidFill>
                <a:schemeClr val="dk1"/>
              </a:solidFill>
            </a:endParaRPr>
          </a:p>
          <a:p>
            <a:pPr indent="-209550" lvl="1" marL="742950" rtl="0" algn="l">
              <a:spcBef>
                <a:spcPts val="480"/>
              </a:spcBef>
              <a:spcAft>
                <a:spcPts val="0"/>
              </a:spcAft>
              <a:buClr>
                <a:schemeClr val="dk1"/>
              </a:buClr>
              <a:buSzPts val="1200"/>
              <a:buFont typeface="Arial"/>
              <a:buChar char="–"/>
            </a:pPr>
            <a:r>
              <a:rPr lang="en-US" sz="1200">
                <a:solidFill>
                  <a:schemeClr val="dk1"/>
                </a:solidFill>
              </a:rPr>
              <a:t> Δεν ρυπαίνουν,δεν εκπέμπουν αερια θερμοκηπίου</a:t>
            </a:r>
            <a:endParaRPr sz="1200">
              <a:solidFill>
                <a:schemeClr val="dk1"/>
              </a:solidFill>
            </a:endParaRPr>
          </a:p>
          <a:p>
            <a:pPr indent="-304800" lvl="1" marL="914400" rtl="0" algn="l">
              <a:spcBef>
                <a:spcPts val="560"/>
              </a:spcBef>
              <a:spcAft>
                <a:spcPts val="0"/>
              </a:spcAft>
              <a:buClr>
                <a:schemeClr val="dk1"/>
              </a:buClr>
              <a:buSzPts val="1200"/>
              <a:buFont typeface="Arial"/>
              <a:buChar char="–"/>
            </a:pPr>
            <a:r>
              <a:rPr lang="en-US" sz="1200">
                <a:solidFill>
                  <a:schemeClr val="dk1"/>
                </a:solidFill>
              </a:rPr>
              <a:t>They create new jobs// </a:t>
            </a:r>
            <a:endParaRPr sz="1200">
              <a:solidFill>
                <a:schemeClr val="dk1"/>
              </a:solidFill>
            </a:endParaRPr>
          </a:p>
          <a:p>
            <a:pPr indent="-304800" lvl="1" marL="914400" rtl="0" algn="l">
              <a:spcBef>
                <a:spcPts val="560"/>
              </a:spcBef>
              <a:spcAft>
                <a:spcPts val="0"/>
              </a:spcAft>
              <a:buClr>
                <a:schemeClr val="dk1"/>
              </a:buClr>
              <a:buSzPts val="1200"/>
              <a:buFont typeface="Arial"/>
              <a:buChar char="–"/>
            </a:pPr>
            <a:r>
              <a:rPr lang="en-US" sz="1200">
                <a:solidFill>
                  <a:schemeClr val="dk1"/>
                </a:solidFill>
              </a:rPr>
              <a:t>Δημιουργούν νέες θέσεις εργασίας</a:t>
            </a:r>
            <a:endParaRPr sz="1200">
              <a:solidFill>
                <a:schemeClr val="dk1"/>
              </a:solidFill>
            </a:endParaRPr>
          </a:p>
          <a:p>
            <a:pPr indent="-304800" lvl="1" marL="914400" rtl="0" algn="l">
              <a:spcBef>
                <a:spcPts val="560"/>
              </a:spcBef>
              <a:spcAft>
                <a:spcPts val="0"/>
              </a:spcAft>
              <a:buClr>
                <a:schemeClr val="dk1"/>
              </a:buClr>
              <a:buSzPts val="1200"/>
              <a:buFont typeface="Nunito"/>
              <a:buChar char="–"/>
            </a:pPr>
            <a:r>
              <a:rPr lang="en-US" sz="1200">
                <a:solidFill>
                  <a:schemeClr val="dk1"/>
                </a:solidFill>
              </a:rPr>
              <a:t>This means , we are not dependent on the Arabs for oil.//</a:t>
            </a:r>
            <a:endParaRPr sz="1200">
              <a:solidFill>
                <a:schemeClr val="dk1"/>
              </a:solidFill>
            </a:endParaRPr>
          </a:p>
          <a:p>
            <a:pPr indent="-304800" lvl="1" marL="914400" rtl="0" algn="l">
              <a:spcBef>
                <a:spcPts val="560"/>
              </a:spcBef>
              <a:spcAft>
                <a:spcPts val="0"/>
              </a:spcAft>
              <a:buClr>
                <a:schemeClr val="dk1"/>
              </a:buClr>
              <a:buSzPts val="1200"/>
              <a:buFont typeface="Nunito"/>
              <a:buChar char="–"/>
            </a:pPr>
            <a:r>
              <a:rPr lang="en-US" sz="1200">
                <a:solidFill>
                  <a:schemeClr val="dk1"/>
                </a:solidFill>
              </a:rPr>
              <a:t>Αυτό σημαίνει ότι δεν εξαρτόμαστε από τους Αραβες για πετρέλαιο</a:t>
            </a:r>
            <a:endParaRPr sz="1200">
              <a:solidFill>
                <a:schemeClr val="dk1"/>
              </a:solidFill>
            </a:endParaRPr>
          </a:p>
          <a:p>
            <a:pPr indent="0" lvl="0" marL="914400" rtl="0" algn="l">
              <a:spcBef>
                <a:spcPts val="480"/>
              </a:spcBef>
              <a:spcAft>
                <a:spcPts val="0"/>
              </a:spcAft>
              <a:buNone/>
            </a:pPr>
            <a:r>
              <a:t/>
            </a:r>
            <a:endParaRPr sz="1200">
              <a:solidFill>
                <a:schemeClr val="dk1"/>
              </a:solidFill>
            </a:endParaRPr>
          </a:p>
        </p:txBody>
      </p:sp>
      <p:sp>
        <p:nvSpPr>
          <p:cNvPr id="339" name="Google Shape;339;p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Στο σχολείο χρειάζονται 10 σταθμοί φόρτισης.</a:t>
            </a:r>
            <a:endParaRPr/>
          </a:p>
          <a:p>
            <a:pPr indent="0" lvl="0" marL="0" rtl="0" algn="l">
              <a:spcBef>
                <a:spcPts val="0"/>
              </a:spcBef>
              <a:spcAft>
                <a:spcPts val="0"/>
              </a:spcAft>
              <a:buNone/>
            </a:pPr>
            <a:r>
              <a:rPr lang="en-US"/>
              <a:t>Καθε σταθμός μπορεί να φορτίσει 16 κινητά ταυτοχρονα.</a:t>
            </a:r>
            <a:endParaRPr/>
          </a:p>
          <a:p>
            <a:pPr indent="0" lvl="0" marL="0" rtl="0" algn="l">
              <a:spcBef>
                <a:spcPts val="0"/>
              </a:spcBef>
              <a:spcAft>
                <a:spcPts val="0"/>
              </a:spcAft>
              <a:buNone/>
            </a:pPr>
            <a:r>
              <a:rPr lang="en-US"/>
              <a:t>Ο καθένας κοστιζει 6,000 Ευρώ</a:t>
            </a:r>
            <a:endParaRPr/>
          </a:p>
          <a:p>
            <a:pPr indent="0" lvl="0" marL="0" rtl="0" algn="l">
              <a:spcBef>
                <a:spcPts val="0"/>
              </a:spcBef>
              <a:spcAft>
                <a:spcPts val="0"/>
              </a:spcAft>
              <a:buNone/>
            </a:pPr>
            <a:r>
              <a:rPr lang="en-US"/>
              <a:t>Συνολικό κοστος 60,000ευρω.</a:t>
            </a:r>
            <a:endParaRPr/>
          </a:p>
        </p:txBody>
      </p:sp>
      <p:sp>
        <p:nvSpPr>
          <p:cNvPr id="530" name="Google Shape;530;p2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cost is worth it because these chargers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Το κόστος αξίζει καθως οι φορτιστές είναι:</a:t>
            </a:r>
            <a:endParaRPr/>
          </a:p>
          <a:p>
            <a:pPr indent="0" lvl="0" marL="0" rtl="0" algn="l">
              <a:spcBef>
                <a:spcPts val="0"/>
              </a:spcBef>
              <a:spcAft>
                <a:spcPts val="0"/>
              </a:spcAft>
              <a:buNone/>
            </a:pPr>
            <a:r>
              <a:rPr lang="en-US"/>
              <a:t>Ανανεώσιμοι</a:t>
            </a:r>
            <a:endParaRPr/>
          </a:p>
          <a:p>
            <a:pPr indent="0" lvl="0" marL="0" rtl="0" algn="l">
              <a:spcBef>
                <a:spcPts val="0"/>
              </a:spcBef>
              <a:spcAft>
                <a:spcPts val="0"/>
              </a:spcAft>
              <a:buNone/>
            </a:pPr>
            <a:r>
              <a:rPr lang="en-US"/>
              <a:t>Καθαροί</a:t>
            </a:r>
            <a:endParaRPr/>
          </a:p>
          <a:p>
            <a:pPr indent="0" lvl="0" marL="0" rtl="0" algn="l">
              <a:spcBef>
                <a:spcPts val="0"/>
              </a:spcBef>
              <a:spcAft>
                <a:spcPts val="0"/>
              </a:spcAft>
              <a:buNone/>
            </a:pPr>
            <a:r>
              <a:rPr lang="en-US"/>
              <a:t>Οικονομικοί</a:t>
            </a:r>
            <a:endParaRPr/>
          </a:p>
          <a:p>
            <a:pPr indent="0" lvl="0" marL="0" rtl="0" algn="l">
              <a:spcBef>
                <a:spcPts val="0"/>
              </a:spcBef>
              <a:spcAft>
                <a:spcPts val="0"/>
              </a:spcAft>
              <a:buNone/>
            </a:pPr>
            <a:r>
              <a:rPr lang="en-US"/>
              <a:t>Μοντέρνοι.</a:t>
            </a:r>
            <a:endParaRPr/>
          </a:p>
          <a:p>
            <a:pPr indent="0" lvl="0" marL="0" rtl="0" algn="l">
              <a:spcBef>
                <a:spcPts val="0"/>
              </a:spcBef>
              <a:spcAft>
                <a:spcPts val="0"/>
              </a:spcAft>
              <a:buNone/>
            </a:pPr>
            <a:r>
              <a:t/>
            </a:r>
            <a:endParaRPr/>
          </a:p>
        </p:txBody>
      </p:sp>
      <p:sp>
        <p:nvSpPr>
          <p:cNvPr id="537" name="Google Shape;537;p3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Last , we are thinking of using biomass - namelly pellet - for our boiler.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Τέλος,σκεφτόμαστε να χρησιμοποιήσουμε βιομάζα (κυρίως πέλετ) για τον καυστήρα.</a:t>
            </a:r>
            <a:endParaRPr/>
          </a:p>
        </p:txBody>
      </p:sp>
      <p:sp>
        <p:nvSpPr>
          <p:cNvPr id="544" name="Google Shape;544;p3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way we will cover all our needs for heating and cooling without airconditioners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Ετσι θα καλυφθουν οι ανάγκες για θέρμανση και κλιματισμο χωρις κλιματιστικά.</a:t>
            </a:r>
            <a:endParaRPr/>
          </a:p>
        </p:txBody>
      </p:sp>
      <p:sp>
        <p:nvSpPr>
          <p:cNvPr id="551" name="Google Shape;551;p3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boiler is highly efficient and does not emit greenhouse gases. The total cost will be depreciated in 5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 καυστήρας είναι υψηλής απόδοσης και δεν εκπεμπει αέρια θερμοκηπίου. Η απόσβεση του συνολικού κόστους θα γίνει σε 5 χρονια.</a:t>
            </a:r>
            <a:endParaRPr/>
          </a:p>
        </p:txBody>
      </p:sp>
      <p:sp>
        <p:nvSpPr>
          <p:cNvPr id="558" name="Google Shape;558;p3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0"/>
              </a:spcBef>
              <a:spcAft>
                <a:spcPts val="0"/>
              </a:spcAft>
              <a:buNone/>
            </a:pPr>
            <a:r>
              <a:rPr lang="en-US">
                <a:solidFill>
                  <a:schemeClr val="dk1"/>
                </a:solidFill>
              </a:rPr>
              <a:t>Ο ρόλος των ανανεώσιμων πηγών ενέργειας είναι:</a:t>
            </a:r>
            <a:endParaRPr>
              <a:solidFill>
                <a:schemeClr val="dk1"/>
              </a:solidFill>
            </a:endParaRPr>
          </a:p>
          <a:p>
            <a:pPr indent="0" lvl="0" marL="457200" rtl="0" algn="l">
              <a:lnSpc>
                <a:spcPct val="90000"/>
              </a:lnSpc>
              <a:spcBef>
                <a:spcPts val="0"/>
              </a:spcBef>
              <a:spcAft>
                <a:spcPts val="0"/>
              </a:spcAft>
              <a:buNone/>
            </a:pPr>
            <a:r>
              <a:t/>
            </a:r>
            <a:endParaRPr>
              <a:solidFill>
                <a:schemeClr val="dk1"/>
              </a:solidFill>
            </a:endParaRPr>
          </a:p>
          <a:p>
            <a:pPr indent="0" lvl="0" marL="457200" rtl="0" algn="l">
              <a:lnSpc>
                <a:spcPct val="90000"/>
              </a:lnSpc>
              <a:spcBef>
                <a:spcPts val="0"/>
              </a:spcBef>
              <a:spcAft>
                <a:spcPts val="0"/>
              </a:spcAft>
              <a:buNone/>
            </a:pPr>
            <a:r>
              <a:rPr lang="en-US">
                <a:solidFill>
                  <a:schemeClr val="dk1"/>
                </a:solidFill>
              </a:rPr>
              <a:t>(to save the Earth from global warming)/να σώσει τη γη απο την υπερθέρμανση</a:t>
            </a:r>
            <a:endParaRPr>
              <a:solidFill>
                <a:schemeClr val="dk1"/>
              </a:solidFill>
            </a:endParaRPr>
          </a:p>
          <a:p>
            <a:pPr indent="-298450" lvl="0" marL="457200" rtl="0" algn="l">
              <a:lnSpc>
                <a:spcPct val="90000"/>
              </a:lnSpc>
              <a:spcBef>
                <a:spcPts val="0"/>
              </a:spcBef>
              <a:spcAft>
                <a:spcPts val="0"/>
              </a:spcAft>
              <a:buClr>
                <a:schemeClr val="dk1"/>
              </a:buClr>
              <a:buSzPts val="1100"/>
              <a:buFont typeface="Arial"/>
              <a:buChar char="•"/>
            </a:pPr>
            <a:r>
              <a:rPr lang="en-US">
                <a:solidFill>
                  <a:schemeClr val="dk1"/>
                </a:solidFill>
              </a:rPr>
              <a:t>(to be independent from fuel markets)/να είμαστε ανεξάρτητοι από τις αγορές καυσίμων</a:t>
            </a:r>
            <a:endParaRPr>
              <a:solidFill>
                <a:schemeClr val="dk1"/>
              </a:solidFill>
            </a:endParaRPr>
          </a:p>
          <a:p>
            <a:pPr indent="-298450" lvl="0" marL="457200" rtl="0" algn="l">
              <a:lnSpc>
                <a:spcPct val="90000"/>
              </a:lnSpc>
              <a:spcBef>
                <a:spcPts val="0"/>
              </a:spcBef>
              <a:spcAft>
                <a:spcPts val="0"/>
              </a:spcAft>
              <a:buClr>
                <a:schemeClr val="dk1"/>
              </a:buClr>
              <a:buSzPts val="1100"/>
              <a:buFont typeface="Arial"/>
              <a:buChar char="•"/>
            </a:pPr>
            <a:r>
              <a:rPr lang="en-US">
                <a:solidFill>
                  <a:schemeClr val="dk1"/>
                </a:solidFill>
              </a:rPr>
              <a:t>(to open new jobs)/να δημιουργήσει νέες θέσεις εργασίας</a:t>
            </a:r>
            <a:endParaRPr>
              <a:solidFill>
                <a:schemeClr val="dk2"/>
              </a:solidFill>
              <a:latin typeface="Nunito"/>
              <a:ea typeface="Nunito"/>
              <a:cs typeface="Nunito"/>
              <a:sym typeface="Nunito"/>
            </a:endParaRPr>
          </a:p>
          <a:p>
            <a:pPr indent="0" lvl="0" marL="457200" rtl="0" algn="l">
              <a:lnSpc>
                <a:spcPct val="90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45" name="Google Shape;345;p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renewable energy sources are: biomass , the sun, the wind , geothermy , the power of water , the waves and the tides</a:t>
            </a:r>
            <a:endParaRPr/>
          </a:p>
          <a:p>
            <a:pPr indent="0" lvl="0" marL="0" rtl="0" algn="l">
              <a:spcBef>
                <a:spcPts val="0"/>
              </a:spcBef>
              <a:spcAft>
                <a:spcPts val="0"/>
              </a:spcAft>
              <a:buNone/>
            </a:pPr>
            <a:r>
              <a:rPr lang="en-US"/>
              <a:t>Οι Α.Π.Ε είναι: η βιομάζα,ο ήλιος,ο αέρας, η γεωθερμία,η υδροδυναμική και η ενέργεια των κυμάτων &amp; της παλιρροιας </a:t>
            </a:r>
            <a:endParaRPr/>
          </a:p>
        </p:txBody>
      </p:sp>
      <p:sp>
        <p:nvSpPr>
          <p:cNvPr id="351" name="Google Shape;351;p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european union uses RES mostly for electricity and all the more for heating-cooling and transport</a:t>
            </a:r>
            <a:endParaRPr/>
          </a:p>
          <a:p>
            <a:pPr indent="0" lvl="0" marL="0" rtl="0" algn="l">
              <a:spcBef>
                <a:spcPts val="0"/>
              </a:spcBef>
              <a:spcAft>
                <a:spcPts val="0"/>
              </a:spcAft>
              <a:buNone/>
            </a:pPr>
            <a:r>
              <a:rPr lang="en-US"/>
              <a:t>Η Ε.Ε χρησιμοποιεί τις Α.Π.Ε κυρίως για ηλεκτρισμό και για θέρμανση-κλιματισμό και μετακινήσεις</a:t>
            </a:r>
            <a:endParaRPr/>
          </a:p>
          <a:p>
            <a:pPr indent="0" lvl="0" marL="0" rtl="0" algn="l">
              <a:spcBef>
                <a:spcPts val="0"/>
              </a:spcBef>
              <a:spcAft>
                <a:spcPts val="0"/>
              </a:spcAft>
              <a:buNone/>
            </a:pPr>
            <a:r>
              <a:t/>
            </a:r>
            <a:endParaRPr/>
          </a:p>
        </p:txBody>
      </p:sp>
      <p:sp>
        <p:nvSpPr>
          <p:cNvPr id="361" name="Google Shape;361;p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4ef488d4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ef488d4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Greece is also trying to apply renewable energies as we are going to see.</a:t>
            </a:r>
            <a:endParaRPr/>
          </a:p>
          <a:p>
            <a:pPr indent="0" lvl="0" marL="0" rtl="0" algn="l">
              <a:spcBef>
                <a:spcPts val="0"/>
              </a:spcBef>
              <a:spcAft>
                <a:spcPts val="0"/>
              </a:spcAft>
              <a:buNone/>
            </a:pPr>
            <a:r>
              <a:rPr lang="en-US"/>
              <a:t>Όπως θα δούμε και η Ελλάδα προσπαθεί να εφαρμόσει τις Α.Π.Ε</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4ef488d49c_2_0:notes"/>
          <p:cNvSpPr txBox="1"/>
          <p:nvPr>
            <p:ph idx="1" type="body"/>
          </p:nvPr>
        </p:nvSpPr>
        <p:spPr>
          <a:xfrm>
            <a:off x="685800" y="4342847"/>
            <a:ext cx="5486400" cy="411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Greece uses solar power with the help of photovoltaics and wind power from turbines covering 7% of its needs for electricity.</a:t>
            </a:r>
            <a:endParaRPr/>
          </a:p>
          <a:p>
            <a:pPr indent="0" lvl="0" marL="0" rtl="0" algn="l">
              <a:spcBef>
                <a:spcPts val="0"/>
              </a:spcBef>
              <a:spcAft>
                <a:spcPts val="0"/>
              </a:spcAft>
              <a:buNone/>
            </a:pPr>
            <a:r>
              <a:rPr lang="en-US"/>
              <a:t>Η Ελλάδα χρησιμοποιεί την ηλιακή ενέργεια με την βοήθεια φωτοβολταικών,και την αιολικη από γεννήτριες που καλύπτουν το 7% των αναγκών για ηλεκτρισμό. </a:t>
            </a:r>
            <a:endParaRPr/>
          </a:p>
        </p:txBody>
      </p:sp>
      <p:sp>
        <p:nvSpPr>
          <p:cNvPr id="372" name="Google Shape;372;g4ef488d49c_2_0:notes"/>
          <p:cNvSpPr/>
          <p:nvPr>
            <p:ph idx="2" type="sldImg"/>
          </p:nvPr>
        </p:nvSpPr>
        <p:spPr>
          <a:xfrm>
            <a:off x="122525" y="685838"/>
            <a:ext cx="66144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4ef488d49c_0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ef488d49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Lets start with the geothermal energy. ……...Of course this is because of the volcanoes there .</a:t>
            </a:r>
            <a:endParaRPr/>
          </a:p>
          <a:p>
            <a:pPr indent="0" lvl="0" marL="0" rtl="0" algn="l">
              <a:spcBef>
                <a:spcPts val="0"/>
              </a:spcBef>
              <a:spcAft>
                <a:spcPts val="0"/>
              </a:spcAft>
              <a:buNone/>
            </a:pPr>
            <a:r>
              <a:rPr lang="en-US"/>
              <a:t>Ας ξεκινήσουμε με την γεωθερμική ενέργεια,η οποία είναι δυνητικά υψηλότερη στην Ελλάδα από τον παγκόσμιο μέσο όρο,φυσικά λόγω των ηφαιστείων.</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p:cSld name="TITLE_AND_TWO_COLUMNS_1">
    <p:spTree>
      <p:nvGrpSpPr>
        <p:cNvPr id="273" name="Shape 273"/>
        <p:cNvGrpSpPr/>
        <p:nvPr/>
      </p:nvGrpSpPr>
      <p:grpSpPr>
        <a:xfrm>
          <a:off x="0" y="0"/>
          <a:ext cx="0" cy="0"/>
          <a:chOff x="0" y="0"/>
          <a:chExt cx="0" cy="0"/>
        </a:xfrm>
      </p:grpSpPr>
      <p:sp>
        <p:nvSpPr>
          <p:cNvPr id="274" name="Google Shape;274;p13"/>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5" name="Google Shape;275;p13"/>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6" name="Google Shape;276;p1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sz="9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wo objects on right" type="txAndTwoObj">
  <p:cSld name="TEXT_AND_TWO_OBJECTS">
    <p:spTree>
      <p:nvGrpSpPr>
        <p:cNvPr id="277" name="Shape 277"/>
        <p:cNvGrpSpPr/>
        <p:nvPr/>
      </p:nvGrpSpPr>
      <p:grpSpPr>
        <a:xfrm>
          <a:off x="0" y="0"/>
          <a:ext cx="0" cy="0"/>
          <a:chOff x="0" y="0"/>
          <a:chExt cx="0" cy="0"/>
        </a:xfrm>
      </p:grpSpPr>
      <p:sp>
        <p:nvSpPr>
          <p:cNvPr id="278" name="Google Shape;278;p14"/>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9" name="Google Shape;279;p14"/>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14"/>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sz="9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1" name="Shape 291"/>
        <p:cNvGrpSpPr/>
        <p:nvPr/>
      </p:nvGrpSpPr>
      <p:grpSpPr>
        <a:xfrm>
          <a:off x="0" y="0"/>
          <a:ext cx="0" cy="0"/>
          <a:chOff x="0" y="0"/>
          <a:chExt cx="0" cy="0"/>
        </a:xfrm>
      </p:grpSpPr>
      <p:sp>
        <p:nvSpPr>
          <p:cNvPr id="292" name="Google Shape;292;p16"/>
          <p:cNvSpPr txBox="1"/>
          <p:nvPr>
            <p:ph type="ctrTitle"/>
          </p:nvPr>
        </p:nvSpPr>
        <p:spPr>
          <a:xfrm>
            <a:off x="685800" y="1597819"/>
            <a:ext cx="7772400" cy="1102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9pPr>
          </a:lstStyle>
          <a:p/>
        </p:txBody>
      </p:sp>
      <p:sp>
        <p:nvSpPr>
          <p:cNvPr id="293" name="Google Shape;293;p16"/>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4" name="Google Shape;294;p16"/>
          <p:cNvSpPr txBox="1"/>
          <p:nvPr>
            <p:ph idx="12" type="sldNum"/>
          </p:nvPr>
        </p:nvSpPr>
        <p:spPr>
          <a:xfrm>
            <a:off x="7921625" y="4758928"/>
            <a:ext cx="1187400" cy="243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0" lvl="0" marL="0" rtl="0" algn="just">
              <a:spcBef>
                <a:spcPts val="0"/>
              </a:spcBef>
              <a:spcAft>
                <a:spcPts val="0"/>
              </a:spcAft>
              <a:buNone/>
            </a:pPr>
            <a:fld id="{00000000-1234-1234-1234-123412341234}" type="slidenum">
              <a:rPr lang="en-US"/>
              <a:t>‹#›</a:t>
            </a:fld>
            <a:r>
              <a:rPr lang="en-US"/>
              <a:t>/&lt;#&gt;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5" name="Shape 295"/>
        <p:cNvGrpSpPr/>
        <p:nvPr/>
      </p:nvGrpSpPr>
      <p:grpSpPr>
        <a:xfrm>
          <a:off x="0" y="0"/>
          <a:ext cx="0" cy="0"/>
          <a:chOff x="0" y="0"/>
          <a:chExt cx="0" cy="0"/>
        </a:xfrm>
      </p:grpSpPr>
      <p:sp>
        <p:nvSpPr>
          <p:cNvPr id="296" name="Google Shape;296;p17"/>
          <p:cNvSpPr txBox="1"/>
          <p:nvPr>
            <p:ph type="title"/>
          </p:nvPr>
        </p:nvSpPr>
        <p:spPr>
          <a:xfrm>
            <a:off x="443536" y="607219"/>
            <a:ext cx="8229600" cy="8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9pPr>
          </a:lstStyle>
          <a:p/>
        </p:txBody>
      </p:sp>
      <p:sp>
        <p:nvSpPr>
          <p:cNvPr id="297" name="Google Shape;297;p17"/>
          <p:cNvSpPr txBox="1"/>
          <p:nvPr>
            <p:ph idx="1" type="body"/>
          </p:nvPr>
        </p:nvSpPr>
        <p:spPr>
          <a:xfrm>
            <a:off x="443536" y="1653648"/>
            <a:ext cx="8238600" cy="2908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8" name="Google Shape;298;p17"/>
          <p:cNvSpPr txBox="1"/>
          <p:nvPr>
            <p:ph idx="12" type="sldNum"/>
          </p:nvPr>
        </p:nvSpPr>
        <p:spPr>
          <a:xfrm>
            <a:off x="7921625" y="4758928"/>
            <a:ext cx="1187400" cy="243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r>
              <a:rPr lang="en-US"/>
              <a:t>/28</a:t>
            </a:r>
            <a:endParaRPr sz="14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9" name="Shape 299"/>
        <p:cNvGrpSpPr/>
        <p:nvPr/>
      </p:nvGrpSpPr>
      <p:grpSpPr>
        <a:xfrm>
          <a:off x="0" y="0"/>
          <a:ext cx="0" cy="0"/>
          <a:chOff x="0" y="0"/>
          <a:chExt cx="0" cy="0"/>
        </a:xfrm>
      </p:grpSpPr>
      <p:sp>
        <p:nvSpPr>
          <p:cNvPr id="300" name="Google Shape;300;p18"/>
          <p:cNvSpPr txBox="1"/>
          <p:nvPr>
            <p:ph idx="12" type="sldNum"/>
          </p:nvPr>
        </p:nvSpPr>
        <p:spPr>
          <a:xfrm>
            <a:off x="7921625" y="4758928"/>
            <a:ext cx="1187400" cy="243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r>
              <a:rPr lang="en-US"/>
              <a:t>/28</a:t>
            </a:r>
            <a:endParaRPr sz="14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1" name="Shape 301"/>
        <p:cNvGrpSpPr/>
        <p:nvPr/>
      </p:nvGrpSpPr>
      <p:grpSpPr>
        <a:xfrm>
          <a:off x="0" y="0"/>
          <a:ext cx="0" cy="0"/>
          <a:chOff x="0" y="0"/>
          <a:chExt cx="0" cy="0"/>
        </a:xfrm>
      </p:grpSpPr>
      <p:sp>
        <p:nvSpPr>
          <p:cNvPr id="302" name="Google Shape;302;p19"/>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9pPr>
          </a:lstStyle>
          <a:p/>
        </p:txBody>
      </p:sp>
      <p:sp>
        <p:nvSpPr>
          <p:cNvPr id="303" name="Google Shape;303;p19"/>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4" name="Google Shape;304;p19"/>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5" name="Google Shape;305;p19"/>
          <p:cNvSpPr txBox="1"/>
          <p:nvPr>
            <p:ph idx="10" type="dt"/>
          </p:nvPr>
        </p:nvSpPr>
        <p:spPr>
          <a:xfrm>
            <a:off x="457200" y="4688681"/>
            <a:ext cx="2133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06" name="Google Shape;306;p19"/>
          <p:cNvSpPr txBox="1"/>
          <p:nvPr>
            <p:ph idx="12" type="sldNum"/>
          </p:nvPr>
        </p:nvSpPr>
        <p:spPr>
          <a:xfrm>
            <a:off x="6553200" y="4686300"/>
            <a:ext cx="2133600" cy="357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endParaRPr/>
          </a:p>
        </p:txBody>
      </p:sp>
      <p:sp>
        <p:nvSpPr>
          <p:cNvPr id="307" name="Google Shape;307;p19"/>
          <p:cNvSpPr txBox="1"/>
          <p:nvPr>
            <p:ph idx="11" type="ftr"/>
          </p:nvPr>
        </p:nvSpPr>
        <p:spPr>
          <a:xfrm>
            <a:off x="3124200" y="4686300"/>
            <a:ext cx="2895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08" name="Shape 308"/>
        <p:cNvGrpSpPr/>
        <p:nvPr/>
      </p:nvGrpSpPr>
      <p:grpSpPr>
        <a:xfrm>
          <a:off x="0" y="0"/>
          <a:ext cx="0" cy="0"/>
          <a:chOff x="0" y="0"/>
          <a:chExt cx="0" cy="0"/>
        </a:xfrm>
      </p:grpSpPr>
      <p:sp>
        <p:nvSpPr>
          <p:cNvPr id="309" name="Google Shape;309;p20"/>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9pPr>
          </a:lstStyle>
          <a:p/>
        </p:txBody>
      </p:sp>
      <p:sp>
        <p:nvSpPr>
          <p:cNvPr id="310" name="Google Shape;310;p20"/>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1" name="Google Shape;311;p20"/>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2" name="Google Shape;312;p20"/>
          <p:cNvSpPr txBox="1"/>
          <p:nvPr>
            <p:ph idx="10" type="dt"/>
          </p:nvPr>
        </p:nvSpPr>
        <p:spPr>
          <a:xfrm>
            <a:off x="457200" y="4688681"/>
            <a:ext cx="2133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13" name="Google Shape;313;p20"/>
          <p:cNvSpPr txBox="1"/>
          <p:nvPr>
            <p:ph idx="12" type="sldNum"/>
          </p:nvPr>
        </p:nvSpPr>
        <p:spPr>
          <a:xfrm>
            <a:off x="6553200" y="4686300"/>
            <a:ext cx="2133600" cy="357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endParaRPr/>
          </a:p>
        </p:txBody>
      </p:sp>
      <p:sp>
        <p:nvSpPr>
          <p:cNvPr id="314" name="Google Shape;314;p20"/>
          <p:cNvSpPr txBox="1"/>
          <p:nvPr>
            <p:ph idx="11" type="ftr"/>
          </p:nvPr>
        </p:nvSpPr>
        <p:spPr>
          <a:xfrm>
            <a:off x="3124200" y="4686300"/>
            <a:ext cx="2895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5" name="Shape 315"/>
        <p:cNvGrpSpPr/>
        <p:nvPr/>
      </p:nvGrpSpPr>
      <p:grpSpPr>
        <a:xfrm>
          <a:off x="0" y="0"/>
          <a:ext cx="0" cy="0"/>
          <a:chOff x="0" y="0"/>
          <a:chExt cx="0" cy="0"/>
        </a:xfrm>
      </p:grpSpPr>
      <p:sp>
        <p:nvSpPr>
          <p:cNvPr id="316" name="Google Shape;316;p21"/>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486668"/>
                </a:solidFill>
                <a:latin typeface="Arial"/>
                <a:ea typeface="Arial"/>
                <a:cs typeface="Arial"/>
                <a:sym typeface="Arial"/>
              </a:defRPr>
            </a:lvl9pPr>
          </a:lstStyle>
          <a:p/>
        </p:txBody>
      </p:sp>
      <p:sp>
        <p:nvSpPr>
          <p:cNvPr id="317" name="Google Shape;317;p21"/>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8" name="Google Shape;318;p21"/>
          <p:cNvSpPr txBox="1"/>
          <p:nvPr>
            <p:ph idx="2" type="body"/>
          </p:nvPr>
        </p:nvSpPr>
        <p:spPr>
          <a:xfrm>
            <a:off x="4648200" y="1200150"/>
            <a:ext cx="4038600" cy="1639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9" name="Google Shape;319;p21"/>
          <p:cNvSpPr txBox="1"/>
          <p:nvPr>
            <p:ph idx="3" type="body"/>
          </p:nvPr>
        </p:nvSpPr>
        <p:spPr>
          <a:xfrm>
            <a:off x="4648200" y="2953941"/>
            <a:ext cx="4038600" cy="1640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0" name="Google Shape;320;p21"/>
          <p:cNvSpPr txBox="1"/>
          <p:nvPr>
            <p:ph idx="10" type="dt"/>
          </p:nvPr>
        </p:nvSpPr>
        <p:spPr>
          <a:xfrm>
            <a:off x="457200" y="4688681"/>
            <a:ext cx="2133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21" name="Google Shape;321;p21"/>
          <p:cNvSpPr txBox="1"/>
          <p:nvPr>
            <p:ph idx="12" type="sldNum"/>
          </p:nvPr>
        </p:nvSpPr>
        <p:spPr>
          <a:xfrm>
            <a:off x="6553200" y="4686300"/>
            <a:ext cx="2133600" cy="357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endParaRPr/>
          </a:p>
        </p:txBody>
      </p:sp>
      <p:sp>
        <p:nvSpPr>
          <p:cNvPr id="322" name="Google Shape;322;p21"/>
          <p:cNvSpPr txBox="1"/>
          <p:nvPr>
            <p:ph idx="11" type="ftr"/>
          </p:nvPr>
        </p:nvSpPr>
        <p:spPr>
          <a:xfrm>
            <a:off x="3124200" y="4686300"/>
            <a:ext cx="2895600" cy="357000"/>
          </a:xfrm>
          <a:prstGeom prst="rect">
            <a:avLst/>
          </a:prstGeom>
          <a:noFill/>
          <a:ln>
            <a:noFill/>
          </a:ln>
        </p:spPr>
        <p:txBody>
          <a:bodyPr anchorCtr="0" anchor="t" bIns="45700" lIns="91425" spcFirstLastPara="1" rIns="91425" wrap="square" tIns="45700">
            <a:noAutofit/>
          </a:bodyPr>
          <a:lstStyle>
            <a:lvl1pPr lvl="0"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just">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23" name="Shape 323"/>
        <p:cNvGrpSpPr/>
        <p:nvPr/>
      </p:nvGrpSpPr>
      <p:grpSpPr>
        <a:xfrm>
          <a:off x="0" y="0"/>
          <a:ext cx="0" cy="0"/>
          <a:chOff x="0" y="0"/>
          <a:chExt cx="0" cy="0"/>
        </a:xfrm>
      </p:grpSpPr>
      <p:sp>
        <p:nvSpPr>
          <p:cNvPr id="324" name="Google Shape;324;p22"/>
          <p:cNvSpPr txBox="1"/>
          <p:nvPr>
            <p:ph idx="1" type="body"/>
          </p:nvPr>
        </p:nvSpPr>
        <p:spPr>
          <a:xfrm>
            <a:off x="323528" y="681540"/>
            <a:ext cx="8363400" cy="39129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5" name="Google Shape;325;p22"/>
          <p:cNvSpPr txBox="1"/>
          <p:nvPr>
            <p:ph idx="12" type="sldNum"/>
          </p:nvPr>
        </p:nvSpPr>
        <p:spPr>
          <a:xfrm>
            <a:off x="7921625" y="4758928"/>
            <a:ext cx="1187400" cy="243000"/>
          </a:xfrm>
          <a:prstGeom prst="rect">
            <a:avLst/>
          </a:prstGeom>
          <a:noFill/>
          <a:ln>
            <a:noFill/>
          </a:ln>
        </p:spPr>
        <p:txBody>
          <a:bodyPr anchorCtr="0" anchor="t" bIns="45700" lIns="91425" spcFirstLastPara="1" rIns="91425" wrap="square" tIns="45700">
            <a:noAutofit/>
          </a:bodyPr>
          <a:lstStyle>
            <a:lvl1pPr indent="0" lvl="0"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0" lvl="1"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0" marR="0" rtl="0" algn="just">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a:pPr indent="-127000" lvl="0" marL="0" rtl="0" algn="just">
              <a:spcBef>
                <a:spcPts val="0"/>
              </a:spcBef>
              <a:spcAft>
                <a:spcPts val="0"/>
              </a:spcAft>
              <a:buClr>
                <a:schemeClr val="dk1"/>
              </a:buClr>
              <a:buSzPts val="2000"/>
              <a:buFont typeface="Arial"/>
              <a:buChar char="•"/>
            </a:pPr>
            <a:fld id="{00000000-1234-1234-1234-123412341234}" type="slidenum">
              <a:rPr lang="en-US"/>
              <a:t>‹#›</a:t>
            </a:fld>
            <a:r>
              <a:rPr lang="en-US"/>
              <a:t>/28</a:t>
            </a:r>
            <a:endParaRPr sz="14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204300" y="1265680"/>
            <a:ext cx="8887800" cy="3015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3.xml"/><Relationship Id="rId12"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8.jpg"/><Relationship Id="rId9" Type="http://schemas.openxmlformats.org/officeDocument/2006/relationships/slideLayout" Target="../slideLayouts/slideLayout17.xml"/><Relationship Id="rId5" Type="http://schemas.openxmlformats.org/officeDocument/2006/relationships/hyperlink" Target="http://www.renewables.aua.gr/" TargetMode="Externa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pic>
        <p:nvPicPr>
          <p:cNvPr descr="water" id="282" name="Google Shape;282;p15"/>
          <p:cNvPicPr preferRelativeResize="0"/>
          <p:nvPr/>
        </p:nvPicPr>
        <p:blipFill rotWithShape="1">
          <a:blip r:embed="rId1">
            <a:alphaModFix/>
          </a:blip>
          <a:srcRect b="0" l="0" r="0" t="0"/>
          <a:stretch/>
        </p:blipFill>
        <p:spPr>
          <a:xfrm>
            <a:off x="8256363" y="0"/>
            <a:ext cx="887637" cy="519522"/>
          </a:xfrm>
          <a:prstGeom prst="rect">
            <a:avLst/>
          </a:prstGeom>
          <a:noFill/>
          <a:ln>
            <a:noFill/>
          </a:ln>
        </p:spPr>
      </p:pic>
      <p:pic>
        <p:nvPicPr>
          <p:cNvPr descr="SUN2" id="283" name="Google Shape;283;p15"/>
          <p:cNvPicPr preferRelativeResize="0"/>
          <p:nvPr/>
        </p:nvPicPr>
        <p:blipFill rotWithShape="1">
          <a:blip r:embed="rId2">
            <a:alphaModFix/>
          </a:blip>
          <a:srcRect b="0" l="0" r="0" t="0"/>
          <a:stretch/>
        </p:blipFill>
        <p:spPr>
          <a:xfrm>
            <a:off x="6742934" y="0"/>
            <a:ext cx="1513428" cy="519522"/>
          </a:xfrm>
          <a:prstGeom prst="rect">
            <a:avLst/>
          </a:prstGeom>
          <a:noFill/>
          <a:ln>
            <a:noFill/>
          </a:ln>
        </p:spPr>
      </p:pic>
      <p:cxnSp>
        <p:nvCxnSpPr>
          <p:cNvPr id="284" name="Google Shape;284;p15"/>
          <p:cNvCxnSpPr/>
          <p:nvPr/>
        </p:nvCxnSpPr>
        <p:spPr>
          <a:xfrm>
            <a:off x="827584" y="519522"/>
            <a:ext cx="8316300" cy="0"/>
          </a:xfrm>
          <a:prstGeom prst="straightConnector1">
            <a:avLst/>
          </a:prstGeom>
          <a:noFill/>
          <a:ln cap="flat" cmpd="sng" w="19050">
            <a:solidFill>
              <a:srgbClr val="0070C0"/>
            </a:solidFill>
            <a:prstDash val="solid"/>
            <a:round/>
            <a:headEnd len="med" w="med" type="none"/>
            <a:tailEnd len="med" w="med" type="none"/>
          </a:ln>
        </p:spPr>
      </p:cxnSp>
      <p:pic>
        <p:nvPicPr>
          <p:cNvPr descr="AUA" id="285" name="Google Shape;285;p15"/>
          <p:cNvPicPr preferRelativeResize="0"/>
          <p:nvPr/>
        </p:nvPicPr>
        <p:blipFill rotWithShape="1">
          <a:blip r:embed="rId3">
            <a:alphaModFix/>
          </a:blip>
          <a:srcRect b="0" l="0" r="0" t="0"/>
          <a:stretch/>
        </p:blipFill>
        <p:spPr>
          <a:xfrm>
            <a:off x="107504" y="87474"/>
            <a:ext cx="493663" cy="465516"/>
          </a:xfrm>
          <a:prstGeom prst="rect">
            <a:avLst/>
          </a:prstGeom>
          <a:noFill/>
          <a:ln>
            <a:noFill/>
          </a:ln>
        </p:spPr>
      </p:pic>
      <p:sp>
        <p:nvSpPr>
          <p:cNvPr id="286" name="Google Shape;286;p15"/>
          <p:cNvSpPr/>
          <p:nvPr/>
        </p:nvSpPr>
        <p:spPr>
          <a:xfrm>
            <a:off x="827584" y="1"/>
            <a:ext cx="5832600" cy="519600"/>
          </a:xfrm>
          <a:prstGeom prst="rect">
            <a:avLst/>
          </a:prstGeom>
          <a:noFill/>
          <a:ln>
            <a:noFill/>
          </a:ln>
        </p:spPr>
        <p:txBody>
          <a:bodyPr anchorCtr="0" anchor="ctr" bIns="10800" lIns="18000" spcFirstLastPara="1" rIns="18000" wrap="square" tIns="10800">
            <a:noAutofit/>
          </a:bodyPr>
          <a:lstStyle/>
          <a:p>
            <a:pPr indent="0" lvl="0" marL="0" marR="0" rtl="0" algn="l">
              <a:spcBef>
                <a:spcPts val="0"/>
              </a:spcBef>
              <a:spcAft>
                <a:spcPts val="0"/>
              </a:spcAft>
              <a:buClr>
                <a:srgbClr val="002060"/>
              </a:buClr>
              <a:buSzPts val="1800"/>
              <a:buFont typeface="Noto Sans Symbols"/>
              <a:buNone/>
            </a:pPr>
            <a:r>
              <a:rPr b="1" i="0" lang="en-US" sz="1800" u="none" cap="none" strike="noStrike">
                <a:solidFill>
                  <a:srgbClr val="002060"/>
                </a:solidFill>
                <a:latin typeface="Arial"/>
                <a:ea typeface="Arial"/>
                <a:cs typeface="Arial"/>
                <a:sym typeface="Arial"/>
              </a:rPr>
              <a:t>Agricultural University of Athens</a:t>
            </a:r>
            <a:endParaRPr/>
          </a:p>
        </p:txBody>
      </p:sp>
      <p:cxnSp>
        <p:nvCxnSpPr>
          <p:cNvPr id="287" name="Google Shape;287;p15"/>
          <p:cNvCxnSpPr/>
          <p:nvPr/>
        </p:nvCxnSpPr>
        <p:spPr>
          <a:xfrm>
            <a:off x="899592" y="4731990"/>
            <a:ext cx="8246100" cy="0"/>
          </a:xfrm>
          <a:prstGeom prst="straightConnector1">
            <a:avLst/>
          </a:prstGeom>
          <a:noFill/>
          <a:ln cap="flat" cmpd="sng" w="19050">
            <a:solidFill>
              <a:srgbClr val="0070C0"/>
            </a:solidFill>
            <a:prstDash val="solid"/>
            <a:round/>
            <a:headEnd len="med" w="med" type="none"/>
            <a:tailEnd len="med" w="med" type="none"/>
          </a:ln>
        </p:spPr>
      </p:cxnSp>
      <p:pic>
        <p:nvPicPr>
          <p:cNvPr descr="RES-3" id="288" name="Google Shape;288;p15"/>
          <p:cNvPicPr preferRelativeResize="0"/>
          <p:nvPr/>
        </p:nvPicPr>
        <p:blipFill rotWithShape="1">
          <a:blip r:embed="rId4">
            <a:alphaModFix/>
          </a:blip>
          <a:srcRect b="0" l="0" r="0" t="0"/>
          <a:stretch/>
        </p:blipFill>
        <p:spPr>
          <a:xfrm>
            <a:off x="107505" y="4750349"/>
            <a:ext cx="493663" cy="336684"/>
          </a:xfrm>
          <a:prstGeom prst="rect">
            <a:avLst/>
          </a:prstGeom>
          <a:noFill/>
          <a:ln>
            <a:noFill/>
          </a:ln>
        </p:spPr>
      </p:pic>
      <p:sp>
        <p:nvSpPr>
          <p:cNvPr id="289" name="Google Shape;289;p15"/>
          <p:cNvSpPr/>
          <p:nvPr/>
        </p:nvSpPr>
        <p:spPr>
          <a:xfrm>
            <a:off x="758906" y="4809989"/>
            <a:ext cx="39570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1600"/>
              <a:buFont typeface="Noto Sans Symbols"/>
              <a:buNone/>
            </a:pPr>
            <a:r>
              <a:rPr b="1" i="0" lang="en-US" sz="1600" u="none" cap="none" strike="noStrike">
                <a:solidFill>
                  <a:srgbClr val="002060"/>
                </a:solidFill>
                <a:latin typeface="Arial"/>
                <a:ea typeface="Arial"/>
                <a:cs typeface="Arial"/>
                <a:sym typeface="Arial"/>
              </a:rPr>
              <a:t>Renewable Energy Systems Group </a:t>
            </a:r>
            <a:endParaRPr/>
          </a:p>
        </p:txBody>
      </p:sp>
      <p:sp>
        <p:nvSpPr>
          <p:cNvPr id="290" name="Google Shape;290;p15"/>
          <p:cNvSpPr/>
          <p:nvPr/>
        </p:nvSpPr>
        <p:spPr>
          <a:xfrm>
            <a:off x="4211960" y="4825193"/>
            <a:ext cx="24255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1400"/>
              <a:buFont typeface="Noto Sans Symbols"/>
              <a:buNone/>
            </a:pPr>
            <a:r>
              <a:rPr b="1" i="0" lang="en-US" sz="1400" u="sng" cap="none" strike="noStrike">
                <a:solidFill>
                  <a:schemeClr val="hlink"/>
                </a:solidFill>
                <a:latin typeface="Arial"/>
                <a:ea typeface="Arial"/>
                <a:cs typeface="Arial"/>
                <a:sym typeface="Arial"/>
                <a:hlinkClick r:id="rId5"/>
              </a:rPr>
              <a:t>(www. renewables.aua.gr)</a:t>
            </a:r>
            <a:r>
              <a:rPr b="1" i="1" lang="en-US" sz="1400" u="none" cap="none" strike="noStrike">
                <a:solidFill>
                  <a:srgbClr val="002060"/>
                </a:solidFill>
                <a:latin typeface="Arial"/>
                <a:ea typeface="Arial"/>
                <a:cs typeface="Arial"/>
                <a:sym typeface="Arial"/>
              </a:rPr>
              <a:t> </a:t>
            </a:r>
            <a:endParaRPr/>
          </a:p>
        </p:txBody>
      </p:sp>
    </p:spTree>
  </p:cSld>
  <p:clrMap accent1="accent1" accent2="accent2" accent3="accent3" accent4="accent4" accent5="accent5" accent6="accent6" bg1="lt1" bg2="dk2" tx1="dk1" tx2="lt2" folHlink="folHlink" hlink="hlink"/>
  <p:sldLayoutIdLst>
    <p:sldLayoutId id="2147483661" r:id="rId6"/>
    <p:sldLayoutId id="2147483662" r:id="rId7"/>
    <p:sldLayoutId id="2147483663" r:id="rId8"/>
    <p:sldLayoutId id="2147483664" r:id="rId9"/>
    <p:sldLayoutId id="2147483665" r:id="rId10"/>
    <p:sldLayoutId id="2147483666" r:id="rId11"/>
    <p:sldLayoutId id="214748366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29" name="Shape 329"/>
        <p:cNvGrpSpPr/>
        <p:nvPr/>
      </p:nvGrpSpPr>
      <p:grpSpPr>
        <a:xfrm>
          <a:off x="0" y="0"/>
          <a:ext cx="0" cy="0"/>
          <a:chOff x="0" y="0"/>
          <a:chExt cx="0" cy="0"/>
        </a:xfrm>
      </p:grpSpPr>
      <p:pic>
        <p:nvPicPr>
          <p:cNvPr id="330" name="Google Shape;330;p23"/>
          <p:cNvPicPr preferRelativeResize="0"/>
          <p:nvPr/>
        </p:nvPicPr>
        <p:blipFill>
          <a:blip r:embed="rId3">
            <a:alphaModFix/>
          </a:blip>
          <a:stretch>
            <a:fillRect/>
          </a:stretch>
        </p:blipFill>
        <p:spPr>
          <a:xfrm>
            <a:off x="1798650" y="152400"/>
            <a:ext cx="5474825"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HYDROPOWER</a:t>
            </a:r>
            <a:endParaRPr/>
          </a:p>
        </p:txBody>
      </p:sp>
      <p:sp>
        <p:nvSpPr>
          <p:cNvPr id="392" name="Google Shape;392;p32"/>
          <p:cNvSpPr txBox="1"/>
          <p:nvPr>
            <p:ph idx="1" type="body"/>
          </p:nvPr>
        </p:nvSpPr>
        <p:spPr>
          <a:xfrm>
            <a:off x="1409000" y="1990050"/>
            <a:ext cx="3430500" cy="2541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US" sz="2400"/>
              <a:t>This is the most traditional application of renewable energy in Greece since antiquity</a:t>
            </a:r>
            <a:endParaRPr sz="2400"/>
          </a:p>
        </p:txBody>
      </p:sp>
      <p:pic>
        <p:nvPicPr>
          <p:cNvPr id="393" name="Google Shape;393;p32"/>
          <p:cNvPicPr preferRelativeResize="0"/>
          <p:nvPr/>
        </p:nvPicPr>
        <p:blipFill>
          <a:blip r:embed="rId3">
            <a:alphaModFix/>
          </a:blip>
          <a:stretch>
            <a:fillRect/>
          </a:stretch>
        </p:blipFill>
        <p:spPr>
          <a:xfrm>
            <a:off x="4903800" y="1597875"/>
            <a:ext cx="3430500" cy="254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WAVE ENERGY</a:t>
            </a:r>
            <a:endParaRPr sz="3000"/>
          </a:p>
        </p:txBody>
      </p:sp>
      <p:pic>
        <p:nvPicPr>
          <p:cNvPr id="399" name="Google Shape;399;p33"/>
          <p:cNvPicPr preferRelativeResize="0"/>
          <p:nvPr/>
        </p:nvPicPr>
        <p:blipFill>
          <a:blip r:embed="rId3">
            <a:alphaModFix/>
          </a:blip>
          <a:stretch>
            <a:fillRect/>
          </a:stretch>
        </p:blipFill>
        <p:spPr>
          <a:xfrm>
            <a:off x="1303800" y="1597869"/>
            <a:ext cx="3655500" cy="3112331"/>
          </a:xfrm>
          <a:prstGeom prst="rect">
            <a:avLst/>
          </a:prstGeom>
          <a:noFill/>
          <a:ln>
            <a:noFill/>
          </a:ln>
        </p:spPr>
      </p:pic>
      <p:pic>
        <p:nvPicPr>
          <p:cNvPr id="400" name="Google Shape;400;p33"/>
          <p:cNvPicPr preferRelativeResize="0"/>
          <p:nvPr/>
        </p:nvPicPr>
        <p:blipFill>
          <a:blip r:embed="rId4">
            <a:alphaModFix/>
          </a:blip>
          <a:stretch>
            <a:fillRect/>
          </a:stretch>
        </p:blipFill>
        <p:spPr>
          <a:xfrm>
            <a:off x="5422650" y="1597875"/>
            <a:ext cx="3296290" cy="311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4"/>
          <p:cNvSpPr txBox="1"/>
          <p:nvPr>
            <p:ph type="title"/>
          </p:nvPr>
        </p:nvSpPr>
        <p:spPr>
          <a:xfrm>
            <a:off x="1303800" y="598575"/>
            <a:ext cx="7030500" cy="8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SOLAR ENERGY</a:t>
            </a:r>
            <a:endParaRPr/>
          </a:p>
        </p:txBody>
      </p:sp>
      <p:pic>
        <p:nvPicPr>
          <p:cNvPr id="406" name="Google Shape;406;p34"/>
          <p:cNvPicPr preferRelativeResize="0"/>
          <p:nvPr/>
        </p:nvPicPr>
        <p:blipFill>
          <a:blip r:embed="rId3">
            <a:alphaModFix/>
          </a:blip>
          <a:stretch>
            <a:fillRect/>
          </a:stretch>
        </p:blipFill>
        <p:spPr>
          <a:xfrm>
            <a:off x="1303800" y="1420575"/>
            <a:ext cx="6978500" cy="3529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HUGE POTENTIAL</a:t>
            </a:r>
            <a:endParaRPr/>
          </a:p>
        </p:txBody>
      </p:sp>
      <p:sp>
        <p:nvSpPr>
          <p:cNvPr id="412" name="Google Shape;412;p3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3200">
                <a:solidFill>
                  <a:srgbClr val="000000"/>
                </a:solidFill>
                <a:latin typeface="Arial"/>
                <a:ea typeface="Arial"/>
                <a:cs typeface="Arial"/>
                <a:sym typeface="Arial"/>
              </a:rPr>
              <a:t>30% of national power needs could be covered by solar power</a:t>
            </a:r>
            <a:endParaRPr sz="3200">
              <a:solidFill>
                <a:srgbClr val="000000"/>
              </a:solidFill>
              <a:latin typeface="Arial"/>
              <a:ea typeface="Arial"/>
              <a:cs typeface="Arial"/>
              <a:sym typeface="Arial"/>
            </a:endParaRPr>
          </a:p>
          <a:p>
            <a:pPr indent="0" lvl="0" marL="0" rtl="0" algn="l">
              <a:spcBef>
                <a:spcPts val="1600"/>
              </a:spcBef>
              <a:spcAft>
                <a:spcPts val="0"/>
              </a:spcAft>
              <a:buClr>
                <a:srgbClr val="000000"/>
              </a:buClr>
              <a:buSzPts val="1100"/>
              <a:buFont typeface="Arial"/>
              <a:buNone/>
            </a:pPr>
            <a:r>
              <a:t/>
            </a:r>
            <a:endParaRPr sz="3200">
              <a:solidFill>
                <a:srgbClr val="000000"/>
              </a:solidFill>
              <a:latin typeface="Arial"/>
              <a:ea typeface="Arial"/>
              <a:cs typeface="Arial"/>
              <a:sym typeface="Arial"/>
            </a:endParaRPr>
          </a:p>
          <a:p>
            <a:pPr indent="0" lvl="0" marL="0" rtl="0" algn="l">
              <a:spcBef>
                <a:spcPts val="1600"/>
              </a:spcBef>
              <a:spcAft>
                <a:spcPts val="0"/>
              </a:spcAft>
              <a:buClr>
                <a:srgbClr val="000000"/>
              </a:buClr>
              <a:buSzPts val="1100"/>
              <a:buFont typeface="Arial"/>
              <a:buNone/>
            </a:pPr>
            <a:r>
              <a:t/>
            </a:r>
            <a:endParaRPr sz="32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sp>
        <p:nvSpPr>
          <p:cNvPr id="413" name="Google Shape;413;p3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Clr>
                <a:srgbClr val="000000"/>
              </a:buClr>
              <a:buSzPts val="1100"/>
              <a:buFont typeface="Arial"/>
              <a:buNone/>
            </a:pPr>
            <a:r>
              <a:rPr lang="en-US" sz="3200">
                <a:solidFill>
                  <a:srgbClr val="000000"/>
                </a:solidFill>
                <a:latin typeface="Arial"/>
                <a:ea typeface="Arial"/>
                <a:cs typeface="Arial"/>
                <a:sym typeface="Arial"/>
              </a:rPr>
              <a:t>294.000 new jobs could be created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WIND POWER </a:t>
            </a:r>
            <a:endParaRPr/>
          </a:p>
        </p:txBody>
      </p:sp>
      <p:sp>
        <p:nvSpPr>
          <p:cNvPr id="419" name="Google Shape;419;p36"/>
          <p:cNvSpPr txBox="1"/>
          <p:nvPr>
            <p:ph idx="2" type="body"/>
          </p:nvPr>
        </p:nvSpPr>
        <p:spPr>
          <a:xfrm>
            <a:off x="5271675" y="1597875"/>
            <a:ext cx="3390600" cy="30591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US" sz="2400">
                <a:solidFill>
                  <a:srgbClr val="222222"/>
                </a:solidFill>
                <a:latin typeface="Arial"/>
                <a:ea typeface="Arial"/>
                <a:cs typeface="Arial"/>
                <a:sym typeface="Arial"/>
              </a:rPr>
              <a:t>13,6% of all power needs can be covered by wind power</a:t>
            </a:r>
            <a:endParaRPr/>
          </a:p>
        </p:txBody>
      </p:sp>
      <p:pic>
        <p:nvPicPr>
          <p:cNvPr id="420" name="Google Shape;420;p36"/>
          <p:cNvPicPr preferRelativeResize="0"/>
          <p:nvPr/>
        </p:nvPicPr>
        <p:blipFill>
          <a:blip r:embed="rId3">
            <a:alphaModFix/>
          </a:blip>
          <a:stretch>
            <a:fillRect/>
          </a:stretch>
        </p:blipFill>
        <p:spPr>
          <a:xfrm>
            <a:off x="526550" y="1597869"/>
            <a:ext cx="4377099" cy="30591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BIOMASS</a:t>
            </a:r>
            <a:endParaRPr/>
          </a:p>
        </p:txBody>
      </p:sp>
      <p:sp>
        <p:nvSpPr>
          <p:cNvPr id="426" name="Google Shape;426;p37"/>
          <p:cNvSpPr txBox="1"/>
          <p:nvPr>
            <p:ph idx="1" type="body"/>
          </p:nvPr>
        </p:nvSpPr>
        <p:spPr>
          <a:xfrm>
            <a:off x="1303800" y="1990050"/>
            <a:ext cx="2776800" cy="2541600"/>
          </a:xfrm>
          <a:prstGeom prst="rect">
            <a:avLst/>
          </a:prstGeom>
        </p:spPr>
        <p:txBody>
          <a:bodyPr anchorCtr="0" anchor="t" bIns="91425" lIns="91425" spcFirstLastPara="1" rIns="91425" wrap="square" tIns="91425">
            <a:noAutofit/>
          </a:bodyPr>
          <a:lstStyle/>
          <a:p>
            <a:pPr indent="-381000" lvl="0" marL="457200" rtl="0" algn="just">
              <a:lnSpc>
                <a:spcPct val="100000"/>
              </a:lnSpc>
              <a:spcBef>
                <a:spcPts val="0"/>
              </a:spcBef>
              <a:spcAft>
                <a:spcPts val="0"/>
              </a:spcAft>
              <a:buSzPts val="2400"/>
              <a:buChar char="●"/>
            </a:pPr>
            <a:r>
              <a:rPr lang="en-US" sz="2400"/>
              <a:t>For fuel</a:t>
            </a:r>
            <a:endParaRPr sz="2400"/>
          </a:p>
          <a:p>
            <a:pPr indent="0" lvl="0" marL="457200" rtl="0" algn="just">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US" sz="2400"/>
              <a:t>for heating  and cooling</a:t>
            </a:r>
            <a:endParaRPr sz="3000"/>
          </a:p>
        </p:txBody>
      </p:sp>
      <p:sp>
        <p:nvSpPr>
          <p:cNvPr id="427" name="Google Shape;427;p37"/>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8" name="Google Shape;428;p37"/>
          <p:cNvPicPr preferRelativeResize="0"/>
          <p:nvPr/>
        </p:nvPicPr>
        <p:blipFill>
          <a:blip r:embed="rId3">
            <a:alphaModFix/>
          </a:blip>
          <a:stretch>
            <a:fillRect/>
          </a:stretch>
        </p:blipFill>
        <p:spPr>
          <a:xfrm>
            <a:off x="4397900" y="1990050"/>
            <a:ext cx="4746099" cy="286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38"/>
          <p:cNvSpPr txBox="1"/>
          <p:nvPr>
            <p:ph idx="4294967295" type="title"/>
          </p:nvPr>
        </p:nvSpPr>
        <p:spPr>
          <a:xfrm>
            <a:off x="447637" y="158394"/>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3000" u="none" cap="none" strike="noStrike">
                <a:solidFill>
                  <a:schemeClr val="dk2"/>
                </a:solidFill>
                <a:latin typeface="Arial"/>
                <a:ea typeface="Arial"/>
                <a:cs typeface="Arial"/>
                <a:sym typeface="Arial"/>
              </a:rPr>
              <a:t>Lignite mining in West Macedonia</a:t>
            </a:r>
            <a:br>
              <a:rPr b="0" i="0" lang="en-US" sz="4400" u="none" cap="none" strike="noStrike">
                <a:solidFill>
                  <a:schemeClr val="dk2"/>
                </a:solidFill>
                <a:latin typeface="Arial"/>
                <a:ea typeface="Arial"/>
                <a:cs typeface="Arial"/>
                <a:sym typeface="Arial"/>
              </a:rPr>
            </a:br>
            <a:r>
              <a:rPr b="0" i="0" lang="en-US" sz="3000" u="none" cap="none" strike="noStrike">
                <a:solidFill>
                  <a:schemeClr val="dk2"/>
                </a:solidFill>
                <a:latin typeface="Arial"/>
                <a:ea typeface="Arial"/>
                <a:cs typeface="Arial"/>
                <a:sym typeface="Arial"/>
              </a:rPr>
              <a:t>Greece</a:t>
            </a:r>
            <a:endParaRPr sz="3000"/>
          </a:p>
        </p:txBody>
      </p:sp>
      <p:pic>
        <p:nvPicPr>
          <p:cNvPr id="434" name="Google Shape;434;p38"/>
          <p:cNvPicPr preferRelativeResize="0"/>
          <p:nvPr>
            <p:ph idx="4294967295" type="body"/>
          </p:nvPr>
        </p:nvPicPr>
        <p:blipFill rotWithShape="1">
          <a:blip r:embed="rId3">
            <a:alphaModFix/>
          </a:blip>
          <a:srcRect b="0" l="0" r="0" t="0"/>
          <a:stretch/>
        </p:blipFill>
        <p:spPr>
          <a:xfrm>
            <a:off x="727075" y="1653778"/>
            <a:ext cx="7670700" cy="290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p39"/>
          <p:cNvSpPr txBox="1"/>
          <p:nvPr>
            <p:ph type="title"/>
          </p:nvPr>
        </p:nvSpPr>
        <p:spPr>
          <a:xfrm>
            <a:off x="1303800" y="598575"/>
            <a:ext cx="6437700" cy="10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lang="en-US" sz="3000">
                <a:latin typeface="Arial"/>
                <a:ea typeface="Arial"/>
                <a:cs typeface="Arial"/>
                <a:sym typeface="Arial"/>
              </a:rPr>
              <a:t>(un)SUSTAINABLE TRANSPORT</a:t>
            </a:r>
            <a:endParaRPr sz="3000"/>
          </a:p>
        </p:txBody>
      </p:sp>
      <p:sp>
        <p:nvSpPr>
          <p:cNvPr id="440" name="Google Shape;440;p39"/>
          <p:cNvSpPr txBox="1"/>
          <p:nvPr>
            <p:ph idx="1" type="body"/>
          </p:nvPr>
        </p:nvSpPr>
        <p:spPr>
          <a:xfrm>
            <a:off x="5415600" y="1928650"/>
            <a:ext cx="3728400" cy="273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1" sz="2400">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VERY FEW </a:t>
            </a:r>
            <a:r>
              <a:rPr b="1" i="0" lang="en-US" sz="1800" u="none">
                <a:solidFill>
                  <a:schemeClr val="dk1"/>
                </a:solidFill>
                <a:latin typeface="Arial"/>
                <a:ea typeface="Arial"/>
                <a:cs typeface="Arial"/>
                <a:sym typeface="Arial"/>
              </a:rPr>
              <a:t>electric vehicles </a:t>
            </a:r>
            <a:r>
              <a:rPr b="1" lang="en-US" sz="1800">
                <a:solidFill>
                  <a:schemeClr val="dk1"/>
                </a:solidFill>
                <a:latin typeface="Arial"/>
                <a:ea typeface="Arial"/>
                <a:cs typeface="Arial"/>
                <a:sym typeface="Arial"/>
              </a:rPr>
              <a:t>(</a:t>
            </a:r>
            <a:r>
              <a:rPr b="1" lang="en-US" sz="1800">
                <a:solidFill>
                  <a:schemeClr val="dk1"/>
                </a:solidFill>
                <a:latin typeface="Arial"/>
                <a:ea typeface="Arial"/>
                <a:cs typeface="Arial"/>
                <a:sym typeface="Arial"/>
              </a:rPr>
              <a:t>trains, trolleys and trams)</a:t>
            </a:r>
            <a:endParaRPr b="1" i="0" sz="1800" u="none">
              <a:solidFill>
                <a:schemeClr val="dk1"/>
              </a:solidFill>
              <a:latin typeface="Arial"/>
              <a:ea typeface="Arial"/>
              <a:cs typeface="Arial"/>
              <a:sym typeface="Arial"/>
            </a:endParaRPr>
          </a:p>
          <a:p>
            <a:pPr indent="0" lvl="0" marL="457200" marR="0" rtl="0" algn="l">
              <a:lnSpc>
                <a:spcPct val="90000"/>
              </a:lnSpc>
              <a:spcBef>
                <a:spcPts val="0"/>
              </a:spcBef>
              <a:spcAft>
                <a:spcPts val="0"/>
              </a:spcAft>
              <a:buNone/>
            </a:pPr>
            <a:r>
              <a:t/>
            </a:r>
            <a:endParaRPr b="1" sz="1800">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THE METRO</a:t>
            </a:r>
            <a:endParaRPr b="1" sz="1800">
              <a:solidFill>
                <a:schemeClr val="dk1"/>
              </a:solidFill>
              <a:latin typeface="Arial"/>
              <a:ea typeface="Arial"/>
              <a:cs typeface="Arial"/>
              <a:sym typeface="Arial"/>
            </a:endParaRPr>
          </a:p>
          <a:p>
            <a:pPr indent="0" lvl="0" marL="457200" marR="0" rtl="0" algn="l">
              <a:lnSpc>
                <a:spcPct val="90000"/>
              </a:lnSpc>
              <a:spcBef>
                <a:spcPts val="0"/>
              </a:spcBef>
              <a:spcAft>
                <a:spcPts val="0"/>
              </a:spcAft>
              <a:buNone/>
            </a:pPr>
            <a:r>
              <a:t/>
            </a:r>
            <a:endParaRPr b="1" sz="1800">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HARDLY ANY BIKES</a:t>
            </a:r>
            <a:endParaRPr b="1" sz="1800">
              <a:solidFill>
                <a:schemeClr val="dk1"/>
              </a:solidFill>
              <a:latin typeface="Arial"/>
              <a:ea typeface="Arial"/>
              <a:cs typeface="Arial"/>
              <a:sym typeface="Arial"/>
            </a:endParaRPr>
          </a:p>
        </p:txBody>
      </p:sp>
      <p:pic>
        <p:nvPicPr>
          <p:cNvPr id="441" name="Google Shape;441;p39"/>
          <p:cNvPicPr preferRelativeResize="0"/>
          <p:nvPr/>
        </p:nvPicPr>
        <p:blipFill>
          <a:blip r:embed="rId3">
            <a:alphaModFix/>
          </a:blip>
          <a:stretch>
            <a:fillRect/>
          </a:stretch>
        </p:blipFill>
        <p:spPr>
          <a:xfrm>
            <a:off x="323150" y="1725850"/>
            <a:ext cx="4896519" cy="3137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5" name="Shape 445"/>
        <p:cNvGrpSpPr/>
        <p:nvPr/>
      </p:nvGrpSpPr>
      <p:grpSpPr>
        <a:xfrm>
          <a:off x="0" y="0"/>
          <a:ext cx="0" cy="0"/>
          <a:chOff x="0" y="0"/>
          <a:chExt cx="0" cy="0"/>
        </a:xfrm>
      </p:grpSpPr>
      <p:sp>
        <p:nvSpPr>
          <p:cNvPr id="446" name="Google Shape;446;p4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Ideas for application at school</a:t>
            </a:r>
            <a:endParaRPr/>
          </a:p>
        </p:txBody>
      </p:sp>
      <p:sp>
        <p:nvSpPr>
          <p:cNvPr id="447" name="Google Shape;447;p40"/>
          <p:cNvSpPr txBox="1"/>
          <p:nvPr>
            <p:ph idx="1" type="body"/>
          </p:nvPr>
        </p:nvSpPr>
        <p:spPr>
          <a:xfrm>
            <a:off x="204300" y="1265680"/>
            <a:ext cx="8887800" cy="30156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Electrical appliances</a:t>
            </a:r>
            <a:endParaRPr sz="3000"/>
          </a:p>
          <a:p>
            <a:pPr indent="-419100" lvl="0" marL="457200" rtl="0" algn="l">
              <a:spcBef>
                <a:spcPts val="0"/>
              </a:spcBef>
              <a:spcAft>
                <a:spcPts val="0"/>
              </a:spcAft>
              <a:buSzPts val="3000"/>
              <a:buChar char="●"/>
            </a:pPr>
            <a:r>
              <a:rPr lang="en-US" sz="3000"/>
              <a:t>Lighting</a:t>
            </a:r>
            <a:endParaRPr sz="3000"/>
          </a:p>
          <a:p>
            <a:pPr indent="-419100" lvl="0" marL="457200" rtl="0" algn="l">
              <a:spcBef>
                <a:spcPts val="0"/>
              </a:spcBef>
              <a:spcAft>
                <a:spcPts val="0"/>
              </a:spcAft>
              <a:buSzPts val="3000"/>
              <a:buChar char="●"/>
            </a:pPr>
            <a:r>
              <a:rPr lang="en-US" sz="3000"/>
              <a:t>Mobile phone charging</a:t>
            </a:r>
            <a:endParaRPr sz="3000"/>
          </a:p>
          <a:p>
            <a:pPr indent="-419100" lvl="0" marL="457200" rtl="0" algn="l">
              <a:spcBef>
                <a:spcPts val="0"/>
              </a:spcBef>
              <a:spcAft>
                <a:spcPts val="0"/>
              </a:spcAft>
              <a:buSzPts val="3000"/>
              <a:buChar char="●"/>
            </a:pPr>
            <a:r>
              <a:rPr lang="en-US" sz="3000"/>
              <a:t>Heating and cooling</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 name="Shape 451"/>
        <p:cNvGrpSpPr/>
        <p:nvPr/>
      </p:nvGrpSpPr>
      <p:grpSpPr>
        <a:xfrm>
          <a:off x="0" y="0"/>
          <a:ext cx="0" cy="0"/>
          <a:chOff x="0" y="0"/>
          <a:chExt cx="0" cy="0"/>
        </a:xfrm>
      </p:grpSpPr>
      <p:sp>
        <p:nvSpPr>
          <p:cNvPr id="452" name="Google Shape;452;p41"/>
          <p:cNvSpPr txBox="1"/>
          <p:nvPr>
            <p:ph type="title"/>
          </p:nvPr>
        </p:nvSpPr>
        <p:spPr>
          <a:xfrm>
            <a:off x="1303800" y="598575"/>
            <a:ext cx="7030500" cy="9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u="none">
                <a:solidFill>
                  <a:schemeClr val="dk2"/>
                </a:solidFill>
                <a:latin typeface="Arial"/>
                <a:ea typeface="Arial"/>
                <a:cs typeface="Arial"/>
                <a:sym typeface="Arial"/>
              </a:rPr>
              <a:t>How to power electric appliances at school</a:t>
            </a:r>
            <a:endParaRPr/>
          </a:p>
        </p:txBody>
      </p:sp>
      <p:sp>
        <p:nvSpPr>
          <p:cNvPr id="453" name="Google Shape;453;p41"/>
          <p:cNvSpPr txBox="1"/>
          <p:nvPr>
            <p:ph idx="4294967295" type="subTitle"/>
          </p:nvPr>
        </p:nvSpPr>
        <p:spPr>
          <a:xfrm>
            <a:off x="2509050" y="4461500"/>
            <a:ext cx="4620000" cy="82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2400" u="none">
                <a:solidFill>
                  <a:schemeClr val="dk1"/>
                </a:solidFill>
                <a:latin typeface="Arial"/>
                <a:ea typeface="Arial"/>
                <a:cs typeface="Arial"/>
                <a:sym typeface="Arial"/>
              </a:rPr>
              <a:t>Photovoltaics and battery banks</a:t>
            </a:r>
            <a:endParaRPr sz="2400"/>
          </a:p>
        </p:txBody>
      </p:sp>
      <p:pic>
        <p:nvPicPr>
          <p:cNvPr id="454" name="Google Shape;454;p41"/>
          <p:cNvPicPr preferRelativeResize="0"/>
          <p:nvPr>
            <p:ph idx="1" type="body"/>
          </p:nvPr>
        </p:nvPicPr>
        <p:blipFill rotWithShape="1">
          <a:blip r:embed="rId3">
            <a:alphaModFix/>
          </a:blip>
          <a:srcRect b="0" l="0" r="0" t="0"/>
          <a:stretch/>
        </p:blipFill>
        <p:spPr>
          <a:xfrm>
            <a:off x="1555650" y="1319600"/>
            <a:ext cx="6032700" cy="314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4"/>
          <p:cNvSpPr txBox="1"/>
          <p:nvPr>
            <p:ph type="ctrTitle"/>
          </p:nvPr>
        </p:nvSpPr>
        <p:spPr>
          <a:xfrm>
            <a:off x="824000" y="1613825"/>
            <a:ext cx="69711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Renewable energy sources</a:t>
            </a:r>
            <a:endParaRPr/>
          </a:p>
        </p:txBody>
      </p:sp>
      <p:sp>
        <p:nvSpPr>
          <p:cNvPr id="336" name="Google Shape;336;p24"/>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Applications in Greece</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pic>
        <p:nvPicPr>
          <p:cNvPr id="459" name="Google Shape;459;p42"/>
          <p:cNvPicPr preferRelativeResize="0"/>
          <p:nvPr/>
        </p:nvPicPr>
        <p:blipFill rotWithShape="1">
          <a:blip r:embed="rId3">
            <a:alphaModFix/>
          </a:blip>
          <a:srcRect b="0" l="0" r="0" t="0"/>
          <a:stretch/>
        </p:blipFill>
        <p:spPr>
          <a:xfrm>
            <a:off x="335963" y="1077175"/>
            <a:ext cx="8472125" cy="3761125"/>
          </a:xfrm>
          <a:prstGeom prst="rect">
            <a:avLst/>
          </a:prstGeom>
          <a:noFill/>
          <a:ln>
            <a:noFill/>
          </a:ln>
        </p:spPr>
      </p:pic>
      <p:sp>
        <p:nvSpPr>
          <p:cNvPr id="460" name="Google Shape;460;p42"/>
          <p:cNvSpPr txBox="1"/>
          <p:nvPr/>
        </p:nvSpPr>
        <p:spPr>
          <a:xfrm>
            <a:off x="4471987" y="70247"/>
            <a:ext cx="200100" cy="2037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900"/>
              <a:buFont typeface="Arial"/>
              <a:buNone/>
            </a:pPr>
            <a:r>
              <a:rPr b="0" i="0" lang="en-US" sz="900" u="none">
                <a:solidFill>
                  <a:schemeClr val="dk1"/>
                </a:solidFill>
                <a:latin typeface="Arial"/>
                <a:ea typeface="Arial"/>
                <a:cs typeface="Arial"/>
                <a:sym typeface="Arial"/>
              </a:rPr>
              <a:t>`</a:t>
            </a:r>
            <a:endParaRPr/>
          </a:p>
        </p:txBody>
      </p:sp>
      <p:sp>
        <p:nvSpPr>
          <p:cNvPr id="461" name="Google Shape;461;p42"/>
          <p:cNvSpPr txBox="1"/>
          <p:nvPr/>
        </p:nvSpPr>
        <p:spPr>
          <a:xfrm>
            <a:off x="459325" y="273944"/>
            <a:ext cx="8389800" cy="522600"/>
          </a:xfrm>
          <a:prstGeom prst="rect">
            <a:avLst/>
          </a:prstGeom>
          <a:noFill/>
          <a:ln>
            <a:noFill/>
          </a:ln>
        </p:spPr>
        <p:txBody>
          <a:bodyPr anchorCtr="0" anchor="ctr" bIns="45700" lIns="91425" spcFirstLastPara="1" rIns="91425" wrap="square" tIns="45700">
            <a:noAutofit/>
          </a:bodyPr>
          <a:lstStyle/>
          <a:p>
            <a:pPr indent="0" lvl="0" marL="484187" marR="0" rtl="0" algn="ctr">
              <a:lnSpc>
                <a:spcPct val="100000"/>
              </a:lnSpc>
              <a:spcBef>
                <a:spcPts val="0"/>
              </a:spcBef>
              <a:spcAft>
                <a:spcPts val="0"/>
              </a:spcAft>
              <a:buClr>
                <a:schemeClr val="dk1"/>
              </a:buClr>
              <a:buSzPts val="3200"/>
              <a:buFont typeface="Arial"/>
              <a:buNone/>
            </a:pPr>
            <a:r>
              <a:rPr b="1" i="0" lang="en-US" sz="3000" u="none">
                <a:solidFill>
                  <a:schemeClr val="dk1"/>
                </a:solidFill>
                <a:latin typeface="Arial"/>
                <a:ea typeface="Arial"/>
                <a:cs typeface="Arial"/>
                <a:sym typeface="Arial"/>
              </a:rPr>
              <a:t>The PV installation on the roof</a:t>
            </a:r>
            <a:endParaRPr b="1" i="0" sz="320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5" name="Shape 465"/>
        <p:cNvGrpSpPr/>
        <p:nvPr/>
      </p:nvGrpSpPr>
      <p:grpSpPr>
        <a:xfrm>
          <a:off x="0" y="0"/>
          <a:ext cx="0" cy="0"/>
          <a:chOff x="0" y="0"/>
          <a:chExt cx="0" cy="0"/>
        </a:xfrm>
      </p:grpSpPr>
      <p:sp>
        <p:nvSpPr>
          <p:cNvPr id="466" name="Google Shape;466;p43"/>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Additional equipment: </a:t>
            </a:r>
            <a:br>
              <a:rPr b="0" i="0" lang="en-US" sz="4000" u="none">
                <a:solidFill>
                  <a:schemeClr val="dk2"/>
                </a:solidFill>
                <a:latin typeface="Arial"/>
                <a:ea typeface="Arial"/>
                <a:cs typeface="Arial"/>
                <a:sym typeface="Arial"/>
              </a:rPr>
            </a:br>
            <a:r>
              <a:rPr b="0" i="0" lang="en-US" sz="4000" u="none">
                <a:solidFill>
                  <a:schemeClr val="dk2"/>
                </a:solidFill>
                <a:latin typeface="Arial"/>
                <a:ea typeface="Arial"/>
                <a:cs typeface="Arial"/>
                <a:sym typeface="Arial"/>
              </a:rPr>
              <a:t>inverters and batteries</a:t>
            </a:r>
            <a:endParaRPr/>
          </a:p>
        </p:txBody>
      </p:sp>
      <p:pic>
        <p:nvPicPr>
          <p:cNvPr id="467" name="Google Shape;467;p43"/>
          <p:cNvPicPr preferRelativeResize="0"/>
          <p:nvPr>
            <p:ph idx="4294967295" type="body"/>
          </p:nvPr>
        </p:nvPicPr>
        <p:blipFill rotWithShape="1">
          <a:blip r:embed="rId3">
            <a:alphaModFix/>
          </a:blip>
          <a:srcRect b="0" l="0" r="0" t="0"/>
          <a:stretch/>
        </p:blipFill>
        <p:spPr>
          <a:xfrm>
            <a:off x="4648200" y="1597800"/>
            <a:ext cx="4038600" cy="1517100"/>
          </a:xfrm>
          <a:prstGeom prst="rect">
            <a:avLst/>
          </a:prstGeom>
          <a:noFill/>
          <a:ln>
            <a:noFill/>
          </a:ln>
        </p:spPr>
      </p:pic>
      <p:pic>
        <p:nvPicPr>
          <p:cNvPr id="468" name="Google Shape;468;p43"/>
          <p:cNvPicPr preferRelativeResize="0"/>
          <p:nvPr>
            <p:ph idx="4294967295" type="body"/>
          </p:nvPr>
        </p:nvPicPr>
        <p:blipFill rotWithShape="1">
          <a:blip r:embed="rId4">
            <a:alphaModFix/>
          </a:blip>
          <a:srcRect b="0" l="0" r="0" t="0"/>
          <a:stretch/>
        </p:blipFill>
        <p:spPr>
          <a:xfrm>
            <a:off x="4648200" y="3258450"/>
            <a:ext cx="4038600" cy="1606800"/>
          </a:xfrm>
          <a:prstGeom prst="rect">
            <a:avLst/>
          </a:prstGeom>
          <a:noFill/>
          <a:ln>
            <a:noFill/>
          </a:ln>
        </p:spPr>
      </p:pic>
      <p:pic>
        <p:nvPicPr>
          <p:cNvPr id="469" name="Google Shape;469;p43"/>
          <p:cNvPicPr preferRelativeResize="0"/>
          <p:nvPr>
            <p:ph idx="4294967295" type="body"/>
          </p:nvPr>
        </p:nvPicPr>
        <p:blipFill rotWithShape="1">
          <a:blip r:embed="rId5">
            <a:alphaModFix/>
          </a:blip>
          <a:srcRect b="0" l="0" r="0" t="0"/>
          <a:stretch/>
        </p:blipFill>
        <p:spPr>
          <a:xfrm>
            <a:off x="340500" y="1597800"/>
            <a:ext cx="4147800" cy="326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44"/>
          <p:cNvSpPr txBox="1"/>
          <p:nvPr>
            <p:ph type="title"/>
          </p:nvPr>
        </p:nvSpPr>
        <p:spPr>
          <a:xfrm>
            <a:off x="1303800" y="598575"/>
            <a:ext cx="7030500" cy="99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0" i="0" lang="en-US" sz="3600" u="none">
                <a:solidFill>
                  <a:schemeClr val="dk2"/>
                </a:solidFill>
                <a:latin typeface="Arial"/>
                <a:ea typeface="Arial"/>
                <a:cs typeface="Arial"/>
                <a:sym typeface="Arial"/>
              </a:rPr>
              <a:t>Our idea</a:t>
            </a:r>
            <a:endParaRPr sz="3600"/>
          </a:p>
        </p:txBody>
      </p:sp>
      <p:sp>
        <p:nvSpPr>
          <p:cNvPr id="475" name="Google Shape;475;p44"/>
          <p:cNvSpPr txBox="1"/>
          <p:nvPr>
            <p:ph idx="4294967295" type="subTitle"/>
          </p:nvPr>
        </p:nvSpPr>
        <p:spPr>
          <a:xfrm>
            <a:off x="1303800" y="1801575"/>
            <a:ext cx="3258300" cy="2713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INDOOR LIGHTING</a:t>
            </a:r>
            <a:endParaRPr/>
          </a:p>
          <a:p>
            <a:pPr indent="0" lvl="0" marL="0" marR="0" rtl="0" algn="l">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OUTDOOR LIGHTING</a:t>
            </a:r>
            <a:endParaRPr/>
          </a:p>
          <a:p>
            <a:pPr indent="0" lvl="0" marL="0" marR="0" rtl="0" algn="l">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with PV</a:t>
            </a:r>
            <a:endParaRPr/>
          </a:p>
        </p:txBody>
      </p:sp>
      <p:pic>
        <p:nvPicPr>
          <p:cNvPr id="476" name="Google Shape;476;p44"/>
          <p:cNvPicPr preferRelativeResize="0"/>
          <p:nvPr>
            <p:ph idx="1" type="body"/>
          </p:nvPr>
        </p:nvPicPr>
        <p:blipFill rotWithShape="1">
          <a:blip r:embed="rId3">
            <a:alphaModFix/>
          </a:blip>
          <a:srcRect b="0" l="0" r="0" t="0"/>
          <a:stretch/>
        </p:blipFill>
        <p:spPr>
          <a:xfrm>
            <a:off x="4562100" y="1597875"/>
            <a:ext cx="3258300" cy="2793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sp>
        <p:nvSpPr>
          <p:cNvPr id="481" name="Google Shape;481;p45"/>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INDOOR LIGHTING</a:t>
            </a:r>
            <a:endParaRPr/>
          </a:p>
        </p:txBody>
      </p:sp>
      <p:sp>
        <p:nvSpPr>
          <p:cNvPr id="482" name="Google Shape;482;p45"/>
          <p:cNvSpPr txBox="1"/>
          <p:nvPr>
            <p:ph idx="4294967295" type="body"/>
          </p:nvPr>
        </p:nvSpPr>
        <p:spPr>
          <a:xfrm>
            <a:off x="816875" y="1923700"/>
            <a:ext cx="2979300" cy="2528700"/>
          </a:xfrm>
          <a:prstGeom prst="rect">
            <a:avLst/>
          </a:prstGeom>
          <a:noFill/>
          <a:ln>
            <a:noFill/>
          </a:ln>
        </p:spPr>
        <p:txBody>
          <a:bodyPr anchorCtr="0" anchor="t" bIns="45700" lIns="91425" spcFirstLastPara="1" rIns="91425" wrap="square" tIns="45700">
            <a:noAutofit/>
          </a:bodyPr>
          <a:lstStyle/>
          <a:p>
            <a:pPr indent="-266700" lvl="0" marL="342900" marR="0" rtl="0" algn="l">
              <a:lnSpc>
                <a:spcPct val="100000"/>
              </a:lnSpc>
              <a:spcBef>
                <a:spcPts val="960"/>
              </a:spcBef>
              <a:spcAft>
                <a:spcPts val="0"/>
              </a:spcAft>
              <a:buClr>
                <a:schemeClr val="dk1"/>
              </a:buClr>
              <a:buSzPts val="3600"/>
              <a:buFont typeface="Arial"/>
              <a:buChar char="•"/>
            </a:pPr>
            <a:r>
              <a:rPr b="0" i="0" lang="en-US" sz="3600" u="none">
                <a:solidFill>
                  <a:schemeClr val="dk1"/>
                </a:solidFill>
                <a:latin typeface="Arial"/>
                <a:ea typeface="Arial"/>
                <a:cs typeface="Arial"/>
                <a:sym typeface="Arial"/>
              </a:rPr>
              <a:t>PV systems for economy lamps</a:t>
            </a:r>
            <a:endParaRPr sz="3600"/>
          </a:p>
        </p:txBody>
      </p:sp>
      <p:pic>
        <p:nvPicPr>
          <p:cNvPr id="483" name="Google Shape;483;p45"/>
          <p:cNvPicPr preferRelativeResize="0"/>
          <p:nvPr>
            <p:ph idx="4294967295" type="body"/>
          </p:nvPr>
        </p:nvPicPr>
        <p:blipFill rotWithShape="1">
          <a:blip r:embed="rId3">
            <a:alphaModFix/>
          </a:blip>
          <a:srcRect b="0" l="0" r="0" t="0"/>
          <a:stretch/>
        </p:blipFill>
        <p:spPr>
          <a:xfrm>
            <a:off x="4038600" y="1464650"/>
            <a:ext cx="4916400" cy="1659300"/>
          </a:xfrm>
          <a:prstGeom prst="rect">
            <a:avLst/>
          </a:prstGeom>
          <a:noFill/>
          <a:ln>
            <a:noFill/>
          </a:ln>
        </p:spPr>
      </p:pic>
      <p:pic>
        <p:nvPicPr>
          <p:cNvPr id="484" name="Google Shape;484;p45"/>
          <p:cNvPicPr preferRelativeResize="0"/>
          <p:nvPr>
            <p:ph idx="4294967295" type="body"/>
          </p:nvPr>
        </p:nvPicPr>
        <p:blipFill rotWithShape="1">
          <a:blip r:embed="rId4">
            <a:alphaModFix/>
          </a:blip>
          <a:srcRect b="0" l="0" r="0" t="0"/>
          <a:stretch/>
        </p:blipFill>
        <p:spPr>
          <a:xfrm>
            <a:off x="4038600" y="3265625"/>
            <a:ext cx="4916400" cy="160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46"/>
          <p:cNvSpPr txBox="1"/>
          <p:nvPr/>
        </p:nvSpPr>
        <p:spPr>
          <a:xfrm>
            <a:off x="125412" y="303609"/>
            <a:ext cx="8413800" cy="12966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0" name="Google Shape;490;p46"/>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OUTDOOR LIGHTING</a:t>
            </a:r>
            <a:endParaRPr/>
          </a:p>
        </p:txBody>
      </p:sp>
      <p:sp>
        <p:nvSpPr>
          <p:cNvPr id="491" name="Google Shape;491;p46"/>
          <p:cNvSpPr txBox="1"/>
          <p:nvPr>
            <p:ph idx="4294967295" type="body"/>
          </p:nvPr>
        </p:nvSpPr>
        <p:spPr>
          <a:xfrm>
            <a:off x="457200" y="1200150"/>
            <a:ext cx="40338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Sports fields (photovoltaic system for lighting with LED lamps)</a:t>
            </a:r>
            <a:endParaRPr/>
          </a:p>
          <a:p>
            <a:pPr indent="0" lvl="0" marL="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77800" lvl="0" marL="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one volleyball and one basketball court</a:t>
            </a:r>
            <a:endParaRPr/>
          </a:p>
          <a:p>
            <a:pPr indent="-177800" lvl="0" marL="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two tennis courts</a:t>
            </a:r>
            <a:endParaRPr/>
          </a:p>
        </p:txBody>
      </p:sp>
      <p:pic>
        <p:nvPicPr>
          <p:cNvPr id="492" name="Google Shape;492;p46"/>
          <p:cNvPicPr preferRelativeResize="0"/>
          <p:nvPr>
            <p:ph idx="4294967295" type="body"/>
          </p:nvPr>
        </p:nvPicPr>
        <p:blipFill rotWithShape="1">
          <a:blip r:embed="rId3">
            <a:alphaModFix/>
          </a:blip>
          <a:srcRect b="0" l="0" r="0" t="0"/>
          <a:stretch/>
        </p:blipFill>
        <p:spPr>
          <a:xfrm>
            <a:off x="4992687" y="1200150"/>
            <a:ext cx="3354300" cy="1634700"/>
          </a:xfrm>
          <a:prstGeom prst="rect">
            <a:avLst/>
          </a:prstGeom>
          <a:noFill/>
          <a:ln>
            <a:noFill/>
          </a:ln>
        </p:spPr>
      </p:pic>
      <p:pic>
        <p:nvPicPr>
          <p:cNvPr id="493" name="Google Shape;493;p46"/>
          <p:cNvPicPr preferRelativeResize="0"/>
          <p:nvPr>
            <p:ph idx="4294967295" type="body"/>
          </p:nvPr>
        </p:nvPicPr>
        <p:blipFill rotWithShape="1">
          <a:blip r:embed="rId4">
            <a:alphaModFix/>
          </a:blip>
          <a:srcRect b="0" l="0" r="0" t="0"/>
          <a:stretch/>
        </p:blipFill>
        <p:spPr>
          <a:xfrm>
            <a:off x="4992675" y="2959900"/>
            <a:ext cx="3354300" cy="1634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47"/>
          <p:cNvSpPr txBox="1"/>
          <p:nvPr>
            <p:ph idx="4294967295" type="body"/>
          </p:nvPr>
        </p:nvSpPr>
        <p:spPr>
          <a:xfrm>
            <a:off x="0" y="1661550"/>
            <a:ext cx="4972800" cy="3096000"/>
          </a:xfrm>
          <a:prstGeom prst="rect">
            <a:avLst/>
          </a:prstGeom>
          <a:noFill/>
          <a:ln>
            <a:noFill/>
          </a:ln>
        </p:spPr>
        <p:txBody>
          <a:bodyPr anchorCtr="0" anchor="t" bIns="0" lIns="0" spcFirstLastPara="1" rIns="0" wrap="square" tIns="0">
            <a:noAutofit/>
          </a:bodyPr>
          <a:lstStyle/>
          <a:p>
            <a:pPr indent="-454025" lvl="1" marL="1368425"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Photovoltaic System</a:t>
            </a:r>
            <a:endParaRPr/>
          </a:p>
          <a:p>
            <a:pPr indent="-454025" lvl="1" marL="1368425"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PVs of typical polycrystalline silicon panels</a:t>
            </a:r>
            <a:endParaRPr/>
          </a:p>
          <a:p>
            <a:pPr indent="-454025" lvl="1" marL="1368425"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Made by Luxor Solar GmbH</a:t>
            </a:r>
            <a:endParaRPr/>
          </a:p>
          <a:p>
            <a:pPr indent="-454025" lvl="1" marL="1368425" marR="0" rtl="0" algn="l">
              <a:lnSpc>
                <a:spcPct val="100000"/>
              </a:lnSpc>
              <a:spcBef>
                <a:spcPts val="56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each 250 Wp at 215 euro</a:t>
            </a:r>
            <a:r>
              <a:rPr b="0" i="0" lang="en-US" sz="28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 </a:t>
            </a:r>
            <a:endParaRPr/>
          </a:p>
          <a:p>
            <a:pPr indent="-454025" lvl="1" marL="1368425"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Total PVs: 385 panels</a:t>
            </a:r>
            <a:endParaRPr/>
          </a:p>
          <a:p>
            <a:pPr indent="-454025" lvl="1" marL="1368425"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Total Power: 96,25 kWp</a:t>
            </a:r>
            <a:endParaRPr/>
          </a:p>
        </p:txBody>
      </p:sp>
      <p:sp>
        <p:nvSpPr>
          <p:cNvPr id="499" name="Google Shape;499;p47"/>
          <p:cNvSpPr txBox="1"/>
          <p:nvPr/>
        </p:nvSpPr>
        <p:spPr>
          <a:xfrm>
            <a:off x="376200" y="321559"/>
            <a:ext cx="8391600" cy="1010700"/>
          </a:xfrm>
          <a:prstGeom prst="rect">
            <a:avLst/>
          </a:prstGeom>
          <a:noFill/>
          <a:ln>
            <a:noFill/>
          </a:ln>
        </p:spPr>
        <p:txBody>
          <a:bodyPr anchorCtr="0" anchor="ctr" bIns="45700" lIns="91400" spcFirstLastPara="1" rIns="91400" wrap="square" tIns="45700">
            <a:noAutofit/>
          </a:bodyPr>
          <a:lstStyle/>
          <a:p>
            <a:pPr indent="0" lvl="0" marL="484187" marR="0" rtl="0" algn="ctr">
              <a:lnSpc>
                <a:spcPct val="100000"/>
              </a:lnSpc>
              <a:spcBef>
                <a:spcPts val="0"/>
              </a:spcBef>
              <a:spcAft>
                <a:spcPts val="0"/>
              </a:spcAft>
              <a:buClr>
                <a:schemeClr val="lt2"/>
              </a:buClr>
              <a:buSzPts val="2900"/>
              <a:buFont typeface="Arial"/>
              <a:buNone/>
            </a:pPr>
            <a:r>
              <a:rPr b="1" i="0" lang="en-US" sz="2800" u="none">
                <a:solidFill>
                  <a:schemeClr val="lt2"/>
                </a:solidFill>
                <a:latin typeface="Arial"/>
                <a:ea typeface="Arial"/>
                <a:cs typeface="Arial"/>
                <a:sym typeface="Arial"/>
              </a:rPr>
              <a:t>Interconnected Autonomous </a:t>
            </a:r>
            <a:endParaRPr sz="2800"/>
          </a:p>
          <a:p>
            <a:pPr indent="0" lvl="0" marL="484187" marR="0" rtl="0" algn="ctr">
              <a:lnSpc>
                <a:spcPct val="100000"/>
              </a:lnSpc>
              <a:spcBef>
                <a:spcPts val="0"/>
              </a:spcBef>
              <a:spcAft>
                <a:spcPts val="0"/>
              </a:spcAft>
              <a:buClr>
                <a:schemeClr val="lt2"/>
              </a:buClr>
              <a:buSzPts val="2900"/>
              <a:buFont typeface="Arial"/>
              <a:buNone/>
            </a:pPr>
            <a:r>
              <a:rPr b="1" i="0" lang="en-US" sz="2800" u="none">
                <a:solidFill>
                  <a:schemeClr val="lt2"/>
                </a:solidFill>
                <a:latin typeface="Arial"/>
                <a:ea typeface="Arial"/>
                <a:cs typeface="Arial"/>
                <a:sym typeface="Arial"/>
              </a:rPr>
              <a:t>Microgrid PV 5 kWp</a:t>
            </a:r>
            <a:endParaRPr sz="2800"/>
          </a:p>
        </p:txBody>
      </p:sp>
      <p:pic>
        <p:nvPicPr>
          <p:cNvPr id="500" name="Google Shape;500;p47"/>
          <p:cNvPicPr preferRelativeResize="0"/>
          <p:nvPr/>
        </p:nvPicPr>
        <p:blipFill rotWithShape="1">
          <a:blip r:embed="rId3">
            <a:alphaModFix/>
          </a:blip>
          <a:srcRect b="0" l="0" r="0" t="0"/>
          <a:stretch/>
        </p:blipFill>
        <p:spPr>
          <a:xfrm>
            <a:off x="5445625" y="1797248"/>
            <a:ext cx="3455999" cy="28246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pic>
        <p:nvPicPr>
          <p:cNvPr id="505" name="Google Shape;505;p48"/>
          <p:cNvPicPr preferRelativeResize="0"/>
          <p:nvPr/>
        </p:nvPicPr>
        <p:blipFill rotWithShape="1">
          <a:blip r:embed="rId3">
            <a:alphaModFix/>
          </a:blip>
          <a:srcRect b="0" l="0" r="0" t="0"/>
          <a:stretch/>
        </p:blipFill>
        <p:spPr>
          <a:xfrm>
            <a:off x="250825" y="1600200"/>
            <a:ext cx="2974181" cy="2226469"/>
          </a:xfrm>
          <a:prstGeom prst="rect">
            <a:avLst/>
          </a:prstGeom>
          <a:noFill/>
          <a:ln>
            <a:noFill/>
          </a:ln>
        </p:spPr>
      </p:pic>
      <p:pic>
        <p:nvPicPr>
          <p:cNvPr id="506" name="Google Shape;506;p48"/>
          <p:cNvPicPr preferRelativeResize="0"/>
          <p:nvPr/>
        </p:nvPicPr>
        <p:blipFill rotWithShape="1">
          <a:blip r:embed="rId4">
            <a:alphaModFix/>
          </a:blip>
          <a:srcRect b="0" l="0" r="0" t="0"/>
          <a:stretch/>
        </p:blipFill>
        <p:spPr>
          <a:xfrm>
            <a:off x="4713287" y="1600200"/>
            <a:ext cx="2987278" cy="2226469"/>
          </a:xfrm>
          <a:prstGeom prst="rect">
            <a:avLst/>
          </a:prstGeom>
          <a:noFill/>
          <a:ln>
            <a:noFill/>
          </a:ln>
        </p:spPr>
      </p:pic>
      <p:sp>
        <p:nvSpPr>
          <p:cNvPr id="507" name="Google Shape;507;p48"/>
          <p:cNvSpPr txBox="1"/>
          <p:nvPr/>
        </p:nvSpPr>
        <p:spPr>
          <a:xfrm>
            <a:off x="323850" y="3975497"/>
            <a:ext cx="8496300" cy="6168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 PV array has been installed on a specially designed shelter used as a rest area for the athletes, as well.</a:t>
            </a:r>
            <a:endParaRPr/>
          </a:p>
        </p:txBody>
      </p:sp>
      <p:sp>
        <p:nvSpPr>
          <p:cNvPr id="508" name="Google Shape;508;p48"/>
          <p:cNvSpPr txBox="1"/>
          <p:nvPr/>
        </p:nvSpPr>
        <p:spPr>
          <a:xfrm>
            <a:off x="136525" y="303609"/>
            <a:ext cx="8393100" cy="1296600"/>
          </a:xfrm>
          <a:prstGeom prst="rect">
            <a:avLst/>
          </a:prstGeom>
          <a:noFill/>
          <a:ln>
            <a:noFill/>
          </a:ln>
        </p:spPr>
        <p:txBody>
          <a:bodyPr anchorCtr="0" anchor="ctr" bIns="45700" lIns="91400" spcFirstLastPara="1" rIns="91400" wrap="square" tIns="45700">
            <a:noAutofit/>
          </a:bodyPr>
          <a:lstStyle/>
          <a:p>
            <a:pPr indent="0" lvl="0" marL="484187" marR="0" rtl="0" algn="ctr">
              <a:lnSpc>
                <a:spcPct val="100000"/>
              </a:lnSpc>
              <a:spcBef>
                <a:spcPts val="0"/>
              </a:spcBef>
              <a:spcAft>
                <a:spcPts val="0"/>
              </a:spcAft>
              <a:buClr>
                <a:schemeClr val="lt2"/>
              </a:buClr>
              <a:buSzPts val="2900"/>
              <a:buFont typeface="Arial"/>
              <a:buNone/>
            </a:pPr>
            <a:r>
              <a:rPr b="1" i="0" lang="en-US" sz="2900" u="none">
                <a:solidFill>
                  <a:schemeClr val="lt2"/>
                </a:solidFill>
                <a:latin typeface="Arial"/>
                <a:ea typeface="Arial"/>
                <a:cs typeface="Arial"/>
                <a:sym typeface="Arial"/>
              </a:rPr>
              <a:t>Except from the </a:t>
            </a:r>
            <a:r>
              <a:rPr b="1" lang="en-US" sz="2900">
                <a:solidFill>
                  <a:schemeClr val="lt2"/>
                </a:solidFill>
              </a:rPr>
              <a:t>school </a:t>
            </a:r>
            <a:r>
              <a:rPr b="1" i="0" lang="en-US" sz="2900" u="none">
                <a:solidFill>
                  <a:schemeClr val="lt2"/>
                </a:solidFill>
                <a:latin typeface="Arial"/>
                <a:ea typeface="Arial"/>
                <a:cs typeface="Arial"/>
                <a:sym typeface="Arial"/>
              </a:rPr>
              <a:t>roof PV array…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49"/>
          <p:cNvSpPr txBox="1"/>
          <p:nvPr/>
        </p:nvSpPr>
        <p:spPr>
          <a:xfrm>
            <a:off x="276225" y="303609"/>
            <a:ext cx="8420100" cy="953700"/>
          </a:xfrm>
          <a:prstGeom prst="rect">
            <a:avLst/>
          </a:prstGeom>
          <a:noFill/>
          <a:ln>
            <a:noFill/>
          </a:ln>
        </p:spPr>
        <p:txBody>
          <a:bodyPr anchorCtr="0" anchor="ctr" bIns="45700" lIns="91400" spcFirstLastPara="1" rIns="91400" wrap="square" tIns="45700">
            <a:noAutofit/>
          </a:bodyPr>
          <a:lstStyle/>
          <a:p>
            <a:pPr indent="0" lvl="0" marL="484187" marR="0" rtl="0" algn="ctr">
              <a:lnSpc>
                <a:spcPct val="100000"/>
              </a:lnSpc>
              <a:spcBef>
                <a:spcPts val="0"/>
              </a:spcBef>
              <a:spcAft>
                <a:spcPts val="0"/>
              </a:spcAft>
              <a:buClr>
                <a:schemeClr val="lt2"/>
              </a:buClr>
              <a:buSzPts val="2900"/>
              <a:buFont typeface="Arial"/>
              <a:buNone/>
            </a:pPr>
            <a:r>
              <a:rPr b="1" i="0" lang="en-US" sz="2900" u="none">
                <a:solidFill>
                  <a:schemeClr val="lt2"/>
                </a:solidFill>
                <a:latin typeface="Arial"/>
                <a:ea typeface="Arial"/>
                <a:cs typeface="Arial"/>
                <a:sym typeface="Arial"/>
              </a:rPr>
              <a:t>Interconnected Autonomous PV </a:t>
            </a:r>
            <a:endParaRPr/>
          </a:p>
          <a:p>
            <a:pPr indent="0" lvl="0" marL="484187" marR="0" rtl="0" algn="ctr">
              <a:lnSpc>
                <a:spcPct val="100000"/>
              </a:lnSpc>
              <a:spcBef>
                <a:spcPts val="0"/>
              </a:spcBef>
              <a:spcAft>
                <a:spcPts val="0"/>
              </a:spcAft>
              <a:buClr>
                <a:schemeClr val="lt2"/>
              </a:buClr>
              <a:buSzPts val="2900"/>
              <a:buFont typeface="Arial"/>
              <a:buNone/>
            </a:pPr>
            <a:r>
              <a:rPr b="1" i="0" lang="en-US" sz="2900" u="none">
                <a:solidFill>
                  <a:schemeClr val="lt2"/>
                </a:solidFill>
                <a:latin typeface="Arial"/>
                <a:ea typeface="Arial"/>
                <a:cs typeface="Arial"/>
                <a:sym typeface="Arial"/>
              </a:rPr>
              <a:t>Microgrid 5 kWp</a:t>
            </a:r>
            <a:endParaRPr/>
          </a:p>
        </p:txBody>
      </p:sp>
      <p:sp>
        <p:nvSpPr>
          <p:cNvPr id="514" name="Google Shape;514;p49"/>
          <p:cNvSpPr txBox="1"/>
          <p:nvPr>
            <p:ph idx="4294967295" type="body"/>
          </p:nvPr>
        </p:nvSpPr>
        <p:spPr>
          <a:xfrm>
            <a:off x="-4762" y="1543050"/>
            <a:ext cx="5034000" cy="2971800"/>
          </a:xfrm>
          <a:prstGeom prst="rect">
            <a:avLst/>
          </a:prstGeom>
          <a:noFill/>
          <a:ln>
            <a:noFill/>
          </a:ln>
        </p:spPr>
        <p:txBody>
          <a:bodyPr anchorCtr="0" anchor="t" bIns="0" lIns="0" spcFirstLastPara="1" rIns="0" wrap="square" tIns="0">
            <a:noAutofit/>
          </a:bodyPr>
          <a:lstStyle/>
          <a:p>
            <a:pPr indent="-454025" lvl="1" marL="1368425"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Electrical Storage</a:t>
            </a:r>
            <a:endParaRPr/>
          </a:p>
          <a:p>
            <a:pPr indent="-454025" lvl="1" marL="1368425" marR="0" rtl="0" algn="just">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SUNLIGHT batteries,  </a:t>
            </a:r>
            <a:endParaRPr/>
          </a:p>
          <a:p>
            <a:pPr indent="-454025" lvl="1" marL="1368425" marR="0" rtl="0" algn="just">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2000 Αh (C10), </a:t>
            </a:r>
            <a:endParaRPr/>
          </a:p>
          <a:p>
            <a:pPr indent="-454025" lvl="1" marL="1368425" marR="0" rtl="0" algn="just">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2V OPzV </a:t>
            </a:r>
            <a:endParaRPr/>
          </a:p>
          <a:p>
            <a:pPr indent="-454025" lvl="1" marL="1368425" marR="0" rtl="0" algn="just">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Total pieces: 48 </a:t>
            </a:r>
            <a:endParaRPr/>
          </a:p>
          <a:p>
            <a:pPr indent="-454025" lvl="1" marL="1368425" marR="0" rtl="0" algn="just">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(2 battery banks in parallel)</a:t>
            </a:r>
            <a:endParaRPr/>
          </a:p>
          <a:p>
            <a:pPr indent="-454025" lvl="1" marL="1368425" marR="0" rtl="0" algn="just">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48 V OPzV battery bank </a:t>
            </a:r>
            <a:endParaRPr/>
          </a:p>
          <a:p>
            <a:pPr indent="-454025" lvl="1" marL="1368425" marR="0" rtl="0" algn="just">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(24 batteries in series)</a:t>
            </a:r>
            <a:endParaRPr/>
          </a:p>
          <a:p>
            <a:pPr indent="-454025" lvl="1" marL="1368425" marR="0" rtl="0" algn="just">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FILESERVER\Bienter\Projects\Constructions\BIENTER\ENERGEIA\PV\GEOP.PAN.ATH-5kW\EMPORIKOS_FAKELOS_ERGOY\PAROUSIASH\P PHOTOS\BAT1.JPG" id="515" name="Google Shape;515;p49"/>
          <p:cNvPicPr preferRelativeResize="0"/>
          <p:nvPr/>
        </p:nvPicPr>
        <p:blipFill rotWithShape="1">
          <a:blip r:embed="rId3">
            <a:alphaModFix/>
          </a:blip>
          <a:srcRect b="0" l="0" r="0" t="0"/>
          <a:stretch/>
        </p:blipFill>
        <p:spPr>
          <a:xfrm>
            <a:off x="5638800" y="1714500"/>
            <a:ext cx="2445544" cy="21443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9" name="Shape 519"/>
        <p:cNvGrpSpPr/>
        <p:nvPr/>
      </p:nvGrpSpPr>
      <p:grpSpPr>
        <a:xfrm>
          <a:off x="0" y="0"/>
          <a:ext cx="0" cy="0"/>
          <a:chOff x="0" y="0"/>
          <a:chExt cx="0" cy="0"/>
        </a:xfrm>
      </p:grpSpPr>
      <p:sp>
        <p:nvSpPr>
          <p:cNvPr id="520" name="Google Shape;520;p50"/>
          <p:cNvSpPr txBox="1"/>
          <p:nvPr>
            <p:ph type="title"/>
          </p:nvPr>
        </p:nvSpPr>
        <p:spPr>
          <a:xfrm>
            <a:off x="1303800" y="325819"/>
            <a:ext cx="7030500" cy="95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Cost-efficiency</a:t>
            </a:r>
            <a:endParaRPr/>
          </a:p>
        </p:txBody>
      </p:sp>
      <p:sp>
        <p:nvSpPr>
          <p:cNvPr id="521" name="Google Shape;521;p50"/>
          <p:cNvSpPr txBox="1"/>
          <p:nvPr>
            <p:ph idx="1" type="body"/>
          </p:nvPr>
        </p:nvSpPr>
        <p:spPr>
          <a:xfrm>
            <a:off x="1303800" y="1405763"/>
            <a:ext cx="7030500" cy="338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100"/>
              <a:buFont typeface="Arial"/>
              <a:buChar char="•"/>
            </a:pPr>
            <a:r>
              <a:rPr b="0" i="0" lang="en-US" sz="4100" u="none">
                <a:solidFill>
                  <a:schemeClr val="dk1"/>
                </a:solidFill>
                <a:latin typeface="Arial"/>
                <a:ea typeface="Arial"/>
                <a:cs typeface="Arial"/>
                <a:sym typeface="Arial"/>
              </a:rPr>
              <a:t>176 MWh/year </a:t>
            </a:r>
            <a:endParaRPr/>
          </a:p>
          <a:p>
            <a:pPr indent="-342900" lvl="0" marL="342900" marR="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Overall project budget: </a:t>
            </a:r>
            <a:r>
              <a:rPr b="1" i="0" lang="en-US" sz="3200" u="sng">
                <a:solidFill>
                  <a:schemeClr val="dk1"/>
                </a:solidFill>
                <a:latin typeface="Arial"/>
                <a:ea typeface="Arial"/>
                <a:cs typeface="Arial"/>
                <a:sym typeface="Arial"/>
              </a:rPr>
              <a:t>399.750</a:t>
            </a:r>
            <a:r>
              <a:rPr b="0" i="0" lang="en-US" sz="3200" u="none">
                <a:solidFill>
                  <a:schemeClr val="dk1"/>
                </a:solidFill>
                <a:latin typeface="Arial"/>
                <a:ea typeface="Arial"/>
                <a:cs typeface="Arial"/>
                <a:sym typeface="Arial"/>
              </a:rPr>
              <a:t> euro</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Depreciation: estimated in less than 5 years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sp>
        <p:nvSpPr>
          <p:cNvPr id="526" name="Google Shape;526;p51"/>
          <p:cNvSpPr txBox="1"/>
          <p:nvPr>
            <p:ph type="title"/>
          </p:nvPr>
        </p:nvSpPr>
        <p:spPr>
          <a:xfrm>
            <a:off x="1303800" y="598575"/>
            <a:ext cx="7030500" cy="9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Solar mobile chargers</a:t>
            </a:r>
            <a:endParaRPr/>
          </a:p>
        </p:txBody>
      </p:sp>
      <p:pic>
        <p:nvPicPr>
          <p:cNvPr id="527" name="Google Shape;527;p51"/>
          <p:cNvPicPr preferRelativeResize="0"/>
          <p:nvPr>
            <p:ph idx="1" type="body"/>
          </p:nvPr>
        </p:nvPicPr>
        <p:blipFill rotWithShape="1">
          <a:blip r:embed="rId3">
            <a:alphaModFix/>
          </a:blip>
          <a:srcRect b="0" l="0" r="0" t="0"/>
          <a:stretch/>
        </p:blipFill>
        <p:spPr>
          <a:xfrm>
            <a:off x="1524000" y="1749883"/>
            <a:ext cx="5715000" cy="284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25"/>
          <p:cNvSpPr txBox="1"/>
          <p:nvPr>
            <p:ph type="title"/>
          </p:nvPr>
        </p:nvSpPr>
        <p:spPr>
          <a:xfrm>
            <a:off x="1303800" y="598575"/>
            <a:ext cx="7030500" cy="99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i="0" lang="en-US" sz="4400" u="none" cap="none" strike="noStrike">
                <a:solidFill>
                  <a:schemeClr val="accent3"/>
                </a:solidFill>
                <a:latin typeface="Arial"/>
                <a:ea typeface="Arial"/>
                <a:cs typeface="Arial"/>
                <a:sym typeface="Arial"/>
              </a:rPr>
              <a:t>Why use Renewable Energy Sources?</a:t>
            </a:r>
            <a:br>
              <a:rPr i="0" lang="en-US" sz="4400" u="none" cap="none" strike="noStrike">
                <a:solidFill>
                  <a:schemeClr val="accent3"/>
                </a:solidFill>
                <a:latin typeface="Arial"/>
                <a:ea typeface="Arial"/>
                <a:cs typeface="Arial"/>
                <a:sym typeface="Arial"/>
              </a:rPr>
            </a:br>
            <a:endParaRPr>
              <a:solidFill>
                <a:schemeClr val="accent3"/>
              </a:solidFill>
            </a:endParaRPr>
          </a:p>
        </p:txBody>
      </p:sp>
      <p:sp>
        <p:nvSpPr>
          <p:cNvPr id="342" name="Google Shape;342;p25"/>
          <p:cNvSpPr txBox="1"/>
          <p:nvPr>
            <p:ph idx="1" type="body"/>
          </p:nvPr>
        </p:nvSpPr>
        <p:spPr>
          <a:xfrm>
            <a:off x="434350" y="1990050"/>
            <a:ext cx="8412600" cy="2862000"/>
          </a:xfrm>
          <a:prstGeom prst="rect">
            <a:avLst/>
          </a:prstGeom>
          <a:noFill/>
          <a:ln>
            <a:noFill/>
          </a:ln>
        </p:spPr>
        <p:txBody>
          <a:bodyPr anchorCtr="0" anchor="t" bIns="45700" lIns="91425" spcFirstLastPara="1" rIns="91425" wrap="square" tIns="45700">
            <a:noAutofit/>
          </a:bodyPr>
          <a:lstStyle/>
          <a:p>
            <a:pPr indent="-393700" lvl="0" marL="3429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Clean Energy Sources</a:t>
            </a:r>
            <a:endParaRPr b="0" i="0" sz="3600" u="none" cap="none" strike="noStrike">
              <a:solidFill>
                <a:schemeClr val="dk1"/>
              </a:solidFill>
              <a:latin typeface="Arial"/>
              <a:ea typeface="Arial"/>
              <a:cs typeface="Arial"/>
              <a:sym typeface="Arial"/>
            </a:endParaRPr>
          </a:p>
          <a:p>
            <a:pPr indent="-393700" lvl="0" marL="342900" marR="0" rtl="0" algn="l">
              <a:lnSpc>
                <a:spcPct val="100000"/>
              </a:lnSpc>
              <a:spcBef>
                <a:spcPts val="56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They </a:t>
            </a:r>
            <a:r>
              <a:rPr lang="en-US" sz="3600">
                <a:solidFill>
                  <a:schemeClr val="dk1"/>
                </a:solidFill>
                <a:latin typeface="Arial"/>
                <a:ea typeface="Arial"/>
                <a:cs typeface="Arial"/>
                <a:sym typeface="Arial"/>
              </a:rPr>
              <a:t>contribute to E</a:t>
            </a:r>
            <a:r>
              <a:rPr b="0" i="0" lang="en-US" sz="3600" u="none" cap="none" strike="noStrike">
                <a:solidFill>
                  <a:schemeClr val="dk1"/>
                </a:solidFill>
                <a:latin typeface="Arial"/>
                <a:ea typeface="Arial"/>
                <a:cs typeface="Arial"/>
                <a:sym typeface="Arial"/>
              </a:rPr>
              <a:t>conom</a:t>
            </a:r>
            <a:r>
              <a:rPr lang="en-US" sz="3600">
                <a:solidFill>
                  <a:schemeClr val="dk1"/>
                </a:solidFill>
                <a:latin typeface="Arial"/>
                <a:ea typeface="Arial"/>
                <a:cs typeface="Arial"/>
                <a:sym typeface="Arial"/>
              </a:rPr>
              <a:t>y</a:t>
            </a:r>
            <a:endParaRPr sz="3600"/>
          </a:p>
          <a:p>
            <a:pPr indent="-393700" lvl="0" marL="342900" marR="0" rtl="0" algn="l">
              <a:lnSpc>
                <a:spcPct val="100000"/>
              </a:lnSpc>
              <a:spcBef>
                <a:spcPts val="56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Contribute to European (and national) energy independence  </a:t>
            </a:r>
            <a:endParaRPr b="0" i="0" sz="3600" u="none" cap="none" strike="noStrike">
              <a:solidFill>
                <a:schemeClr val="dk1"/>
              </a:solidFill>
              <a:latin typeface="Arial"/>
              <a:ea typeface="Arial"/>
              <a:cs typeface="Arial"/>
              <a:sym typeface="Arial"/>
            </a:endParaRPr>
          </a:p>
          <a:p>
            <a:pPr indent="-393700" lvl="0" marL="342900" marR="0" rtl="0" algn="l">
              <a:lnSpc>
                <a:spcPct val="100000"/>
              </a:lnSpc>
              <a:spcBef>
                <a:spcPts val="560"/>
              </a:spcBef>
              <a:spcAft>
                <a:spcPts val="0"/>
              </a:spcAft>
              <a:buClr>
                <a:schemeClr val="dk1"/>
              </a:buClr>
              <a:buSzPts val="3600"/>
              <a:buFont typeface="Arial"/>
              <a:buChar char="•"/>
            </a:pPr>
            <a:r>
              <a:rPr lang="en-US" sz="3600">
                <a:solidFill>
                  <a:schemeClr val="dk1"/>
                </a:solidFill>
                <a:latin typeface="Arial"/>
                <a:ea typeface="Arial"/>
                <a:cs typeface="Arial"/>
                <a:sym typeface="Arial"/>
              </a:rPr>
              <a:t>They are inexhaustible</a:t>
            </a:r>
            <a:endParaRPr sz="36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52"/>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Charging stations</a:t>
            </a:r>
            <a:endParaRPr/>
          </a:p>
        </p:txBody>
      </p:sp>
      <p:pic>
        <p:nvPicPr>
          <p:cNvPr id="533" name="Google Shape;533;p52"/>
          <p:cNvPicPr preferRelativeResize="0"/>
          <p:nvPr>
            <p:ph idx="4294967295" type="body"/>
          </p:nvPr>
        </p:nvPicPr>
        <p:blipFill rotWithShape="1">
          <a:blip r:embed="rId3">
            <a:alphaModFix/>
          </a:blip>
          <a:srcRect b="0" l="0" r="0" t="0"/>
          <a:stretch/>
        </p:blipFill>
        <p:spPr>
          <a:xfrm>
            <a:off x="685800" y="1257300"/>
            <a:ext cx="3162300" cy="3143100"/>
          </a:xfrm>
          <a:prstGeom prst="rect">
            <a:avLst/>
          </a:prstGeom>
          <a:noFill/>
          <a:ln>
            <a:noFill/>
          </a:ln>
        </p:spPr>
      </p:pic>
      <p:sp>
        <p:nvSpPr>
          <p:cNvPr id="534" name="Google Shape;534;p52"/>
          <p:cNvSpPr txBox="1"/>
          <p:nvPr>
            <p:ph idx="4294967295"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Clr>
                <a:schemeClr val="dk1"/>
              </a:buClr>
              <a:buSzPts val="2400"/>
              <a:buFont typeface="Arial"/>
              <a:buChar char="•"/>
            </a:pPr>
            <a:r>
              <a:rPr lang="en-US" sz="2400">
                <a:solidFill>
                  <a:schemeClr val="dk1"/>
                </a:solidFill>
                <a:latin typeface="Arial"/>
                <a:ea typeface="Arial"/>
                <a:cs typeface="Arial"/>
                <a:sym typeface="Arial"/>
              </a:rPr>
              <a:t>At school we need about 10 stations</a:t>
            </a:r>
            <a:endParaRPr sz="2400"/>
          </a:p>
          <a:p>
            <a:pPr indent="-3175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Each station can charge 16 mobile phones at the same time</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Costs about 6,000 euro per station</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Total cost: 60,000 euro</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8" name="Shape 538"/>
        <p:cNvGrpSpPr/>
        <p:nvPr/>
      </p:nvGrpSpPr>
      <p:grpSpPr>
        <a:xfrm>
          <a:off x="0" y="0"/>
          <a:ext cx="0" cy="0"/>
          <a:chOff x="0" y="0"/>
          <a:chExt cx="0" cy="0"/>
        </a:xfrm>
      </p:grpSpPr>
      <p:sp>
        <p:nvSpPr>
          <p:cNvPr id="539" name="Google Shape;539;p53"/>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Environmentally friendly</a:t>
            </a:r>
            <a:endParaRPr/>
          </a:p>
        </p:txBody>
      </p:sp>
      <p:sp>
        <p:nvSpPr>
          <p:cNvPr id="540" name="Google Shape;540;p53"/>
          <p:cNvSpPr txBox="1"/>
          <p:nvPr>
            <p:ph idx="4294967295"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Solar power is</a:t>
            </a:r>
            <a:endParaRPr/>
          </a:p>
          <a:p>
            <a:pPr indent="-3429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Renewable</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Clean</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Economic</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Modern!</a:t>
            </a:r>
            <a:endParaRPr/>
          </a:p>
        </p:txBody>
      </p:sp>
      <p:pic>
        <p:nvPicPr>
          <p:cNvPr id="541" name="Google Shape;541;p53"/>
          <p:cNvPicPr preferRelativeResize="0"/>
          <p:nvPr>
            <p:ph idx="4294967295" type="body"/>
          </p:nvPr>
        </p:nvPicPr>
        <p:blipFill rotWithShape="1">
          <a:blip r:embed="rId3">
            <a:alphaModFix/>
          </a:blip>
          <a:srcRect b="0" l="0" r="0" t="0"/>
          <a:stretch/>
        </p:blipFill>
        <p:spPr>
          <a:xfrm>
            <a:off x="5494337" y="1200150"/>
            <a:ext cx="2346300" cy="3394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5" name="Shape 545"/>
        <p:cNvGrpSpPr/>
        <p:nvPr/>
      </p:nvGrpSpPr>
      <p:grpSpPr>
        <a:xfrm>
          <a:off x="0" y="0"/>
          <a:ext cx="0" cy="0"/>
          <a:chOff x="0" y="0"/>
          <a:chExt cx="0" cy="0"/>
        </a:xfrm>
      </p:grpSpPr>
      <p:sp>
        <p:nvSpPr>
          <p:cNvPr id="546" name="Google Shape;546;p54"/>
          <p:cNvSpPr txBox="1"/>
          <p:nvPr>
            <p:ph type="title"/>
          </p:nvPr>
        </p:nvSpPr>
        <p:spPr>
          <a:xfrm>
            <a:off x="1056750" y="93375"/>
            <a:ext cx="7030500" cy="64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5400"/>
              <a:buFont typeface="Arial"/>
              <a:buNone/>
            </a:pPr>
            <a:r>
              <a:rPr b="0" i="0" lang="en-US" sz="3600" u="none">
                <a:solidFill>
                  <a:schemeClr val="dk2"/>
                </a:solidFill>
                <a:latin typeface="Arial"/>
                <a:ea typeface="Arial"/>
                <a:cs typeface="Arial"/>
                <a:sym typeface="Arial"/>
              </a:rPr>
              <a:t>Biomass</a:t>
            </a:r>
            <a:endParaRPr sz="3600"/>
          </a:p>
        </p:txBody>
      </p:sp>
      <p:sp>
        <p:nvSpPr>
          <p:cNvPr id="547" name="Google Shape;547;p54"/>
          <p:cNvSpPr txBox="1"/>
          <p:nvPr>
            <p:ph idx="4294967295" type="subTitle"/>
          </p:nvPr>
        </p:nvSpPr>
        <p:spPr>
          <a:xfrm>
            <a:off x="266700" y="4543800"/>
            <a:ext cx="8610600" cy="599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200"/>
              <a:buFont typeface="Arial"/>
              <a:buNone/>
            </a:pPr>
            <a:r>
              <a:rPr b="0" i="0" lang="en-US" sz="3600" u="none">
                <a:solidFill>
                  <a:schemeClr val="dk1"/>
                </a:solidFill>
                <a:latin typeface="Arial"/>
                <a:ea typeface="Arial"/>
                <a:cs typeface="Arial"/>
                <a:sym typeface="Arial"/>
              </a:rPr>
              <a:t>Pellet boiler</a:t>
            </a:r>
            <a:endParaRPr sz="3600"/>
          </a:p>
        </p:txBody>
      </p:sp>
      <p:pic>
        <p:nvPicPr>
          <p:cNvPr id="548" name="Google Shape;548;p54"/>
          <p:cNvPicPr preferRelativeResize="0"/>
          <p:nvPr>
            <p:ph idx="1" type="body"/>
          </p:nvPr>
        </p:nvPicPr>
        <p:blipFill rotWithShape="1">
          <a:blip r:embed="rId3">
            <a:alphaModFix/>
          </a:blip>
          <a:srcRect b="0" l="0" r="0" t="0"/>
          <a:stretch/>
        </p:blipFill>
        <p:spPr>
          <a:xfrm>
            <a:off x="516750" y="736275"/>
            <a:ext cx="8110500" cy="3733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55"/>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Conventional Heating/Cooling</a:t>
            </a:r>
            <a:endParaRPr/>
          </a:p>
        </p:txBody>
      </p:sp>
      <p:pic>
        <p:nvPicPr>
          <p:cNvPr id="554" name="Google Shape;554;p55"/>
          <p:cNvPicPr preferRelativeResize="0"/>
          <p:nvPr>
            <p:ph idx="4294967295" type="body"/>
          </p:nvPr>
        </p:nvPicPr>
        <p:blipFill rotWithShape="1">
          <a:blip r:embed="rId3">
            <a:alphaModFix/>
          </a:blip>
          <a:srcRect b="0" l="0" r="0" t="0"/>
          <a:stretch/>
        </p:blipFill>
        <p:spPr>
          <a:xfrm>
            <a:off x="304800" y="1314450"/>
            <a:ext cx="4191000" cy="2971800"/>
          </a:xfrm>
          <a:prstGeom prst="rect">
            <a:avLst/>
          </a:prstGeom>
          <a:noFill/>
          <a:ln>
            <a:noFill/>
          </a:ln>
        </p:spPr>
      </p:pic>
      <p:pic>
        <p:nvPicPr>
          <p:cNvPr id="555" name="Google Shape;555;p55"/>
          <p:cNvPicPr preferRelativeResize="0"/>
          <p:nvPr>
            <p:ph idx="4294967295" type="body"/>
          </p:nvPr>
        </p:nvPicPr>
        <p:blipFill rotWithShape="1">
          <a:blip r:embed="rId4">
            <a:alphaModFix/>
          </a:blip>
          <a:srcRect b="0" l="0" r="0" t="0"/>
          <a:stretch/>
        </p:blipFill>
        <p:spPr>
          <a:xfrm>
            <a:off x="4419600" y="1314450"/>
            <a:ext cx="4343400" cy="2971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9" name="Shape 559"/>
        <p:cNvGrpSpPr/>
        <p:nvPr/>
      </p:nvGrpSpPr>
      <p:grpSpPr>
        <a:xfrm>
          <a:off x="0" y="0"/>
          <a:ext cx="0" cy="0"/>
          <a:chOff x="0" y="0"/>
          <a:chExt cx="0" cy="0"/>
        </a:xfrm>
      </p:grpSpPr>
      <p:sp>
        <p:nvSpPr>
          <p:cNvPr id="560" name="Google Shape;560;p56"/>
          <p:cNvSpPr txBox="1"/>
          <p:nvPr>
            <p:ph idx="4294967295"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Pellet Boiler</a:t>
            </a:r>
            <a:endParaRPr/>
          </a:p>
        </p:txBody>
      </p:sp>
      <p:sp>
        <p:nvSpPr>
          <p:cNvPr id="561" name="Google Shape;561;p56"/>
          <p:cNvSpPr txBox="1"/>
          <p:nvPr>
            <p:ph idx="4294967295" type="body"/>
          </p:nvPr>
        </p:nvSpPr>
        <p:spPr>
          <a:xfrm>
            <a:off x="457200" y="3781650"/>
            <a:ext cx="8229600" cy="10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sz="28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US" sz="2800" u="none">
                <a:solidFill>
                  <a:schemeClr val="dk1"/>
                </a:solidFill>
                <a:latin typeface="Arial"/>
                <a:ea typeface="Arial"/>
                <a:cs typeface="Arial"/>
                <a:sym typeface="Arial"/>
              </a:rPr>
              <a:t>Total Budget: 13.268,00 </a:t>
            </a:r>
            <a:r>
              <a:rPr b="0" i="0" lang="en-US" sz="2800" u="none">
                <a:solidFill>
                  <a:schemeClr val="dk1"/>
                </a:solidFill>
                <a:latin typeface="Arial"/>
                <a:ea typeface="Arial"/>
                <a:cs typeface="Arial"/>
                <a:sym typeface="Arial"/>
              </a:rPr>
              <a:t>€</a:t>
            </a:r>
            <a:endParaRPr/>
          </a:p>
          <a:p>
            <a:pPr indent="0" lvl="0" marL="0" marR="0" rtl="0" algn="l">
              <a:lnSpc>
                <a:spcPct val="100000"/>
              </a:lnSpc>
              <a:spcBef>
                <a:spcPts val="480"/>
              </a:spcBef>
              <a:spcAft>
                <a:spcPts val="0"/>
              </a:spcAft>
              <a:buNone/>
            </a:pPr>
            <a:r>
              <a:t/>
            </a:r>
            <a:endParaRPr/>
          </a:p>
        </p:txBody>
      </p:sp>
      <p:sp>
        <p:nvSpPr>
          <p:cNvPr id="562" name="Google Shape;562;p56"/>
          <p:cNvSpPr txBox="1"/>
          <p:nvPr>
            <p:ph idx="4294967295" type="body"/>
          </p:nvPr>
        </p:nvSpPr>
        <p:spPr>
          <a:xfrm>
            <a:off x="0" y="857250"/>
            <a:ext cx="4398000" cy="292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a:p>
          <a:p>
            <a:pPr indent="-152400" lvl="0" marL="457200" marR="0" rtl="0" algn="l">
              <a:lnSpc>
                <a:spcPct val="9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 nominal power of 30 kW </a:t>
            </a:r>
            <a:endParaRPr sz="2400"/>
          </a:p>
          <a:p>
            <a:pPr indent="-152400" lvl="0" marL="457200" marR="0" rtl="0" algn="l">
              <a:lnSpc>
                <a:spcPct val="9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 high efficiency,</a:t>
            </a:r>
            <a:r>
              <a:rPr lang="en-US" sz="2400">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up to 90%</a:t>
            </a:r>
            <a:endParaRPr sz="2400"/>
          </a:p>
          <a:p>
            <a:pPr indent="-152400" lvl="0" marL="457200" marR="0" rtl="0" algn="l">
              <a:lnSpc>
                <a:spcPct val="9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 meets the European emissions standards</a:t>
            </a:r>
            <a:endParaRPr sz="2400">
              <a:solidFill>
                <a:schemeClr val="dk1"/>
              </a:solidFill>
              <a:latin typeface="Arial"/>
              <a:ea typeface="Arial"/>
              <a:cs typeface="Arial"/>
              <a:sym typeface="Arial"/>
            </a:endParaRPr>
          </a:p>
          <a:p>
            <a:pPr indent="-152400" lvl="0" marL="457200" marR="0" rtl="0" algn="l">
              <a:lnSpc>
                <a:spcPct val="90000"/>
              </a:lnSpc>
              <a:spcBef>
                <a:spcPts val="560"/>
              </a:spcBef>
              <a:spcAft>
                <a:spcPts val="0"/>
              </a:spcAft>
              <a:buClr>
                <a:schemeClr val="dk1"/>
              </a:buClr>
              <a:buSzPts val="2400"/>
              <a:buFont typeface="Arial"/>
              <a:buChar char="•"/>
            </a:pPr>
            <a:r>
              <a:rPr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Depreciation</a:t>
            </a:r>
            <a:r>
              <a:rPr lang="en-US" sz="2400"/>
              <a:t> </a:t>
            </a:r>
            <a:r>
              <a:rPr lang="en-US" sz="2400">
                <a:solidFill>
                  <a:schemeClr val="dk1"/>
                </a:solidFill>
                <a:latin typeface="Arial"/>
                <a:ea typeface="Arial"/>
                <a:cs typeface="Arial"/>
                <a:sym typeface="Arial"/>
              </a:rPr>
              <a:t>in 5 years</a:t>
            </a:r>
            <a:endParaRPr sz="2400">
              <a:solidFill>
                <a:schemeClr val="dk1"/>
              </a:solidFill>
              <a:latin typeface="Arial"/>
              <a:ea typeface="Arial"/>
              <a:cs typeface="Arial"/>
              <a:sym typeface="Arial"/>
            </a:endParaRPr>
          </a:p>
        </p:txBody>
      </p:sp>
      <p:pic>
        <p:nvPicPr>
          <p:cNvPr id="563" name="Google Shape;563;p56"/>
          <p:cNvPicPr preferRelativeResize="0"/>
          <p:nvPr>
            <p:ph idx="4294967295" type="body"/>
          </p:nvPr>
        </p:nvPicPr>
        <p:blipFill rotWithShape="1">
          <a:blip r:embed="rId3">
            <a:alphaModFix/>
          </a:blip>
          <a:srcRect b="0" l="0" r="0" t="0"/>
          <a:stretch/>
        </p:blipFill>
        <p:spPr>
          <a:xfrm>
            <a:off x="4625100" y="1169400"/>
            <a:ext cx="4061700" cy="230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26"/>
          <p:cNvSpPr txBox="1"/>
          <p:nvPr>
            <p:ph type="title"/>
          </p:nvPr>
        </p:nvSpPr>
        <p:spPr>
          <a:xfrm>
            <a:off x="1303800" y="598575"/>
            <a:ext cx="7030500" cy="99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Arial"/>
              <a:buNone/>
            </a:pPr>
            <a:r>
              <a:rPr b="0" i="0" lang="en-US" sz="3000" u="none" cap="none" strike="noStrike">
                <a:solidFill>
                  <a:schemeClr val="dk2"/>
                </a:solidFill>
                <a:latin typeface="Arial"/>
                <a:ea typeface="Arial"/>
                <a:cs typeface="Arial"/>
                <a:sym typeface="Arial"/>
              </a:rPr>
              <a:t>The role of renewable</a:t>
            </a:r>
            <a:r>
              <a:rPr b="0" lang="en-US" sz="3000">
                <a:latin typeface="Arial"/>
                <a:ea typeface="Arial"/>
                <a:cs typeface="Arial"/>
                <a:sym typeface="Arial"/>
              </a:rPr>
              <a:t> </a:t>
            </a:r>
            <a:r>
              <a:rPr b="0" i="0" lang="en-US" sz="3000" u="none" cap="none" strike="noStrike">
                <a:solidFill>
                  <a:schemeClr val="dk2"/>
                </a:solidFill>
                <a:latin typeface="Arial"/>
                <a:ea typeface="Arial"/>
                <a:cs typeface="Arial"/>
                <a:sym typeface="Arial"/>
              </a:rPr>
              <a:t>energy:</a:t>
            </a:r>
            <a:br>
              <a:rPr b="0" i="0" lang="en-US" sz="3000" u="none" cap="none" strike="noStrike">
                <a:solidFill>
                  <a:schemeClr val="dk2"/>
                </a:solidFill>
                <a:latin typeface="Arial"/>
                <a:ea typeface="Arial"/>
                <a:cs typeface="Arial"/>
                <a:sym typeface="Arial"/>
              </a:rPr>
            </a:br>
            <a:r>
              <a:rPr b="0" i="0" lang="en-US" sz="3000" u="none" cap="none" strike="noStrike">
                <a:solidFill>
                  <a:schemeClr val="dk2"/>
                </a:solidFill>
                <a:latin typeface="Arial"/>
                <a:ea typeface="Arial"/>
                <a:cs typeface="Arial"/>
                <a:sym typeface="Arial"/>
              </a:rPr>
              <a:t>three fold</a:t>
            </a:r>
            <a:endParaRPr sz="3000"/>
          </a:p>
        </p:txBody>
      </p:sp>
      <p:sp>
        <p:nvSpPr>
          <p:cNvPr id="348" name="Google Shape;348;p26"/>
          <p:cNvSpPr txBox="1"/>
          <p:nvPr>
            <p:ph idx="1" type="body"/>
          </p:nvPr>
        </p:nvSpPr>
        <p:spPr>
          <a:xfrm>
            <a:off x="1056750" y="2064650"/>
            <a:ext cx="7030500" cy="2541600"/>
          </a:xfrm>
          <a:prstGeom prst="rect">
            <a:avLst/>
          </a:prstGeom>
          <a:noFill/>
          <a:ln>
            <a:noFill/>
          </a:ln>
        </p:spPr>
        <p:txBody>
          <a:bodyPr anchorCtr="0" anchor="t" bIns="45700" lIns="91425" spcFirstLastPara="1" rIns="91425" wrap="square" tIns="45700">
            <a:noAutofit/>
          </a:bodyPr>
          <a:lstStyle/>
          <a:p>
            <a:pPr indent="-317500" lvl="0" marL="21717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Environmental </a:t>
            </a:r>
            <a:endParaRPr b="0" i="0" sz="3600" u="none" cap="none" strike="noStrike">
              <a:solidFill>
                <a:schemeClr val="dk1"/>
              </a:solidFill>
              <a:latin typeface="Arial"/>
              <a:ea typeface="Arial"/>
              <a:cs typeface="Arial"/>
              <a:sym typeface="Arial"/>
            </a:endParaRPr>
          </a:p>
          <a:p>
            <a:pPr indent="-317500" lvl="0" marL="21717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Political </a:t>
            </a:r>
            <a:endParaRPr b="0" i="0" sz="3600" u="none" cap="none" strike="noStrike">
              <a:solidFill>
                <a:schemeClr val="dk1"/>
              </a:solidFill>
              <a:latin typeface="Arial"/>
              <a:ea typeface="Arial"/>
              <a:cs typeface="Arial"/>
              <a:sym typeface="Arial"/>
            </a:endParaRPr>
          </a:p>
          <a:p>
            <a:pPr indent="-317500" lvl="0" marL="21717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Economic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27"/>
          <p:cNvSpPr txBox="1"/>
          <p:nvPr>
            <p:ph type="title"/>
          </p:nvPr>
        </p:nvSpPr>
        <p:spPr>
          <a:xfrm>
            <a:off x="1303800" y="598575"/>
            <a:ext cx="7030500" cy="99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Renewable Energies</a:t>
            </a:r>
            <a:endParaRPr/>
          </a:p>
        </p:txBody>
      </p:sp>
      <p:sp>
        <p:nvSpPr>
          <p:cNvPr id="354" name="Google Shape;354;p27"/>
          <p:cNvSpPr txBox="1"/>
          <p:nvPr>
            <p:ph idx="1" type="body"/>
          </p:nvPr>
        </p:nvSpPr>
        <p:spPr>
          <a:xfrm>
            <a:off x="749925" y="1970475"/>
            <a:ext cx="7030500" cy="25416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BIOMASS</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SOLAR</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WIND</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GEOTHERMAL</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HYDRODYNAMIC</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WAVE AND TIDAL ENERGY </a:t>
            </a:r>
            <a:endParaRPr/>
          </a:p>
        </p:txBody>
      </p:sp>
      <p:pic>
        <p:nvPicPr>
          <p:cNvPr id="355" name="Google Shape;355;p27"/>
          <p:cNvPicPr preferRelativeResize="0"/>
          <p:nvPr/>
        </p:nvPicPr>
        <p:blipFill rotWithShape="1">
          <a:blip r:embed="rId3">
            <a:alphaModFix/>
          </a:blip>
          <a:srcRect b="0" l="0" r="0" t="0"/>
          <a:stretch/>
        </p:blipFill>
        <p:spPr>
          <a:xfrm>
            <a:off x="6659562" y="1113234"/>
            <a:ext cx="841772" cy="857250"/>
          </a:xfrm>
          <a:prstGeom prst="rect">
            <a:avLst/>
          </a:prstGeom>
          <a:noFill/>
          <a:ln>
            <a:noFill/>
          </a:ln>
        </p:spPr>
      </p:pic>
      <p:pic>
        <p:nvPicPr>
          <p:cNvPr id="356" name="Google Shape;356;p27"/>
          <p:cNvPicPr preferRelativeResize="0"/>
          <p:nvPr/>
        </p:nvPicPr>
        <p:blipFill rotWithShape="1">
          <a:blip r:embed="rId4">
            <a:alphaModFix/>
          </a:blip>
          <a:srcRect b="0" l="0" r="0" t="0"/>
          <a:stretch/>
        </p:blipFill>
        <p:spPr>
          <a:xfrm>
            <a:off x="3995737" y="1275159"/>
            <a:ext cx="1727597" cy="1488282"/>
          </a:xfrm>
          <a:prstGeom prst="rect">
            <a:avLst/>
          </a:prstGeom>
          <a:noFill/>
          <a:ln>
            <a:noFill/>
          </a:ln>
        </p:spPr>
      </p:pic>
      <p:pic>
        <p:nvPicPr>
          <p:cNvPr id="357" name="Google Shape;357;p27"/>
          <p:cNvPicPr preferRelativeResize="0"/>
          <p:nvPr/>
        </p:nvPicPr>
        <p:blipFill rotWithShape="1">
          <a:blip r:embed="rId5">
            <a:alphaModFix/>
          </a:blip>
          <a:srcRect b="0" l="0" r="0" t="0"/>
          <a:stretch/>
        </p:blipFill>
        <p:spPr>
          <a:xfrm>
            <a:off x="6443662" y="2031206"/>
            <a:ext cx="1828800" cy="1479947"/>
          </a:xfrm>
          <a:prstGeom prst="rect">
            <a:avLst/>
          </a:prstGeom>
          <a:noFill/>
          <a:ln>
            <a:noFill/>
          </a:ln>
        </p:spPr>
      </p:pic>
      <p:pic>
        <p:nvPicPr>
          <p:cNvPr id="358" name="Google Shape;358;p27"/>
          <p:cNvPicPr preferRelativeResize="0"/>
          <p:nvPr/>
        </p:nvPicPr>
        <p:blipFill rotWithShape="1">
          <a:blip r:embed="rId6">
            <a:alphaModFix/>
          </a:blip>
          <a:srcRect b="0" l="0" r="0" t="0"/>
          <a:stretch/>
        </p:blipFill>
        <p:spPr>
          <a:xfrm>
            <a:off x="6705600" y="3429000"/>
            <a:ext cx="1478756" cy="10346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pic>
        <p:nvPicPr>
          <p:cNvPr id="363" name="Google Shape;363;p28"/>
          <p:cNvPicPr preferRelativeResize="0"/>
          <p:nvPr>
            <p:ph idx="4294967295" type="body"/>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txBox="1"/>
          <p:nvPr>
            <p:ph type="title"/>
          </p:nvPr>
        </p:nvSpPr>
        <p:spPr>
          <a:xfrm>
            <a:off x="1303800" y="598575"/>
            <a:ext cx="7030500" cy="8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 in Greece</a:t>
            </a:r>
            <a:endParaRPr/>
          </a:p>
        </p:txBody>
      </p:sp>
      <p:pic>
        <p:nvPicPr>
          <p:cNvPr id="369" name="Google Shape;369;p29"/>
          <p:cNvPicPr preferRelativeResize="0"/>
          <p:nvPr/>
        </p:nvPicPr>
        <p:blipFill rotWithShape="1">
          <a:blip r:embed="rId3">
            <a:alphaModFix/>
          </a:blip>
          <a:srcRect b="0" l="0" r="0" t="0"/>
          <a:stretch/>
        </p:blipFill>
        <p:spPr>
          <a:xfrm>
            <a:off x="1214800" y="1731581"/>
            <a:ext cx="6917175" cy="285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ph type="title"/>
          </p:nvPr>
        </p:nvSpPr>
        <p:spPr>
          <a:xfrm>
            <a:off x="539552" y="573528"/>
            <a:ext cx="8352900" cy="857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3200"/>
              <a:t>Greece 2014: Electricity shares of renewables in the total electricity consumption</a:t>
            </a:r>
            <a:endParaRPr sz="3200"/>
          </a:p>
        </p:txBody>
      </p:sp>
      <p:pic>
        <p:nvPicPr>
          <p:cNvPr id="375" name="Google Shape;375;p30"/>
          <p:cNvPicPr preferRelativeResize="0"/>
          <p:nvPr>
            <p:ph idx="1" type="body"/>
          </p:nvPr>
        </p:nvPicPr>
        <p:blipFill rotWithShape="1">
          <a:blip r:embed="rId3">
            <a:alphaModFix/>
          </a:blip>
          <a:srcRect b="0" l="0" r="0" t="0"/>
          <a:stretch/>
        </p:blipFill>
        <p:spPr>
          <a:xfrm>
            <a:off x="0" y="1707654"/>
            <a:ext cx="8923800" cy="2922600"/>
          </a:xfrm>
          <a:prstGeom prst="rect">
            <a:avLst/>
          </a:prstGeom>
          <a:noFill/>
          <a:ln>
            <a:noFill/>
          </a:ln>
        </p:spPr>
      </p:pic>
      <p:sp>
        <p:nvSpPr>
          <p:cNvPr id="376" name="Google Shape;376;p30"/>
          <p:cNvSpPr txBox="1"/>
          <p:nvPr/>
        </p:nvSpPr>
        <p:spPr>
          <a:xfrm>
            <a:off x="1259632" y="1977684"/>
            <a:ext cx="1296000" cy="300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Biomass</a:t>
            </a:r>
            <a:endParaRPr b="0" i="0" sz="2000" u="none" cap="none" strike="noStrike">
              <a:solidFill>
                <a:schemeClr val="dk1"/>
              </a:solidFill>
              <a:latin typeface="Arial"/>
              <a:ea typeface="Arial"/>
              <a:cs typeface="Arial"/>
              <a:sym typeface="Arial"/>
            </a:endParaRPr>
          </a:p>
        </p:txBody>
      </p:sp>
      <p:sp>
        <p:nvSpPr>
          <p:cNvPr id="377" name="Google Shape;377;p30"/>
          <p:cNvSpPr txBox="1"/>
          <p:nvPr/>
        </p:nvSpPr>
        <p:spPr>
          <a:xfrm>
            <a:off x="107504" y="2679762"/>
            <a:ext cx="2448300" cy="300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Small hydro</a:t>
            </a:r>
            <a:endParaRPr b="0" i="0" sz="2000" u="none" cap="none" strike="noStrike">
              <a:solidFill>
                <a:schemeClr val="dk1"/>
              </a:solidFill>
              <a:latin typeface="Arial"/>
              <a:ea typeface="Arial"/>
              <a:cs typeface="Arial"/>
              <a:sym typeface="Arial"/>
            </a:endParaRPr>
          </a:p>
        </p:txBody>
      </p:sp>
      <p:sp>
        <p:nvSpPr>
          <p:cNvPr id="378" name="Google Shape;378;p30"/>
          <p:cNvSpPr txBox="1"/>
          <p:nvPr/>
        </p:nvSpPr>
        <p:spPr>
          <a:xfrm>
            <a:off x="1259632" y="3381840"/>
            <a:ext cx="1296000" cy="300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Wind</a:t>
            </a:r>
            <a:endParaRPr b="0" i="0" sz="2000" u="none" cap="none" strike="noStrike">
              <a:solidFill>
                <a:schemeClr val="dk1"/>
              </a:solidFill>
              <a:latin typeface="Arial"/>
              <a:ea typeface="Arial"/>
              <a:cs typeface="Arial"/>
              <a:sym typeface="Arial"/>
            </a:endParaRPr>
          </a:p>
        </p:txBody>
      </p:sp>
      <p:sp>
        <p:nvSpPr>
          <p:cNvPr id="379" name="Google Shape;379;p30"/>
          <p:cNvSpPr txBox="1"/>
          <p:nvPr/>
        </p:nvSpPr>
        <p:spPr>
          <a:xfrm>
            <a:off x="323528" y="4029912"/>
            <a:ext cx="2232300" cy="300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Photovoltaics</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GEOTHERMAL ENERGY</a:t>
            </a:r>
            <a:endParaRPr/>
          </a:p>
        </p:txBody>
      </p:sp>
      <p:sp>
        <p:nvSpPr>
          <p:cNvPr id="385" name="Google Shape;385;p31"/>
          <p:cNvSpPr txBox="1"/>
          <p:nvPr>
            <p:ph idx="2" type="body"/>
          </p:nvPr>
        </p:nvSpPr>
        <p:spPr>
          <a:xfrm>
            <a:off x="4903650" y="1990050"/>
            <a:ext cx="3950400" cy="2541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US" sz="3000"/>
              <a:t>The geothermal potential in Greece is higher than the global average</a:t>
            </a:r>
            <a:endParaRPr sz="3000"/>
          </a:p>
        </p:txBody>
      </p:sp>
      <p:pic>
        <p:nvPicPr>
          <p:cNvPr id="386" name="Google Shape;386;p31"/>
          <p:cNvPicPr preferRelativeResize="0"/>
          <p:nvPr/>
        </p:nvPicPr>
        <p:blipFill>
          <a:blip r:embed="rId3">
            <a:alphaModFix/>
          </a:blip>
          <a:stretch>
            <a:fillRect/>
          </a:stretch>
        </p:blipFill>
        <p:spPr>
          <a:xfrm>
            <a:off x="1303800" y="1990050"/>
            <a:ext cx="3268200" cy="2541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