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Lobster"/>
      <p:regular r:id="rId23"/>
    </p:embeddedFon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PTSansNarrow-regular.fntdata"/><Relationship Id="rId23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6bcc30d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6bcc30d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bcc30da9_1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6bcc30da9_1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bcc30da9_1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6bcc30da9_1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6bcc30da9_1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6bcc30da9_1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6e4093d8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6e4093d8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6e4093d8c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6e4093d8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82a2489c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82a2489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6bcc30d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6bcc30d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6bcc30da9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6bcc30da9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6bcc30da9_1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6bcc30da9_1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6bcc30da9_1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6bcc30da9_1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72" name="Google Shape;72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76" name="Google Shape;76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80" name="Google Shape;80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84" name="Google Shape;84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88" name="Google Shape;8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97" name="Google Shape;97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01" name="Google Shape;101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38" name="Google Shape;138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43" name="Google Shape;143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47" name="Google Shape;147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69" name="Google Shape;169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73" name="Google Shape;173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525" y="0"/>
            <a:ext cx="5253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441775" y="520100"/>
            <a:ext cx="4398000" cy="1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the mix from the heat and put it in a clean container.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R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Let it cool and wait until it’s thick so it’s ready to use. </a:t>
            </a:r>
            <a:endParaRPr sz="2200"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75" y="574575"/>
            <a:ext cx="3205175" cy="18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100" y="2635100"/>
            <a:ext cx="3027450" cy="20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00" y="2710325"/>
            <a:ext cx="2951425" cy="196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Benefits: </a:t>
            </a:r>
            <a:endParaRPr/>
          </a:p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819150" y="19145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u="sng"/>
              <a:t>To the Skin</a:t>
            </a:r>
            <a:endParaRPr i="1" sz="2400" u="sng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Smoothes dry skin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Treats dark circles under the eyes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anti-age , anti-wrinkle</a:t>
            </a:r>
            <a:endParaRPr sz="2400"/>
          </a:p>
        </p:txBody>
      </p:sp>
      <p:sp>
        <p:nvSpPr>
          <p:cNvPr id="254" name="Google Shape;254;p3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u="sng"/>
              <a:t>To the hair</a:t>
            </a:r>
            <a:endParaRPr i="1" sz="2400" u="sng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Conditions dry hair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Natural strong Hair-styling</a:t>
            </a:r>
            <a:endParaRPr sz="2400"/>
          </a:p>
        </p:txBody>
      </p:sp>
      <p:sp>
        <p:nvSpPr>
          <p:cNvPr id="255" name="Google Shape;255;p35"/>
          <p:cNvSpPr txBox="1"/>
          <p:nvPr/>
        </p:nvSpPr>
        <p:spPr>
          <a:xfrm>
            <a:off x="443400" y="1615200"/>
            <a:ext cx="39114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819150" y="845600"/>
            <a:ext cx="36861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</a:t>
            </a:r>
            <a:endParaRPr/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cream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 cream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 balm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Hair styling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 cream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arenR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Moisturizing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any dry part of your face or hands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675" y="454500"/>
            <a:ext cx="4053575" cy="39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ctrTitle"/>
          </p:nvPr>
        </p:nvSpPr>
        <p:spPr>
          <a:xfrm>
            <a:off x="1004150" y="1172520"/>
            <a:ext cx="7136700" cy="28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Entrepreneurial potential of natural traditional Remedies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Body and Nature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312525"/>
            <a:ext cx="8520600" cy="3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Hippocrates (460-337 B.C.) stressed the </a:t>
            </a:r>
            <a:r>
              <a:rPr b="1" i="1" lang="en">
                <a:solidFill>
                  <a:schemeClr val="accent1"/>
                </a:solidFill>
              </a:rPr>
              <a:t>therapeutic power of Nature</a:t>
            </a:r>
            <a:endParaRPr b="1" i="1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Human Body is an </a:t>
            </a:r>
            <a:r>
              <a:rPr lang="en">
                <a:solidFill>
                  <a:schemeClr val="accent1"/>
                </a:solidFill>
              </a:rPr>
              <a:t>open thermodynamic system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It receives </a:t>
            </a:r>
            <a:r>
              <a:rPr lang="en">
                <a:solidFill>
                  <a:srgbClr val="1155CC"/>
                </a:solidFill>
              </a:rPr>
              <a:t>energy from the Earth and the Heavenly bodies</a:t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fact, our body is made of </a:t>
            </a:r>
            <a:r>
              <a:rPr b="1" lang="en">
                <a:solidFill>
                  <a:schemeClr val="accent4"/>
                </a:solidFill>
              </a:rPr>
              <a:t>cells which rely on energy from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Earth’s </a:t>
            </a:r>
            <a:r>
              <a:rPr lang="en">
                <a:solidFill>
                  <a:schemeClr val="accent2"/>
                </a:solidFill>
              </a:rPr>
              <a:t>Flora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</a:t>
            </a:r>
            <a:r>
              <a:rPr lang="en">
                <a:solidFill>
                  <a:srgbClr val="783F04"/>
                </a:solidFill>
              </a:rPr>
              <a:t>Fauna</a:t>
            </a:r>
            <a:endParaRPr>
              <a:solidFill>
                <a:srgbClr val="783F0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</a:t>
            </a:r>
            <a:r>
              <a:rPr lang="en">
                <a:solidFill>
                  <a:srgbClr val="666666"/>
                </a:solidFill>
              </a:rPr>
              <a:t>air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</a:t>
            </a:r>
            <a:r>
              <a:rPr lang="en">
                <a:solidFill>
                  <a:schemeClr val="accent1"/>
                </a:solidFill>
              </a:rPr>
              <a:t>Sun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Ο ΚΥΤΤΑΡΙΚΟΣ ΜΕΤΑΒΟΛΙΣΜΟΣ ΕΧΕΙ ΩΣ ΠΗΓΗ ΤΡΟΦΟΔΟΣΙΑΣ ΤΗ ΧΛΩΡΙΔΑ ΚΑΙ ΤΗΝ ΠΑΝΙΔΑ ΤΗΣ ΓΗΣ,ΤΟΝ ΑΕΡΑ ΚΑΙ ΤΟΝ ΗΛΙΟ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Body and the Environment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11700" y="1293125"/>
            <a:ext cx="8520600" cy="32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</a:t>
            </a:r>
            <a:r>
              <a:rPr b="1" i="1" lang="en">
                <a:solidFill>
                  <a:schemeClr val="accent1"/>
                </a:solidFill>
              </a:rPr>
              <a:t> The Human Body interacts with the Environment</a:t>
            </a:r>
            <a:endParaRPr b="1"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However, there can be a </a:t>
            </a:r>
            <a:r>
              <a:rPr b="1" lang="en">
                <a:solidFill>
                  <a:srgbClr val="CC4125"/>
                </a:solidFill>
              </a:rPr>
              <a:t>deficiency in some elements </a:t>
            </a:r>
            <a:r>
              <a:rPr lang="en"/>
              <a:t>which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>
                <a:solidFill>
                  <a:srgbClr val="980000"/>
                </a:solidFill>
              </a:rPr>
              <a:t>can be made up for</a:t>
            </a:r>
            <a:r>
              <a:rPr lang="en"/>
              <a:t> with the use of </a:t>
            </a:r>
            <a:r>
              <a:rPr b="1" lang="en">
                <a:solidFill>
                  <a:srgbClr val="274E13"/>
                </a:solidFill>
              </a:rPr>
              <a:t>concentrates of natural elements</a:t>
            </a:r>
            <a:endParaRPr b="1">
              <a:solidFill>
                <a:srgbClr val="274E13"/>
              </a:solidFill>
            </a:endParaRPr>
          </a:p>
          <a:p>
            <a:pPr indent="-342900" lvl="0" marL="41148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274E13"/>
                </a:solidFill>
              </a:rPr>
              <a:t>Herbal teas 			</a:t>
            </a:r>
            <a:endParaRPr b="1">
              <a:solidFill>
                <a:srgbClr val="274E13"/>
              </a:solidFill>
            </a:endParaRPr>
          </a:p>
          <a:p>
            <a:pPr indent="-342900" lvl="0" marL="4114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●"/>
            </a:pPr>
            <a:r>
              <a:rPr b="1" lang="en">
                <a:solidFill>
                  <a:srgbClr val="274E13"/>
                </a:solidFill>
              </a:rPr>
              <a:t>Herbal extracts</a:t>
            </a:r>
            <a:endParaRPr b="1">
              <a:solidFill>
                <a:srgbClr val="274E13"/>
              </a:solidFill>
            </a:endParaRPr>
          </a:p>
          <a:p>
            <a:pPr indent="-342900" lvl="0" marL="4114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●"/>
            </a:pPr>
            <a:r>
              <a:rPr b="1" lang="en">
                <a:solidFill>
                  <a:srgbClr val="274E13"/>
                </a:solidFill>
              </a:rPr>
              <a:t>Tinctures</a:t>
            </a:r>
            <a:endParaRPr b="1">
              <a:solidFill>
                <a:srgbClr val="274E13"/>
              </a:solidFill>
            </a:endParaRPr>
          </a:p>
          <a:p>
            <a:pPr indent="-342900" lvl="0" marL="4114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●"/>
            </a:pPr>
            <a:r>
              <a:rPr b="1" lang="en">
                <a:solidFill>
                  <a:srgbClr val="274E13"/>
                </a:solidFill>
              </a:rPr>
              <a:t>Sirups </a:t>
            </a:r>
            <a:endParaRPr b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311700" y="256125"/>
            <a:ext cx="85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traditional remedies - objectives</a:t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11700" y="896625"/>
            <a:ext cx="8520600" cy="4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help sustain TR, </a:t>
            </a:r>
            <a:r>
              <a:rPr b="1" lang="en">
                <a:solidFill>
                  <a:srgbClr val="FF0000"/>
                </a:solidFill>
              </a:rPr>
              <a:t>medical experts</a:t>
            </a:r>
            <a:r>
              <a:rPr lang="en"/>
              <a:t> must provide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 </a:t>
            </a:r>
            <a:r>
              <a:rPr i="1" lang="en" sz="2400"/>
              <a:t>Scientific documentation of health benefits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Medically prescribed dosages and applications</a:t>
            </a:r>
            <a:endParaRPr i="1"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The state</a:t>
            </a:r>
            <a:r>
              <a:rPr lang="en"/>
              <a:t> must ensure their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Proper management and supply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Production cost: no higher than 20% of price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Certification 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Publicity (Education, Health and Entrepreneurship)</a:t>
            </a:r>
            <a:endParaRPr i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example of how to start up at home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1" lang="en" sz="47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Homemade</a:t>
            </a:r>
            <a:r>
              <a:rPr b="1" lang="en" sz="4700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i="1" lang="en" sz="4800" u="sng">
                <a:solidFill>
                  <a:srgbClr val="AF7B51"/>
                </a:solidFill>
                <a:latin typeface="Lobster"/>
                <a:ea typeface="Lobster"/>
                <a:cs typeface="Lobster"/>
                <a:sym typeface="Lobster"/>
              </a:rPr>
              <a:t>Beeswax</a:t>
            </a:r>
            <a:r>
              <a:rPr lang="en" sz="4800">
                <a:solidFill>
                  <a:srgbClr val="AF7B51"/>
                </a:solidFill>
                <a:latin typeface="Lobster"/>
                <a:ea typeface="Lobster"/>
                <a:cs typeface="Lobster"/>
                <a:sym typeface="Lobster"/>
              </a:rPr>
              <a:t> Ointment</a:t>
            </a:r>
            <a:endParaRPr sz="4800">
              <a:solidFill>
                <a:srgbClr val="AF7B5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solidFill>
                <a:srgbClr val="AF7B5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75" y="2335100"/>
            <a:ext cx="7194600" cy="23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553100" y="54515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u="sng">
                <a:latin typeface="Arial"/>
                <a:ea typeface="Arial"/>
                <a:cs typeface="Arial"/>
                <a:sym typeface="Arial"/>
              </a:rPr>
              <a:t>Recipe for beeswax ointment</a:t>
            </a:r>
            <a:endParaRPr b="1"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437950" y="1928150"/>
            <a:ext cx="48921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Ingredients:</a:t>
            </a:r>
            <a:endParaRPr sz="3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tablespoon of beeswax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tablespoons of olive oil</a:t>
            </a:r>
            <a:b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250" y="545150"/>
            <a:ext cx="2647750" cy="21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525" y="2762000"/>
            <a:ext cx="2414850" cy="19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830700" y="313500"/>
            <a:ext cx="50466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Making the wax spread: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50" y="1165525"/>
            <a:ext cx="4117351" cy="24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987" y="2116025"/>
            <a:ext cx="4114539" cy="23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171925" y="760800"/>
            <a:ext cx="37092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Grate the beeswax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  <p:sp>
        <p:nvSpPr>
          <p:cNvPr id="237" name="Google Shape;237;p33"/>
          <p:cNvSpPr txBox="1"/>
          <p:nvPr/>
        </p:nvSpPr>
        <p:spPr>
          <a:xfrm>
            <a:off x="4282025" y="3135013"/>
            <a:ext cx="44592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2) </a:t>
            </a:r>
            <a:r>
              <a:rPr lang="en" sz="2300"/>
              <a:t>Melt it in a heat-proof bowl (using the bain marie method), add the olive oil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and mix until they merge.</a:t>
            </a:r>
            <a:endParaRPr sz="2300"/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50" y="2382100"/>
            <a:ext cx="3709200" cy="22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425" y="228025"/>
            <a:ext cx="3154500" cy="26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