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GFS Didot"/>
      <p:regular r:id="rId18"/>
    </p:embeddedFont>
    <p:embeddedFont>
      <p:font typeface="Source Sans Pro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.fntdata"/><Relationship Id="rId22" Type="http://schemas.openxmlformats.org/officeDocument/2006/relationships/font" Target="fonts/SourceSansPro-boldItalic.fntdata"/><Relationship Id="rId21" Type="http://schemas.openxmlformats.org/officeDocument/2006/relationships/font" Target="fonts/SourceSansPro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19" Type="http://schemas.openxmlformats.org/officeDocument/2006/relationships/font" Target="fonts/SourceSansPro-regular.fntdata"/><Relationship Id="rId18" Type="http://schemas.openxmlformats.org/officeDocument/2006/relationships/font" Target="fonts/GFSDido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915983b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915983b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76b2ee0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76b2ee0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76b2ee0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76b2ee0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0707989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00707989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a miracle Greeks believe in….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6b2ee00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76b2ee0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ea47be1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fea47be1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76b2ee00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76b2ee00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hyperlink" Target="http://anastenaria/" TargetMode="External"/><Relationship Id="rId6" Type="http://schemas.openxmlformats.org/officeDocument/2006/relationships/hyperlink" Target="about:blan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425" y="152400"/>
            <a:ext cx="59481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Rare traditions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from </a:t>
            </a:r>
            <a:r>
              <a:rPr lang="en" sz="4800">
                <a:solidFill>
                  <a:srgbClr val="0000FF"/>
                </a:solidFill>
              </a:rPr>
              <a:t>Greece</a:t>
            </a:r>
            <a:endParaRPr sz="4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280425" y="161650"/>
            <a:ext cx="2199600" cy="7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Judas burning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878650" y="762150"/>
            <a:ext cx="4166400" cy="17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FS Didot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GFS Didot"/>
                <a:ea typeface="GFS Didot"/>
                <a:cs typeface="GFS Didot"/>
                <a:sym typeface="GFS Didot"/>
              </a:rPr>
              <a:t>The burning of Judas is an Easter-time ritual which originated in European Christian communities, where an effigy of Judas Iscariot is burned.</a:t>
            </a:r>
            <a:endParaRPr sz="1700">
              <a:solidFill>
                <a:srgbClr val="000000"/>
              </a:solidFill>
              <a:latin typeface="GFS Didot"/>
              <a:ea typeface="GFS Didot"/>
              <a:cs typeface="GFS Didot"/>
              <a:sym typeface="GFS Didot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5425" y="2662100"/>
            <a:ext cx="3663900" cy="20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340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Walking over hot coals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12" y="1463325"/>
            <a:ext cx="3869974" cy="28508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6"/>
          <p:cNvSpPr txBox="1"/>
          <p:nvPr/>
        </p:nvSpPr>
        <p:spPr>
          <a:xfrm>
            <a:off x="3968250" y="845575"/>
            <a:ext cx="47565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Dating back to Pagan times, </a:t>
            </a: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uFill>
                  <a:noFill/>
                </a:uFill>
                <a:latin typeface="GFS Didot"/>
                <a:ea typeface="GFS Didot"/>
                <a:cs typeface="GFS Didot"/>
                <a:sym typeface="GFS Dido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Anastenaria</a:t>
            </a: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 is a traditional ritual </a:t>
            </a:r>
            <a:endParaRPr sz="2200">
              <a:solidFill>
                <a:srgbClr val="FFFFFF"/>
              </a:solidFill>
              <a:highlight>
                <a:srgbClr val="000000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of fire-walking </a:t>
            </a:r>
            <a:endParaRPr sz="2200">
              <a:solidFill>
                <a:srgbClr val="FFFFFF"/>
              </a:solidFill>
              <a:highlight>
                <a:srgbClr val="000000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celebrated </a:t>
            </a:r>
            <a:endParaRPr sz="2200">
              <a:solidFill>
                <a:srgbClr val="FFFFFF"/>
              </a:solidFill>
              <a:highlight>
                <a:srgbClr val="000000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in Northern Greece.</a:t>
            </a:r>
            <a:r>
              <a:rPr lang="en" sz="18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 </a:t>
            </a:r>
            <a:endParaRPr sz="1800">
              <a:solidFill>
                <a:srgbClr val="FFFFFF"/>
              </a:solidFill>
              <a:highlight>
                <a:srgbClr val="000000"/>
              </a:highlight>
              <a:latin typeface="GFS Didot"/>
              <a:ea typeface="GFS Didot"/>
              <a:cs typeface="GFS Didot"/>
              <a:sym typeface="GFS Dido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147900" y="3456650"/>
            <a:ext cx="47565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Performed from May 21st to 23rd </a:t>
            </a:r>
            <a:endParaRPr sz="2200">
              <a:solidFill>
                <a:srgbClr val="FFFFFF"/>
              </a:solidFill>
              <a:highlight>
                <a:srgbClr val="000000"/>
              </a:highlight>
              <a:latin typeface="GFS Didot"/>
              <a:ea typeface="GFS Didot"/>
              <a:cs typeface="GFS Didot"/>
              <a:sym typeface="GFS Dido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to celebrate the name days of Saint Constantine and </a:t>
            </a: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uFill>
                  <a:noFill/>
                </a:uFill>
                <a:latin typeface="GFS Didot"/>
                <a:ea typeface="GFS Didot"/>
                <a:cs typeface="GFS Didot"/>
                <a:sym typeface="GFS Dido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Saint Helen</a:t>
            </a:r>
            <a:r>
              <a:rPr lang="en" sz="2200">
                <a:solidFill>
                  <a:srgbClr val="FFFFFF"/>
                </a:solidFill>
                <a:highlight>
                  <a:srgbClr val="000000"/>
                </a:highlight>
                <a:latin typeface="GFS Didot"/>
                <a:ea typeface="GFS Didot"/>
                <a:cs typeface="GFS Didot"/>
                <a:sym typeface="GFS Didot"/>
              </a:rPr>
              <a:t>.</a:t>
            </a:r>
            <a:endParaRPr sz="2200">
              <a:solidFill>
                <a:srgbClr val="FFFFFF"/>
              </a:solidFill>
              <a:highlight>
                <a:srgbClr val="000000"/>
              </a:highlight>
              <a:latin typeface="GFS Didot"/>
              <a:ea typeface="GFS Didot"/>
              <a:cs typeface="GFS Didot"/>
              <a:sym typeface="GFS Dido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-173540" r="173540" t="0"/>
          <a:stretch/>
        </p:blipFill>
        <p:spPr>
          <a:xfrm>
            <a:off x="104563" y="19865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0" y="538975"/>
            <a:ext cx="4311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FF00"/>
                </a:solidFill>
                <a:latin typeface="Economica"/>
                <a:ea typeface="Economica"/>
                <a:cs typeface="Economica"/>
                <a:sym typeface="Economica"/>
              </a:rPr>
              <a:t>The snakes of Virgin Mary</a:t>
            </a:r>
            <a:endParaRPr b="1" sz="4200">
              <a:solidFill>
                <a:srgbClr val="00FF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2165450"/>
            <a:ext cx="3529750" cy="26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742125" y="1909575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742125" y="96775"/>
            <a:ext cx="5475000" cy="50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00"/>
                </a:solidFill>
                <a:latin typeface="GFS Didot"/>
                <a:ea typeface="GFS Didot"/>
                <a:cs typeface="GFS Didot"/>
                <a:sym typeface="GFS Didot"/>
              </a:rPr>
              <a:t>they</a:t>
            </a:r>
            <a:r>
              <a:rPr b="1" lang="en" sz="2300">
                <a:solidFill>
                  <a:srgbClr val="FFFF00"/>
                </a:solidFill>
                <a:latin typeface="GFS Didot"/>
                <a:ea typeface="GFS Didot"/>
                <a:cs typeface="GFS Didot"/>
                <a:sym typeface="GFS Didot"/>
              </a:rPr>
              <a:t> appear each year on the island of Kefalonia, days before the Feast of the Dormition of the Theotokos, on August 15th</a:t>
            </a:r>
            <a:endParaRPr b="1" sz="2300">
              <a:solidFill>
                <a:srgbClr val="FFFF00"/>
              </a:solidFill>
              <a:latin typeface="GFS Didot"/>
              <a:ea typeface="GFS Didot"/>
              <a:cs typeface="GFS Didot"/>
              <a:sym typeface="GFS Didot"/>
            </a:endParaRPr>
          </a:p>
          <a:p>
            <a:pPr indent="0" lvl="0" marL="0" rtl="0" algn="l">
              <a:lnSpc>
                <a:spcPct val="180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00"/>
                </a:solidFill>
                <a:latin typeface="GFS Didot"/>
                <a:ea typeface="GFS Didot"/>
                <a:cs typeface="GFS Didot"/>
                <a:sym typeface="GFS Didot"/>
              </a:rPr>
              <a:t>The small snakes -which are friendly to people - have a characteristic soft skin and the shape of a cross adorning their backs</a:t>
            </a:r>
            <a:endParaRPr b="1" sz="2000">
              <a:solidFill>
                <a:srgbClr val="FFFF00"/>
              </a:solidFill>
              <a:latin typeface="GFS Didot"/>
              <a:ea typeface="GFS Didot"/>
              <a:cs typeface="GFS Didot"/>
              <a:sym typeface="GFS Didot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GFS Didot"/>
              <a:ea typeface="GFS Didot"/>
              <a:cs typeface="GFS Didot"/>
              <a:sym typeface="GFS Didot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428300" y="169825"/>
            <a:ext cx="4350900" cy="95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Diving for the Cross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 flipH="1">
            <a:off x="-100" y="0"/>
            <a:ext cx="2447400" cy="49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33333"/>
                </a:solidFill>
                <a:highlight>
                  <a:srgbClr val="FFFFFF"/>
                </a:highlight>
              </a:rPr>
              <a:t>January 6th is the Epiphany, the day  Jesus was baptized in the River Jordan by John the Baptist</a:t>
            </a:r>
            <a:endParaRPr b="1"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333333"/>
                </a:solidFill>
                <a:highlight>
                  <a:srgbClr val="FFFFFF"/>
                </a:highlight>
              </a:rPr>
              <a:t>the Holy Cross is tossed into the icy waters of the sea and retrieved by the best diver!</a:t>
            </a: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rgbClr val="351C75"/>
                </a:solidFill>
              </a:rPr>
              <a:t>Dionysus worship</a:t>
            </a:r>
            <a:endParaRPr b="1" sz="5600">
              <a:solidFill>
                <a:srgbClr val="351C75"/>
              </a:solidFill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313525"/>
            <a:ext cx="4260300" cy="3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 </a:t>
            </a:r>
            <a:r>
              <a:rPr b="1" lang="en" sz="2200">
                <a:solidFill>
                  <a:srgbClr val="85200C"/>
                </a:solidFill>
              </a:rPr>
              <a:t>On the day of the Epiphany, January 6, in eastern Thrace, Paganism meets the Orthodox. </a:t>
            </a:r>
            <a:endParaRPr b="1" sz="2200">
              <a:solidFill>
                <a:srgbClr val="85200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200">
                <a:solidFill>
                  <a:srgbClr val="85200C"/>
                </a:solidFill>
              </a:rPr>
              <a:t>Black capes, animal skins, masks and bells ‘compose’ the overwhelming custom that has its roots in ancient Greece.</a:t>
            </a:r>
            <a:endParaRPr b="1" sz="2200">
              <a:solidFill>
                <a:srgbClr val="85200C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775" y="717125"/>
            <a:ext cx="3071425" cy="18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775" y="2761325"/>
            <a:ext cx="3071425" cy="18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Fireworks war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125" y="340000"/>
            <a:ext cx="3415301" cy="20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125" y="2670925"/>
            <a:ext cx="3415300" cy="20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230575"/>
            <a:ext cx="3999900" cy="3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83F04"/>
                </a:solidFill>
              </a:rPr>
              <a:t>The ‘Fireworks war’ is a custom that takes place every Easter at midnight. </a:t>
            </a:r>
            <a:endParaRPr b="1" sz="20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83F04"/>
                </a:solidFill>
              </a:rPr>
              <a:t>Two churches throw thousands of improvised fireworks on the night of the Holy Saturday aimed at the bell of the other church creating a unique </a:t>
            </a:r>
            <a:r>
              <a:rPr b="1" lang="en" sz="2000">
                <a:solidFill>
                  <a:srgbClr val="783F04"/>
                </a:solidFill>
              </a:rPr>
              <a:t>spectacle</a:t>
            </a:r>
            <a:r>
              <a:rPr b="1" lang="en" sz="2000">
                <a:solidFill>
                  <a:srgbClr val="783F04"/>
                </a:solidFill>
              </a:rPr>
              <a:t>.</a:t>
            </a:r>
            <a:endParaRPr b="1" sz="2000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