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Merriweather"/>
      <p:regular r:id="rId28"/>
      <p:bold r:id="rId29"/>
      <p:italic r:id="rId30"/>
      <p:boldItalic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erriweather-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7.xml"/><Relationship Id="rId33" Type="http://schemas.openxmlformats.org/officeDocument/2006/relationships/font" Target="fonts/CenturyGothic-bold.fntdata"/><Relationship Id="rId10" Type="http://schemas.openxmlformats.org/officeDocument/2006/relationships/slide" Target="slides/slide6.xml"/><Relationship Id="rId32" Type="http://schemas.openxmlformats.org/officeDocument/2006/relationships/font" Target="fonts/CenturyGothic-regular.fntdata"/><Relationship Id="rId13" Type="http://schemas.openxmlformats.org/officeDocument/2006/relationships/slide" Target="slides/slide9.xml"/><Relationship Id="rId35" Type="http://schemas.openxmlformats.org/officeDocument/2006/relationships/font" Target="fonts/CenturyGothic-boldItalic.fntdata"/><Relationship Id="rId12" Type="http://schemas.openxmlformats.org/officeDocument/2006/relationships/slide" Target="slides/slide8.xml"/><Relationship Id="rId34" Type="http://schemas.openxmlformats.org/officeDocument/2006/relationships/font" Target="fonts/CenturyGothic-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7fdf8d27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7fdf8d2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489d29386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89d29386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489d29386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89d29386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7a2d5094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b7a2d50946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7a2d5094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b7a2d50946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7a2d5094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b7a2d50946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b7a2d50946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b7a2d50946_1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b7a2d5094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b7a2d50946_1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7a2d5094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b7a2d50946_1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7a2d5094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b7a2d50946_1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7a2d5094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b7a2d50946_1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b7a2d50946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b7a2d50946_1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7a2d50946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b7a2d50946_1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b7a2d50946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b7a2d50946_1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7a2d5094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b7a2d50946_1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45de88311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5de88311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4069610a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406961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44157ea3a0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4157ea3a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44157ea3a0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4157ea3a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489d29386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89d2938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7b92f79f7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7b92f79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7b92f79f7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7b92f79f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5400"/>
              <a:buFont typeface="Century Gothic"/>
              <a:buNone/>
              <a:defRPr b="0" i="0" sz="54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0" name="Google Shape;40;p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lvl1pPr lvl="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lvl="1" marR="0" rtl="0" algn="ctr">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2pPr>
            <a:lvl3pPr lvl="2" marR="0" rtl="0" algn="ctr">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3pPr>
            <a:lvl4pPr lvl="3"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4pPr>
            <a:lvl5pPr lvl="4"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5pPr>
            <a:lvl6pPr lvl="5"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6pPr>
            <a:lvl7pPr lvl="6"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7pPr>
            <a:lvl8pPr lvl="7"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8pPr>
            <a:lvl9pPr lvl="8"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41" name="Google Shape;41;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Google Shape;42;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Google Shape;43;p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6" name="Google Shape;106;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8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07" name="Google Shape;107;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8" name="Google Shape;108;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9" name="Google Shape;109;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3" name="Google Shape;113;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000"/>
              </a:spcBef>
              <a:spcAft>
                <a:spcPts val="0"/>
              </a:spcAft>
              <a:buClr>
                <a:schemeClr val="accent1"/>
              </a:buClr>
              <a:buSzPts val="1600"/>
              <a:buFont typeface="Noto Sans Symbols"/>
              <a:buNone/>
              <a:defRPr b="0" i="0" sz="1600" u="none" cap="none" strike="noStrike">
                <a:solidFill>
                  <a:srgbClr val="7F7F7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4" name="Google Shape;114;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8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5" name="Google Shape;115;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6" name="Google Shape;116;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Google Shape;117;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3" name="Google Shape;123;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24" name="Google Shape;124;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5" name="Google Shape;125;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Google Shape;126;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0" name="Google Shape;130;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chemeClr val="accent1"/>
              </a:buClr>
              <a:buSzPts val="24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1" name="Google Shape;131;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2" name="Google Shape;132;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3" name="Google Shape;133;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4" name="Google Shape;134;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0" name="Google Shape;140;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chemeClr val="accent1"/>
              </a:buClr>
              <a:buSzPts val="24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1" name="Google Shape;141;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2" name="Google Shape;142;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3" name="Google Shape;143;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4" name="Google Shape;144;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8" name="Google Shape;148;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9" name="Google Shape;149;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0" name="Google Shape;150;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1" name="Google Shape;151;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5" name="Google Shape;155;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56" name="Google Shape;156;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Google Shape;158;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0" name="Shape 160"/>
        <p:cNvGrpSpPr/>
        <p:nvPr/>
      </p:nvGrpSpPr>
      <p:grpSpPr>
        <a:xfrm>
          <a:off x="0" y="0"/>
          <a:ext cx="0" cy="0"/>
          <a:chOff x="0" y="0"/>
          <a:chExt cx="0" cy="0"/>
        </a:xfrm>
      </p:grpSpPr>
      <p:sp>
        <p:nvSpPr>
          <p:cNvPr id="161" name="Google Shape;161;p18"/>
          <p:cNvSpPr/>
          <p:nvPr/>
        </p:nvSpPr>
        <p:spPr>
          <a:xfrm>
            <a:off x="-100" y="6727600"/>
            <a:ext cx="12192000" cy="1305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p18"/>
          <p:cNvSpPr txBox="1"/>
          <p:nvPr>
            <p:ph type="title"/>
          </p:nvPr>
        </p:nvSpPr>
        <p:spPr>
          <a:xfrm>
            <a:off x="415600" y="593367"/>
            <a:ext cx="11360700" cy="943200"/>
          </a:xfrm>
          <a:prstGeom prst="rect">
            <a:avLst/>
          </a:prstGeom>
        </p:spPr>
        <p:txBody>
          <a:bodyPr anchorCtr="0" anchor="t" bIns="45700" lIns="91425" spcFirstLastPara="1" rIns="91425" wrap="square" tIns="4570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18"/>
          <p:cNvSpPr txBox="1"/>
          <p:nvPr>
            <p:ph idx="1" type="body"/>
          </p:nvPr>
        </p:nvSpPr>
        <p:spPr>
          <a:xfrm>
            <a:off x="415600" y="1688433"/>
            <a:ext cx="11360700" cy="4403700"/>
          </a:xfrm>
          <a:prstGeom prst="rect">
            <a:avLst/>
          </a:prstGeom>
        </p:spPr>
        <p:txBody>
          <a:bodyPr anchorCtr="0" anchor="t" bIns="45700" lIns="91425" spcFirstLastPara="1" rIns="91425" wrap="square" tIns="45700">
            <a:noAutofit/>
          </a:bodyPr>
          <a:lstStyle>
            <a:lvl1pPr indent="-342900" lvl="0" marL="457200" rtl="0">
              <a:spcBef>
                <a:spcPts val="1000"/>
              </a:spcBef>
              <a:spcAft>
                <a:spcPts val="0"/>
              </a:spcAft>
              <a:buSzPts val="18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04800" lvl="3" marL="1828800" rtl="0">
              <a:spcBef>
                <a:spcPts val="1000"/>
              </a:spcBef>
              <a:spcAft>
                <a:spcPts val="0"/>
              </a:spcAft>
              <a:buSzPts val="1200"/>
              <a:buChar char="•"/>
              <a:defRPr/>
            </a:lvl4pPr>
            <a:lvl5pPr indent="-304800" lvl="4" marL="2286000" rtl="0">
              <a:spcBef>
                <a:spcPts val="1000"/>
              </a:spcBef>
              <a:spcAft>
                <a:spcPts val="0"/>
              </a:spcAft>
              <a:buSzPts val="1200"/>
              <a:buChar char="•"/>
              <a:defRPr/>
            </a:lvl5pPr>
            <a:lvl6pPr indent="-304800" lvl="5" marL="2743200" rtl="0">
              <a:spcBef>
                <a:spcPts val="1000"/>
              </a:spcBef>
              <a:spcAft>
                <a:spcPts val="0"/>
              </a:spcAft>
              <a:buSzPts val="1200"/>
              <a:buChar char="•"/>
              <a:defRPr/>
            </a:lvl6pPr>
            <a:lvl7pPr indent="-304800" lvl="6" marL="3200400" rtl="0">
              <a:spcBef>
                <a:spcPts val="1000"/>
              </a:spcBef>
              <a:spcAft>
                <a:spcPts val="0"/>
              </a:spcAft>
              <a:buSzPts val="1200"/>
              <a:buChar char="•"/>
              <a:defRPr/>
            </a:lvl7pPr>
            <a:lvl8pPr indent="-304800" lvl="7" marL="3657600" rtl="0">
              <a:spcBef>
                <a:spcPts val="1000"/>
              </a:spcBef>
              <a:spcAft>
                <a:spcPts val="0"/>
              </a:spcAft>
              <a:buSzPts val="1200"/>
              <a:buChar char="•"/>
              <a:defRPr/>
            </a:lvl8pPr>
            <a:lvl9pPr indent="-304800" lvl="8" marL="4114800" rtl="0">
              <a:spcBef>
                <a:spcPts val="1000"/>
              </a:spcBef>
              <a:spcAft>
                <a:spcPts val="0"/>
              </a:spcAft>
              <a:buSzPts val="1200"/>
              <a:buChar char="•"/>
              <a:defRPr/>
            </a:lvl9pPr>
          </a:lstStyle>
          <a:p/>
        </p:txBody>
      </p:sp>
      <p:sp>
        <p:nvSpPr>
          <p:cNvPr id="164" name="Google Shape;164;p18"/>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
          <p:cNvSpPr txBox="1"/>
          <p:nvPr>
            <p:ph type="title"/>
          </p:nvPr>
        </p:nvSpPr>
        <p:spPr>
          <a:xfrm>
            <a:off x="2592924" y="624110"/>
            <a:ext cx="8911800" cy="1281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7" name="Google Shape;47;p3"/>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8" name="Google Shape;48;p3"/>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9" name="Google Shape;49;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0" name="Google Shape;50;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5" name="Google Shape;55;p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56" name="Google Shape;56;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2" name="Google Shape;62;p5"/>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chemeClr val="accent1"/>
              </a:buClr>
              <a:buSzPts val="24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20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8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63" name="Google Shape;63;p5"/>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4" name="Google Shape;64;p5"/>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chemeClr val="accent1"/>
              </a:buClr>
              <a:buSzPts val="24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20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8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6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65" name="Google Shape;65;p5"/>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6" name="Google Shape;66;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7" name="Google Shape;67;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6"/>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4000"/>
              <a:buFont typeface="Century Gothic"/>
              <a:buNone/>
              <a:defRPr b="0" i="0" sz="40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2" name="Google Shape;72;p6"/>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2000"/>
              <a:buFont typeface="Noto Sans Symbols"/>
              <a:buNone/>
              <a:defRPr b="0" i="0" sz="20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8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73" name="Google Shape;73;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Google Shape;74;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Google Shape;75;p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9" name="Google Shape;79;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Google Shape;81;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Google Shape;85;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Google Shape;86;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2000"/>
              <a:buFont typeface="Century Gothic"/>
              <a:buNone/>
              <a:defRPr b="0" i="0" sz="20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0" name="Google Shape;90;p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1" name="Google Shape;91;p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0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2" name="Google Shape;92;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Google Shape;93;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4" name="Google Shape;94;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2400"/>
              <a:buFont typeface="Century Gothic"/>
              <a:buNone/>
              <a:defRPr b="0" i="0" sz="24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8" name="Google Shape;98;p10"/>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99" name="Google Shape;99;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0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0" name="Google Shape;100;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1" name="Google Shape;101;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2" name="Google Shape;102;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
          <p:cNvGrpSpPr/>
          <p:nvPr/>
        </p:nvGrpSpPr>
        <p:grpSpPr>
          <a:xfrm>
            <a:off x="27222" y="-786"/>
            <a:ext cx="2356674" cy="6854039"/>
            <a:chOff x="6627813" y="194833"/>
            <a:chExt cx="1952625" cy="5678918"/>
          </a:xfrm>
        </p:grpSpPr>
        <p:sp>
          <p:nvSpPr>
            <p:cNvPr id="20" name="Google Shape;20;p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greekboston.com/food/pastry/tsourekia-recipe/" TargetMode="External"/><Relationship Id="rId4" Type="http://schemas.openxmlformats.org/officeDocument/2006/relationships/hyperlink" Target="https://www.greekboston.com/food/desserts/rizogalo-recipe/" TargetMode="External"/><Relationship Id="rId5"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en.wikipedia.org/wiki/Greek_language"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9"/>
          <p:cNvPicPr preferRelativeResize="0"/>
          <p:nvPr/>
        </p:nvPicPr>
        <p:blipFill>
          <a:blip r:embed="rId3">
            <a:alphaModFix/>
          </a:blip>
          <a:stretch>
            <a:fillRect/>
          </a:stretch>
        </p:blipFill>
        <p:spPr>
          <a:xfrm>
            <a:off x="1935375" y="84138"/>
            <a:ext cx="8730300" cy="668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2592924" y="624110"/>
            <a:ext cx="8911800" cy="128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Health, nutrition, aroma and pastry!</a:t>
            </a:r>
            <a:endParaRPr/>
          </a:p>
        </p:txBody>
      </p:sp>
      <p:sp>
        <p:nvSpPr>
          <p:cNvPr id="237" name="Google Shape;237;p28"/>
          <p:cNvSpPr txBox="1"/>
          <p:nvPr>
            <p:ph idx="1" type="body"/>
          </p:nvPr>
        </p:nvSpPr>
        <p:spPr>
          <a:xfrm>
            <a:off x="498775" y="2133600"/>
            <a:ext cx="5628900" cy="4368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sz="2400">
                <a:latin typeface="Merriweather"/>
                <a:ea typeface="Merriweather"/>
                <a:cs typeface="Merriweather"/>
                <a:sym typeface="Merriweather"/>
              </a:rPr>
              <a:t>vitamin C</a:t>
            </a:r>
            <a:endParaRPr b="1" sz="2400">
              <a:latin typeface="Merriweather"/>
              <a:ea typeface="Merriweather"/>
              <a:cs typeface="Merriweather"/>
              <a:sym typeface="Merriweather"/>
            </a:endParaRPr>
          </a:p>
          <a:p>
            <a:pPr indent="-381000" lvl="5" marL="2743200" rtl="0" algn="l">
              <a:spcBef>
                <a:spcPts val="1000"/>
              </a:spcBef>
              <a:spcAft>
                <a:spcPts val="0"/>
              </a:spcAft>
              <a:buClr>
                <a:srgbClr val="2A2A2A"/>
              </a:buClr>
              <a:buSzPts val="2400"/>
              <a:buFont typeface="Merriweather"/>
              <a:buChar char="•"/>
            </a:pPr>
            <a:r>
              <a:rPr lang="en-US" sz="2400">
                <a:solidFill>
                  <a:srgbClr val="2A2A2A"/>
                </a:solidFill>
                <a:highlight>
                  <a:srgbClr val="FFFFFF"/>
                </a:highlight>
                <a:latin typeface="Merriweather"/>
                <a:ea typeface="Merriweather"/>
                <a:cs typeface="Merriweather"/>
                <a:sym typeface="Merriweather"/>
              </a:rPr>
              <a:t>helps absorb iron</a:t>
            </a:r>
            <a:endParaRPr sz="2400">
              <a:solidFill>
                <a:srgbClr val="2A2A2A"/>
              </a:solidFill>
              <a:highlight>
                <a:srgbClr val="FFFFFF"/>
              </a:highlight>
              <a:latin typeface="Merriweather"/>
              <a:ea typeface="Merriweather"/>
              <a:cs typeface="Merriweather"/>
              <a:sym typeface="Merriweather"/>
            </a:endParaRPr>
          </a:p>
          <a:p>
            <a:pPr indent="-381000" lvl="5" marL="2743200" rtl="0" algn="l">
              <a:spcBef>
                <a:spcPts val="0"/>
              </a:spcBef>
              <a:spcAft>
                <a:spcPts val="0"/>
              </a:spcAft>
              <a:buClr>
                <a:srgbClr val="2A2A2A"/>
              </a:buClr>
              <a:buSzPts val="2400"/>
              <a:buFont typeface="Merriweather"/>
              <a:buChar char="•"/>
            </a:pPr>
            <a:r>
              <a:rPr lang="en-US" sz="2400">
                <a:solidFill>
                  <a:srgbClr val="2A2A2A"/>
                </a:solidFill>
                <a:highlight>
                  <a:srgbClr val="FFFFFF"/>
                </a:highlight>
                <a:latin typeface="Merriweather"/>
                <a:ea typeface="Merriweather"/>
                <a:cs typeface="Merriweather"/>
                <a:sym typeface="Merriweather"/>
              </a:rPr>
              <a:t>prevents scurvy</a:t>
            </a:r>
            <a:endParaRPr sz="2400">
              <a:solidFill>
                <a:srgbClr val="2A2A2A"/>
              </a:solidFill>
              <a:highlight>
                <a:srgbClr val="FFFFFF"/>
              </a:highlight>
              <a:latin typeface="Merriweather"/>
              <a:ea typeface="Merriweather"/>
              <a:cs typeface="Merriweather"/>
              <a:sym typeface="Merriweather"/>
            </a:endParaRPr>
          </a:p>
          <a:p>
            <a:pPr indent="-381000" lvl="5" marL="2743200" rtl="0" algn="ctr">
              <a:spcBef>
                <a:spcPts val="0"/>
              </a:spcBef>
              <a:spcAft>
                <a:spcPts val="0"/>
              </a:spcAft>
              <a:buClr>
                <a:srgbClr val="2A2A2A"/>
              </a:buClr>
              <a:buSzPts val="2400"/>
              <a:buFont typeface="Merriweather"/>
              <a:buChar char="•"/>
            </a:pPr>
            <a:r>
              <a:rPr lang="en-US" sz="2400">
                <a:solidFill>
                  <a:srgbClr val="2A2A2A"/>
                </a:solidFill>
                <a:highlight>
                  <a:srgbClr val="FFFFFF"/>
                </a:highlight>
                <a:latin typeface="Merriweather"/>
                <a:ea typeface="Merriweather"/>
                <a:cs typeface="Merriweather"/>
                <a:sym typeface="Merriweather"/>
              </a:rPr>
              <a:t>prevents cancer and </a:t>
            </a:r>
            <a:r>
              <a:rPr b="1" lang="en-US" sz="2400">
                <a:solidFill>
                  <a:srgbClr val="2A2A2A"/>
                </a:solidFill>
                <a:highlight>
                  <a:srgbClr val="FFFFFF"/>
                </a:highlight>
                <a:latin typeface="Merriweather"/>
                <a:ea typeface="Merriweather"/>
                <a:cs typeface="Merriweather"/>
                <a:sym typeface="Merriweather"/>
              </a:rPr>
              <a:t>cardiovascular diseases</a:t>
            </a:r>
            <a:r>
              <a:rPr lang="en-US" sz="2400">
                <a:solidFill>
                  <a:srgbClr val="2A2A2A"/>
                </a:solidFill>
                <a:highlight>
                  <a:srgbClr val="FFFFFF"/>
                </a:highlight>
                <a:latin typeface="Merriweather"/>
                <a:ea typeface="Merriweather"/>
                <a:cs typeface="Merriweather"/>
                <a:sym typeface="Merriweather"/>
              </a:rPr>
              <a:t>. </a:t>
            </a:r>
            <a:endParaRPr sz="2400">
              <a:solidFill>
                <a:srgbClr val="2A2A2A"/>
              </a:solidFill>
              <a:highlight>
                <a:srgbClr val="FFFFFF"/>
              </a:highlight>
              <a:latin typeface="Merriweather"/>
              <a:ea typeface="Merriweather"/>
              <a:cs typeface="Merriweather"/>
              <a:sym typeface="Merriweather"/>
            </a:endParaRPr>
          </a:p>
          <a:p>
            <a:pPr indent="0" lvl="0" marL="0" rtl="0" algn="ctr">
              <a:spcBef>
                <a:spcPts val="1000"/>
              </a:spcBef>
              <a:spcAft>
                <a:spcPts val="0"/>
              </a:spcAft>
              <a:buNone/>
            </a:pPr>
            <a:r>
              <a:rPr b="1" lang="en-US" sz="2400">
                <a:solidFill>
                  <a:srgbClr val="2A2A2A"/>
                </a:solidFill>
                <a:highlight>
                  <a:srgbClr val="FFFFFF"/>
                </a:highlight>
                <a:latin typeface="Merriweather"/>
                <a:ea typeface="Merriweather"/>
                <a:cs typeface="Merriweather"/>
                <a:sym typeface="Merriweather"/>
              </a:rPr>
              <a:t>citric acid</a:t>
            </a:r>
            <a:endParaRPr b="1" sz="2400">
              <a:solidFill>
                <a:srgbClr val="2A2A2A"/>
              </a:solidFill>
              <a:highlight>
                <a:srgbClr val="FFFFFF"/>
              </a:highlight>
              <a:latin typeface="Merriweather"/>
              <a:ea typeface="Merriweather"/>
              <a:cs typeface="Merriweather"/>
              <a:sym typeface="Merriweather"/>
            </a:endParaRPr>
          </a:p>
          <a:p>
            <a:pPr indent="0" lvl="0" marL="0" rtl="0" algn="l">
              <a:spcBef>
                <a:spcPts val="1000"/>
              </a:spcBef>
              <a:spcAft>
                <a:spcPts val="0"/>
              </a:spcAft>
              <a:buNone/>
            </a:pPr>
            <a:r>
              <a:rPr lang="en-US" sz="2400">
                <a:solidFill>
                  <a:srgbClr val="2A2A2A"/>
                </a:solidFill>
                <a:highlight>
                  <a:srgbClr val="FFFFFF"/>
                </a:highlight>
                <a:latin typeface="Merriweather"/>
                <a:ea typeface="Merriweather"/>
                <a:cs typeface="Merriweather"/>
                <a:sym typeface="Merriweather"/>
              </a:rPr>
              <a:t> major </a:t>
            </a:r>
            <a:r>
              <a:rPr b="1" lang="en-US" sz="2400">
                <a:solidFill>
                  <a:srgbClr val="2A2A2A"/>
                </a:solidFill>
                <a:highlight>
                  <a:srgbClr val="FFFFFF"/>
                </a:highlight>
                <a:latin typeface="Merriweather"/>
                <a:ea typeface="Merriweather"/>
                <a:cs typeface="Merriweather"/>
                <a:sym typeface="Merriweather"/>
              </a:rPr>
              <a:t>food and drink preservative</a:t>
            </a:r>
            <a:r>
              <a:rPr lang="en-US" sz="2400">
                <a:solidFill>
                  <a:srgbClr val="2A2A2A"/>
                </a:solidFill>
                <a:highlight>
                  <a:srgbClr val="FFFFFF"/>
                </a:highlight>
                <a:latin typeface="Merriweather"/>
                <a:ea typeface="Merriweather"/>
                <a:cs typeface="Merriweather"/>
                <a:sym typeface="Merriweather"/>
              </a:rPr>
              <a:t> </a:t>
            </a:r>
            <a:endParaRPr sz="2400">
              <a:latin typeface="Merriweather"/>
              <a:ea typeface="Merriweather"/>
              <a:cs typeface="Merriweather"/>
              <a:sym typeface="Merriweather"/>
            </a:endParaRPr>
          </a:p>
        </p:txBody>
      </p:sp>
      <p:sp>
        <p:nvSpPr>
          <p:cNvPr id="238" name="Google Shape;238;p28"/>
          <p:cNvSpPr txBox="1"/>
          <p:nvPr>
            <p:ph idx="2" type="body"/>
          </p:nvPr>
        </p:nvSpPr>
        <p:spPr>
          <a:xfrm>
            <a:off x="6323600" y="2126225"/>
            <a:ext cx="5181000" cy="4368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sz="2400">
                <a:solidFill>
                  <a:srgbClr val="2A2A2A"/>
                </a:solidFill>
                <a:highlight>
                  <a:srgbClr val="FFFFFF"/>
                </a:highlight>
                <a:latin typeface="Merriweather"/>
                <a:ea typeface="Merriweather"/>
                <a:cs typeface="Merriweather"/>
                <a:sym typeface="Merriweather"/>
              </a:rPr>
              <a:t>Aroma</a:t>
            </a:r>
            <a:endParaRPr b="1" sz="2400">
              <a:solidFill>
                <a:srgbClr val="2A2A2A"/>
              </a:solidFill>
              <a:highlight>
                <a:srgbClr val="FFFFFF"/>
              </a:highlight>
              <a:latin typeface="Merriweather"/>
              <a:ea typeface="Merriweather"/>
              <a:cs typeface="Merriweather"/>
              <a:sym typeface="Merriweather"/>
            </a:endParaRPr>
          </a:p>
          <a:p>
            <a:pPr indent="-381000" lvl="0" marL="914400" rtl="0" algn="l">
              <a:spcBef>
                <a:spcPts val="1000"/>
              </a:spcBef>
              <a:spcAft>
                <a:spcPts val="0"/>
              </a:spcAft>
              <a:buClr>
                <a:srgbClr val="2A2A2A"/>
              </a:buClr>
              <a:buSzPts val="2400"/>
              <a:buFont typeface="Merriweather"/>
              <a:buChar char="•"/>
            </a:pPr>
            <a:r>
              <a:rPr lang="en-US" sz="2400">
                <a:solidFill>
                  <a:srgbClr val="2A2A2A"/>
                </a:solidFill>
                <a:highlight>
                  <a:srgbClr val="FFFFFF"/>
                </a:highlight>
                <a:latin typeface="Merriweather"/>
                <a:ea typeface="Merriweather"/>
                <a:cs typeface="Merriweather"/>
                <a:sym typeface="Merriweather"/>
              </a:rPr>
              <a:t>principle ingredient of soaps and detergents</a:t>
            </a:r>
            <a:endParaRPr sz="2400">
              <a:solidFill>
                <a:srgbClr val="2A2A2A"/>
              </a:solidFill>
              <a:highlight>
                <a:srgbClr val="FFFFFF"/>
              </a:highlight>
              <a:latin typeface="Merriweather"/>
              <a:ea typeface="Merriweather"/>
              <a:cs typeface="Merriweather"/>
              <a:sym typeface="Merriweather"/>
            </a:endParaRPr>
          </a:p>
          <a:p>
            <a:pPr indent="0" lvl="0" marL="0" rtl="0" algn="ctr">
              <a:spcBef>
                <a:spcPts val="1000"/>
              </a:spcBef>
              <a:spcAft>
                <a:spcPts val="0"/>
              </a:spcAft>
              <a:buNone/>
            </a:pPr>
            <a:r>
              <a:rPr b="1" lang="en-US" sz="2400">
                <a:solidFill>
                  <a:srgbClr val="2A2A2A"/>
                </a:solidFill>
                <a:highlight>
                  <a:srgbClr val="FFFFFF"/>
                </a:highlight>
                <a:latin typeface="Merriweather"/>
                <a:ea typeface="Merriweather"/>
                <a:cs typeface="Merriweather"/>
                <a:sym typeface="Merriweather"/>
              </a:rPr>
              <a:t>Pastry</a:t>
            </a:r>
            <a:endParaRPr b="1" sz="2400">
              <a:solidFill>
                <a:srgbClr val="2A2A2A"/>
              </a:solidFill>
              <a:highlight>
                <a:srgbClr val="FFFFFF"/>
              </a:highlight>
              <a:latin typeface="Merriweather"/>
              <a:ea typeface="Merriweather"/>
              <a:cs typeface="Merriweather"/>
              <a:sym typeface="Merriweather"/>
            </a:endParaRPr>
          </a:p>
          <a:p>
            <a:pPr indent="-419100" lvl="0" marL="457200" rtl="0" algn="ctr">
              <a:spcBef>
                <a:spcPts val="1000"/>
              </a:spcBef>
              <a:spcAft>
                <a:spcPts val="0"/>
              </a:spcAft>
              <a:buClr>
                <a:srgbClr val="2A2A2A"/>
              </a:buClr>
              <a:buSzPts val="3000"/>
              <a:buFont typeface="Verdana"/>
              <a:buChar char="•"/>
            </a:pPr>
            <a:r>
              <a:rPr lang="en-US" sz="3000">
                <a:solidFill>
                  <a:srgbClr val="2A2A2A"/>
                </a:solidFill>
                <a:highlight>
                  <a:srgbClr val="FFFFFF"/>
                </a:highlight>
                <a:latin typeface="Verdana"/>
                <a:ea typeface="Verdana"/>
                <a:cs typeface="Verdana"/>
                <a:sym typeface="Verdana"/>
              </a:rPr>
              <a:t>orange cake: great Christmas treat </a:t>
            </a:r>
            <a:endParaRPr sz="3000">
              <a:solidFill>
                <a:srgbClr val="2A2A2A"/>
              </a:solidFill>
              <a:highlight>
                <a:srgbClr val="FFFFFF"/>
              </a:highlight>
              <a:latin typeface="Verdana"/>
              <a:ea typeface="Verdana"/>
              <a:cs typeface="Verdana"/>
              <a:sym typeface="Verdana"/>
            </a:endParaRPr>
          </a:p>
          <a:p>
            <a:pPr indent="-419100" lvl="0" marL="457200" rtl="0" algn="ctr">
              <a:spcBef>
                <a:spcPts val="0"/>
              </a:spcBef>
              <a:spcAft>
                <a:spcPts val="0"/>
              </a:spcAft>
              <a:buClr>
                <a:srgbClr val="2A2A2A"/>
              </a:buClr>
              <a:buSzPts val="3000"/>
              <a:buFont typeface="Verdana"/>
              <a:buChar char="•"/>
            </a:pPr>
            <a:r>
              <a:rPr lang="en-US" sz="3000">
                <a:solidFill>
                  <a:srgbClr val="2A2A2A"/>
                </a:solidFill>
                <a:highlight>
                  <a:srgbClr val="FFFFFF"/>
                </a:highlight>
                <a:latin typeface="Verdana"/>
                <a:ea typeface="Verdana"/>
                <a:cs typeface="Verdana"/>
                <a:sym typeface="Verdana"/>
              </a:rPr>
              <a:t>Tsitsibira: citrus beer</a:t>
            </a:r>
            <a:endParaRPr sz="3000">
              <a:solidFill>
                <a:srgbClr val="2A2A2A"/>
              </a:solidFill>
              <a:highlight>
                <a:srgbClr val="FFFFFF"/>
              </a:highlight>
              <a:latin typeface="Verdana"/>
              <a:ea typeface="Verdana"/>
              <a:cs typeface="Verdana"/>
              <a:sym typeface="Verdana"/>
            </a:endParaRPr>
          </a:p>
          <a:p>
            <a:pPr indent="-419100" lvl="0" marL="457200" rtl="0" algn="ctr">
              <a:spcBef>
                <a:spcPts val="0"/>
              </a:spcBef>
              <a:spcAft>
                <a:spcPts val="0"/>
              </a:spcAft>
              <a:buClr>
                <a:srgbClr val="2A2A2A"/>
              </a:buClr>
              <a:buSzPts val="3000"/>
              <a:buFont typeface="Verdana"/>
              <a:buChar char="•"/>
            </a:pPr>
            <a:r>
              <a:rPr lang="en-US" sz="3000">
                <a:solidFill>
                  <a:srgbClr val="2A2A2A"/>
                </a:solidFill>
                <a:highlight>
                  <a:srgbClr val="FFFFFF"/>
                </a:highlight>
                <a:latin typeface="Verdana"/>
                <a:ea typeface="Verdana"/>
                <a:cs typeface="Verdana"/>
                <a:sym typeface="Verdana"/>
              </a:rPr>
              <a:t>kumquat liqueur</a:t>
            </a:r>
            <a:endParaRPr sz="3000">
              <a:solidFill>
                <a:srgbClr val="2A2A2A"/>
              </a:solidFill>
              <a:highlight>
                <a:srgbClr val="FFFFFF"/>
              </a:highlight>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2592925" y="624105"/>
            <a:ext cx="8911800" cy="622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Citrus etymology and mythology</a:t>
            </a:r>
            <a:endParaRPr/>
          </a:p>
        </p:txBody>
      </p:sp>
      <p:sp>
        <p:nvSpPr>
          <p:cNvPr id="244" name="Google Shape;244;p29"/>
          <p:cNvSpPr txBox="1"/>
          <p:nvPr>
            <p:ph idx="1" type="body"/>
          </p:nvPr>
        </p:nvSpPr>
        <p:spPr>
          <a:xfrm>
            <a:off x="961900" y="1531925"/>
            <a:ext cx="5278500" cy="5023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600"/>
              <a:t>citrus= </a:t>
            </a:r>
            <a:r>
              <a:rPr lang="en-US" sz="3600"/>
              <a:t>hesperioidea</a:t>
            </a:r>
            <a:endParaRPr sz="3600"/>
          </a:p>
          <a:p>
            <a:pPr indent="0" lvl="0" marL="0" rtl="0" algn="l">
              <a:spcBef>
                <a:spcPts val="1000"/>
              </a:spcBef>
              <a:spcAft>
                <a:spcPts val="0"/>
              </a:spcAft>
              <a:buNone/>
            </a:pPr>
            <a:r>
              <a:rPr lang="en-US" sz="3600"/>
              <a:t>Hesperia (Greek): the West</a:t>
            </a:r>
            <a:endParaRPr sz="3600"/>
          </a:p>
          <a:p>
            <a:pPr indent="0" lvl="0" marL="0" rtl="0" algn="l">
              <a:spcBef>
                <a:spcPts val="1000"/>
              </a:spcBef>
              <a:spcAft>
                <a:spcPts val="0"/>
              </a:spcAft>
              <a:buNone/>
            </a:pPr>
            <a:r>
              <a:rPr lang="en-US" sz="3600"/>
              <a:t>‘espera”: evening</a:t>
            </a:r>
            <a:endParaRPr sz="3600"/>
          </a:p>
          <a:p>
            <a:pPr indent="0" lvl="0" marL="0" rtl="0" algn="l">
              <a:spcBef>
                <a:spcPts val="1000"/>
              </a:spcBef>
              <a:spcAft>
                <a:spcPts val="0"/>
              </a:spcAft>
              <a:buNone/>
            </a:pPr>
            <a:r>
              <a:rPr lang="en-US" sz="3600"/>
              <a:t>portokalia (Greek): oranges</a:t>
            </a:r>
            <a:endParaRPr sz="3600"/>
          </a:p>
          <a:p>
            <a:pPr indent="0" lvl="0" marL="0" rtl="0" algn="l">
              <a:spcBef>
                <a:spcPts val="1000"/>
              </a:spcBef>
              <a:spcAft>
                <a:spcPts val="0"/>
              </a:spcAft>
              <a:buNone/>
            </a:pPr>
            <a:r>
              <a:rPr lang="en-US" sz="3600"/>
              <a:t>probably from Portugal</a:t>
            </a:r>
            <a:endParaRPr sz="3600"/>
          </a:p>
        </p:txBody>
      </p:sp>
      <p:sp>
        <p:nvSpPr>
          <p:cNvPr id="245" name="Google Shape;245;p29"/>
          <p:cNvSpPr txBox="1"/>
          <p:nvPr>
            <p:ph idx="2" type="body"/>
          </p:nvPr>
        </p:nvSpPr>
        <p:spPr>
          <a:xfrm>
            <a:off x="6305800" y="1442850"/>
            <a:ext cx="5199000" cy="5272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rgbClr val="2A2A2A"/>
                </a:solidFill>
                <a:highlight>
                  <a:srgbClr val="FFFFFF"/>
                </a:highlight>
                <a:latin typeface="Verdana"/>
                <a:ea typeface="Verdana"/>
                <a:cs typeface="Verdana"/>
                <a:sym typeface="Verdana"/>
              </a:rPr>
              <a:t>Hera had an orchard in Hesperia, known as the </a:t>
            </a:r>
            <a:r>
              <a:rPr b="1" lang="en-US" sz="2400">
                <a:solidFill>
                  <a:srgbClr val="2A2A2A"/>
                </a:solidFill>
                <a:highlight>
                  <a:srgbClr val="FFFFFF"/>
                </a:highlight>
                <a:latin typeface="Verdana"/>
                <a:ea typeface="Verdana"/>
                <a:cs typeface="Verdana"/>
                <a:sym typeface="Verdana"/>
              </a:rPr>
              <a:t>Garden of Hesperides</a:t>
            </a:r>
            <a:r>
              <a:rPr lang="en-US" sz="2400">
                <a:solidFill>
                  <a:srgbClr val="2A2A2A"/>
                </a:solidFill>
                <a:highlight>
                  <a:srgbClr val="FFFFFF"/>
                </a:highlight>
                <a:latin typeface="Verdana"/>
                <a:ea typeface="Verdana"/>
                <a:cs typeface="Verdana"/>
                <a:sym typeface="Verdana"/>
              </a:rPr>
              <a:t>, since it was under the care of these mythical figures </a:t>
            </a:r>
            <a:endParaRPr sz="2400">
              <a:solidFill>
                <a:srgbClr val="2A2A2A"/>
              </a:solidFill>
              <a:highlight>
                <a:srgbClr val="FFFFFF"/>
              </a:highlight>
              <a:latin typeface="Verdana"/>
              <a:ea typeface="Verdana"/>
              <a:cs typeface="Verdana"/>
              <a:sym typeface="Verdana"/>
            </a:endParaRPr>
          </a:p>
          <a:p>
            <a:pPr indent="0" lvl="0" marL="0" rtl="0" algn="l">
              <a:spcBef>
                <a:spcPts val="1000"/>
              </a:spcBef>
              <a:spcAft>
                <a:spcPts val="0"/>
              </a:spcAft>
              <a:buNone/>
            </a:pPr>
            <a:r>
              <a:rPr lang="en-US" sz="2400">
                <a:solidFill>
                  <a:srgbClr val="2A2A2A"/>
                </a:solidFill>
                <a:highlight>
                  <a:srgbClr val="FFFFFF"/>
                </a:highlight>
                <a:latin typeface="Verdana"/>
                <a:ea typeface="Verdana"/>
                <a:cs typeface="Verdana"/>
                <a:sym typeface="Verdana"/>
              </a:rPr>
              <a:t>The fruits grown there were the famous </a:t>
            </a:r>
            <a:r>
              <a:rPr b="1" lang="en-US" sz="2400">
                <a:solidFill>
                  <a:srgbClr val="2A2A2A"/>
                </a:solidFill>
                <a:highlight>
                  <a:srgbClr val="FFFFFF"/>
                </a:highlight>
                <a:latin typeface="Verdana"/>
                <a:ea typeface="Verdana"/>
                <a:cs typeface="Verdana"/>
                <a:sym typeface="Verdana"/>
              </a:rPr>
              <a:t>“golden </a:t>
            </a:r>
            <a:r>
              <a:rPr b="1" lang="en-US" sz="2400">
                <a:solidFill>
                  <a:srgbClr val="2A2A2A"/>
                </a:solidFill>
                <a:highlight>
                  <a:srgbClr val="FFFFFF"/>
                </a:highlight>
                <a:latin typeface="Verdana"/>
                <a:ea typeface="Verdana"/>
                <a:cs typeface="Verdana"/>
                <a:sym typeface="Verdana"/>
              </a:rPr>
              <a:t>a</a:t>
            </a:r>
            <a:r>
              <a:rPr b="1" lang="en-US" sz="2400">
                <a:solidFill>
                  <a:srgbClr val="2A2A2A"/>
                </a:solidFill>
                <a:highlight>
                  <a:srgbClr val="FFFFFF"/>
                </a:highlight>
                <a:latin typeface="Verdana"/>
                <a:ea typeface="Verdana"/>
                <a:cs typeface="Verdana"/>
                <a:sym typeface="Verdana"/>
              </a:rPr>
              <a:t>pples”</a:t>
            </a:r>
            <a:r>
              <a:rPr lang="en-US" sz="2400">
                <a:solidFill>
                  <a:srgbClr val="2A2A2A"/>
                </a:solidFill>
                <a:highlight>
                  <a:srgbClr val="FFFFFF"/>
                </a:highlight>
                <a:latin typeface="Verdana"/>
                <a:ea typeface="Verdana"/>
                <a:cs typeface="Verdana"/>
                <a:sym typeface="Verdana"/>
              </a:rPr>
              <a:t>— oranges, granting immortality to the ones savouring them. </a:t>
            </a:r>
            <a:endParaRPr sz="2400">
              <a:solidFill>
                <a:srgbClr val="2A2A2A"/>
              </a:solidFill>
              <a:highlight>
                <a:srgbClr val="FFFFFF"/>
              </a:highlight>
              <a:latin typeface="Verdana"/>
              <a:ea typeface="Verdana"/>
              <a:cs typeface="Verdana"/>
              <a:sym typeface="Verdana"/>
            </a:endParaRPr>
          </a:p>
          <a:p>
            <a:pPr indent="0" lvl="0" marL="0" rtl="0" algn="l">
              <a:spcBef>
                <a:spcPts val="1000"/>
              </a:spcBef>
              <a:spcAft>
                <a:spcPts val="0"/>
              </a:spcAft>
              <a:buNone/>
            </a:pPr>
            <a:r>
              <a:rPr lang="en-US" sz="2400">
                <a:solidFill>
                  <a:srgbClr val="2A2A2A"/>
                </a:solidFill>
                <a:highlight>
                  <a:srgbClr val="FFFFFF"/>
                </a:highlight>
                <a:latin typeface="Verdana"/>
                <a:ea typeface="Verdana"/>
                <a:cs typeface="Verdana"/>
                <a:sym typeface="Verdana"/>
              </a:rPr>
              <a:t>Yet, this very orchard and its fruit brought about the widely-known Trojan War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The mastic cultivation</a:t>
            </a:r>
            <a:endParaRPr/>
          </a:p>
        </p:txBody>
      </p:sp>
      <p:pic>
        <p:nvPicPr>
          <p:cNvPr descr="Î£ÏÎµÏÎ¹ÎºÎ® ÎµÎ¹ÎºÏÎ½Î±" id="251" name="Google Shape;251;p30"/>
          <p:cNvPicPr preferRelativeResize="0"/>
          <p:nvPr/>
        </p:nvPicPr>
        <p:blipFill rotWithShape="1">
          <a:blip r:embed="rId3">
            <a:alphaModFix/>
          </a:blip>
          <a:srcRect b="0" l="0" r="0" t="0"/>
          <a:stretch/>
        </p:blipFill>
        <p:spPr>
          <a:xfrm>
            <a:off x="1259375" y="788450"/>
            <a:ext cx="5666275" cy="562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3452284" y="4800600"/>
            <a:ext cx="11887200" cy="566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000"/>
              <a:buFont typeface="Calibri"/>
              <a:buNone/>
            </a:pPr>
            <a:r>
              <a:rPr lang="en-US"/>
              <a:t>The mastic cultivation: cultural heritage</a:t>
            </a:r>
            <a:endParaRPr/>
          </a:p>
        </p:txBody>
      </p:sp>
      <p:sp>
        <p:nvSpPr>
          <p:cNvPr id="257" name="Google Shape;257;p31"/>
          <p:cNvSpPr txBox="1"/>
          <p:nvPr>
            <p:ph idx="1" type="body"/>
          </p:nvPr>
        </p:nvSpPr>
        <p:spPr>
          <a:xfrm>
            <a:off x="2231100" y="5367300"/>
            <a:ext cx="9960900" cy="12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None/>
            </a:pPr>
            <a:r>
              <a:rPr lang="en-US" sz="2700"/>
              <a:t>The traditional know – how of mastic cultivation is included in the list of the intangible cultural heritage of Humanity by UNESCO  in 2014</a:t>
            </a:r>
            <a:endParaRPr sz="2700"/>
          </a:p>
        </p:txBody>
      </p:sp>
      <p:pic>
        <p:nvPicPr>
          <p:cNvPr descr="ÎÏÎ¿ÏÎ­Î»ÎµÏÎ¼Î± ÎµÎ¹ÎºÏÎ½Î±Ï Î³Î¹Î± Î¼Î±ÏÏÎ¹ÏÎ¿ÎºÎ±Î»Î»Î¹ÎµÏÎ³ÎµÎ¹Î±" id="258" name="Google Shape;258;p31"/>
          <p:cNvPicPr preferRelativeResize="0"/>
          <p:nvPr>
            <p:ph idx="2" type="pic"/>
          </p:nvPr>
        </p:nvPicPr>
        <p:blipFill rotWithShape="1">
          <a:blip r:embed="rId3">
            <a:alphaModFix/>
          </a:blip>
          <a:srcRect b="0" l="8389" r="8381" t="0"/>
          <a:stretch/>
        </p:blipFill>
        <p:spPr>
          <a:xfrm>
            <a:off x="2923275" y="634975"/>
            <a:ext cx="7555200" cy="385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2"/>
          <p:cNvSpPr txBox="1"/>
          <p:nvPr>
            <p:ph type="title"/>
          </p:nvPr>
        </p:nvSpPr>
        <p:spPr>
          <a:xfrm>
            <a:off x="3452275" y="4112025"/>
            <a:ext cx="6149100" cy="858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000"/>
              <a:buFont typeface="Calibri"/>
              <a:buNone/>
            </a:pPr>
            <a:r>
              <a:rPr lang="en-US"/>
              <a:t>The Chios Mastic Museum </a:t>
            </a:r>
            <a:endParaRPr/>
          </a:p>
        </p:txBody>
      </p:sp>
      <p:sp>
        <p:nvSpPr>
          <p:cNvPr id="264" name="Google Shape;264;p32"/>
          <p:cNvSpPr txBox="1"/>
          <p:nvPr>
            <p:ph idx="1" type="body"/>
          </p:nvPr>
        </p:nvSpPr>
        <p:spPr>
          <a:xfrm>
            <a:off x="2068825" y="5367350"/>
            <a:ext cx="9960900" cy="149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95"/>
              <a:buNone/>
            </a:pPr>
            <a:r>
              <a:rPr lang="en-US" sz="2195"/>
              <a:t> Mastichochoria of Southern Chios, where the mastic tree is cultivated and produces the </a:t>
            </a:r>
            <a:r>
              <a:rPr i="1" lang="en-US" sz="2195"/>
              <a:t>mastíha</a:t>
            </a:r>
            <a:r>
              <a:rPr lang="en-US" sz="2195"/>
              <a:t> resin. </a:t>
            </a:r>
            <a:endParaRPr sz="2195"/>
          </a:p>
          <a:p>
            <a:pPr indent="0" lvl="0" marL="0" rtl="0" algn="l">
              <a:lnSpc>
                <a:spcPct val="90000"/>
              </a:lnSpc>
              <a:spcBef>
                <a:spcPts val="0"/>
              </a:spcBef>
              <a:spcAft>
                <a:spcPts val="0"/>
              </a:spcAft>
              <a:buClr>
                <a:schemeClr val="dk1"/>
              </a:buClr>
              <a:buSzPts val="1295"/>
              <a:buNone/>
            </a:pPr>
            <a:r>
              <a:rPr lang="en-US" sz="2195"/>
              <a:t>Traditional mastic cultivation continues to be alive today and is an element both of the inhabitants’ identity and of the locality’s history.</a:t>
            </a:r>
            <a:endParaRPr sz="2195"/>
          </a:p>
          <a:p>
            <a:pPr indent="0" lvl="0" marL="0" rtl="0" algn="l">
              <a:lnSpc>
                <a:spcPct val="90000"/>
              </a:lnSpc>
              <a:spcBef>
                <a:spcPts val="259"/>
              </a:spcBef>
              <a:spcAft>
                <a:spcPts val="0"/>
              </a:spcAft>
              <a:buClr>
                <a:schemeClr val="dk1"/>
              </a:buClr>
              <a:buSzPts val="1295"/>
              <a:buNone/>
            </a:pPr>
            <a:r>
              <a:t/>
            </a:r>
            <a:endParaRPr sz="1295"/>
          </a:p>
        </p:txBody>
      </p:sp>
      <p:pic>
        <p:nvPicPr>
          <p:cNvPr descr="C:\Users\User\AppData\Local\Temp\Rar$DIa0.336\01.GR PIOP 1191131_160521_MMP_0012.jpg" id="265" name="Google Shape;265;p32"/>
          <p:cNvPicPr preferRelativeResize="0"/>
          <p:nvPr>
            <p:ph idx="2" type="pic"/>
          </p:nvPr>
        </p:nvPicPr>
        <p:blipFill rotWithShape="1">
          <a:blip r:embed="rId3">
            <a:alphaModFix/>
          </a:blip>
          <a:srcRect b="0" l="12074" r="12081" t="0"/>
          <a:stretch/>
        </p:blipFill>
        <p:spPr>
          <a:xfrm>
            <a:off x="2810850" y="207750"/>
            <a:ext cx="7195200" cy="385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Skinos or mastic tree</a:t>
            </a:r>
            <a:endParaRPr/>
          </a:p>
        </p:txBody>
      </p:sp>
      <p:sp>
        <p:nvSpPr>
          <p:cNvPr id="271" name="Google Shape;271;p33"/>
          <p:cNvSpPr txBox="1"/>
          <p:nvPr>
            <p:ph idx="2" type="body"/>
          </p:nvPr>
        </p:nvSpPr>
        <p:spPr>
          <a:xfrm>
            <a:off x="6226575" y="1772825"/>
            <a:ext cx="5355600" cy="4353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80"/>
              <a:buChar char="•"/>
            </a:pPr>
            <a:r>
              <a:rPr lang="en-US" sz="2380"/>
              <a:t>pistacia lentiscus Chia shrub</a:t>
            </a:r>
            <a:endParaRPr/>
          </a:p>
          <a:p>
            <a:pPr indent="-342900" lvl="0" marL="342900" rtl="0" algn="l">
              <a:lnSpc>
                <a:spcPct val="80000"/>
              </a:lnSpc>
              <a:spcBef>
                <a:spcPts val="476"/>
              </a:spcBef>
              <a:spcAft>
                <a:spcPts val="0"/>
              </a:spcAft>
              <a:buClr>
                <a:schemeClr val="dk1"/>
              </a:buClr>
              <a:buSzPts val="2380"/>
              <a:buChar char="•"/>
            </a:pPr>
            <a:r>
              <a:rPr lang="en-US" sz="2380"/>
              <a:t>grows in south Chios, </a:t>
            </a:r>
            <a:endParaRPr/>
          </a:p>
          <a:p>
            <a:pPr indent="-342900" lvl="0" marL="342900" rtl="0" algn="l">
              <a:lnSpc>
                <a:spcPct val="80000"/>
              </a:lnSpc>
              <a:spcBef>
                <a:spcPts val="476"/>
              </a:spcBef>
              <a:spcAft>
                <a:spcPts val="0"/>
              </a:spcAft>
              <a:buClr>
                <a:schemeClr val="dk1"/>
              </a:buClr>
              <a:buSzPts val="2380"/>
              <a:buChar char="•"/>
            </a:pPr>
            <a:r>
              <a:rPr lang="en-US" sz="2380"/>
              <a:t>Gives  an aromatic resin called mastic</a:t>
            </a:r>
            <a:endParaRPr sz="2380"/>
          </a:p>
          <a:p>
            <a:pPr indent="-342900" lvl="0" marL="342900" rtl="0" algn="l">
              <a:lnSpc>
                <a:spcPct val="80000"/>
              </a:lnSpc>
              <a:spcBef>
                <a:spcPts val="476"/>
              </a:spcBef>
              <a:spcAft>
                <a:spcPts val="0"/>
              </a:spcAft>
              <a:buClr>
                <a:schemeClr val="dk1"/>
              </a:buClr>
              <a:buSzPts val="2380"/>
              <a:buChar char="•"/>
            </a:pPr>
            <a:r>
              <a:rPr lang="en-US" sz="2380"/>
              <a:t>Evergreen - αειθαλές</a:t>
            </a:r>
            <a:endParaRPr/>
          </a:p>
          <a:p>
            <a:pPr indent="-342900" lvl="0" marL="342900" rtl="0" algn="l">
              <a:lnSpc>
                <a:spcPct val="80000"/>
              </a:lnSpc>
              <a:spcBef>
                <a:spcPts val="476"/>
              </a:spcBef>
              <a:spcAft>
                <a:spcPts val="0"/>
              </a:spcAft>
              <a:buClr>
                <a:schemeClr val="dk1"/>
              </a:buClr>
              <a:buSzPts val="2380"/>
              <a:buChar char="•"/>
            </a:pPr>
            <a:r>
              <a:rPr lang="en-US" sz="2380"/>
              <a:t>Height of 2-3 metres</a:t>
            </a:r>
            <a:endParaRPr sz="2380"/>
          </a:p>
          <a:p>
            <a:pPr indent="-342900" lvl="0" marL="342900" rtl="0" algn="l">
              <a:lnSpc>
                <a:spcPct val="80000"/>
              </a:lnSpc>
              <a:spcBef>
                <a:spcPts val="476"/>
              </a:spcBef>
              <a:spcAft>
                <a:spcPts val="0"/>
              </a:spcAft>
              <a:buClr>
                <a:schemeClr val="dk1"/>
              </a:buClr>
              <a:buSzPts val="2380"/>
              <a:buChar char="•"/>
            </a:pPr>
            <a:r>
              <a:rPr lang="en-US" sz="2380"/>
              <a:t>Short trunk</a:t>
            </a:r>
            <a:endParaRPr/>
          </a:p>
          <a:p>
            <a:pPr indent="-342900" lvl="0" marL="342900" rtl="0" algn="l">
              <a:lnSpc>
                <a:spcPct val="80000"/>
              </a:lnSpc>
              <a:spcBef>
                <a:spcPts val="476"/>
              </a:spcBef>
              <a:spcAft>
                <a:spcPts val="0"/>
              </a:spcAft>
              <a:buClr>
                <a:schemeClr val="dk1"/>
              </a:buClr>
              <a:buSzPts val="2380"/>
              <a:buChar char="•"/>
            </a:pPr>
            <a:r>
              <a:rPr lang="en-US" sz="2380"/>
              <a:t>Branches long, bending downwards</a:t>
            </a:r>
            <a:endParaRPr/>
          </a:p>
          <a:p>
            <a:pPr indent="-342900" lvl="0" marL="342900" rtl="0" algn="l">
              <a:lnSpc>
                <a:spcPct val="80000"/>
              </a:lnSpc>
              <a:spcBef>
                <a:spcPts val="476"/>
              </a:spcBef>
              <a:spcAft>
                <a:spcPts val="0"/>
              </a:spcAft>
              <a:buClr>
                <a:schemeClr val="dk1"/>
              </a:buClr>
              <a:buSzPts val="2380"/>
              <a:buChar char="•"/>
            </a:pPr>
            <a:r>
              <a:rPr lang="en-US" sz="2380"/>
              <a:t>Develops fully after 40-50 years</a:t>
            </a:r>
            <a:endParaRPr/>
          </a:p>
          <a:p>
            <a:pPr indent="-342900" lvl="0" marL="342900" rtl="0" algn="l">
              <a:lnSpc>
                <a:spcPct val="80000"/>
              </a:lnSpc>
              <a:spcBef>
                <a:spcPts val="476"/>
              </a:spcBef>
              <a:spcAft>
                <a:spcPts val="0"/>
              </a:spcAft>
              <a:buClr>
                <a:schemeClr val="dk1"/>
              </a:buClr>
              <a:buSzPts val="2380"/>
              <a:buChar char="•"/>
            </a:pPr>
            <a:r>
              <a:rPr lang="en-US" sz="2380"/>
              <a:t>Lives more than 100 years</a:t>
            </a:r>
            <a:endParaRPr sz="2380"/>
          </a:p>
        </p:txBody>
      </p:sp>
      <p:pic>
        <p:nvPicPr>
          <p:cNvPr descr="ÎÏÎ¿ÏÎ­Î»ÎµÏÎ¼Î± ÎµÎ¹ÎºÏÎ½Î±Ï Î³Î¹Î± Î¼Î±ÏÏÎ¹ÏÎ¿ÎºÎ±Î»Î»Î¹ÎµÏÎ³ÎµÎ¹Î±" id="272" name="Google Shape;272;p33"/>
          <p:cNvPicPr preferRelativeResize="0"/>
          <p:nvPr>
            <p:ph idx="1" type="body"/>
          </p:nvPr>
        </p:nvPicPr>
        <p:blipFill rotWithShape="1">
          <a:blip r:embed="rId3">
            <a:alphaModFix/>
          </a:blip>
          <a:srcRect b="0" l="0" r="0" t="0"/>
          <a:stretch/>
        </p:blipFill>
        <p:spPr>
          <a:xfrm>
            <a:off x="391367" y="1772825"/>
            <a:ext cx="4168500" cy="410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1816450" y="624100"/>
            <a:ext cx="9583800" cy="86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The ecosystem</a:t>
            </a:r>
            <a:r>
              <a:rPr lang="en-US"/>
              <a:t> of mastic</a:t>
            </a:r>
            <a:endParaRPr/>
          </a:p>
        </p:txBody>
      </p:sp>
      <p:sp>
        <p:nvSpPr>
          <p:cNvPr id="278" name="Google Shape;278;p34"/>
          <p:cNvSpPr txBox="1"/>
          <p:nvPr>
            <p:ph idx="2" type="body"/>
          </p:nvPr>
        </p:nvSpPr>
        <p:spPr>
          <a:xfrm>
            <a:off x="6273575" y="2126225"/>
            <a:ext cx="5126700" cy="3777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590"/>
              <a:buChar char="•"/>
            </a:pPr>
            <a:r>
              <a:rPr lang="en-US" sz="2590"/>
              <a:t>Skinos is a characteristic feature of the vegetation in Mediterranean</a:t>
            </a:r>
            <a:endParaRPr/>
          </a:p>
          <a:p>
            <a:pPr indent="-342900" lvl="0" marL="342900" rtl="0" algn="l">
              <a:spcBef>
                <a:spcPts val="518"/>
              </a:spcBef>
              <a:spcAft>
                <a:spcPts val="0"/>
              </a:spcAft>
              <a:buClr>
                <a:schemeClr val="dk1"/>
              </a:buClr>
              <a:buSzPts val="2590"/>
              <a:buChar char="•"/>
            </a:pPr>
            <a:r>
              <a:rPr lang="en-US" sz="2590"/>
              <a:t>Ι</a:t>
            </a:r>
            <a:r>
              <a:rPr lang="en-US" sz="2590"/>
              <a:t>n the south of Chios </a:t>
            </a:r>
            <a:endParaRPr/>
          </a:p>
          <a:p>
            <a:pPr indent="-342900" lvl="0" marL="342900" rtl="0" algn="r">
              <a:spcBef>
                <a:spcPts val="518"/>
              </a:spcBef>
              <a:spcAft>
                <a:spcPts val="0"/>
              </a:spcAft>
              <a:buClr>
                <a:schemeClr val="dk1"/>
              </a:buClr>
              <a:buSzPts val="2590"/>
              <a:buFont typeface="Noto Sans Symbols"/>
              <a:buChar char="➢"/>
            </a:pPr>
            <a:r>
              <a:rPr lang="en-US" sz="2590"/>
              <a:t>cultivated systematically in order to produce mastic</a:t>
            </a:r>
            <a:endParaRPr/>
          </a:p>
          <a:p>
            <a:pPr indent="-342900" lvl="0" marL="342900" rtl="0" algn="r">
              <a:spcBef>
                <a:spcPts val="518"/>
              </a:spcBef>
              <a:spcAft>
                <a:spcPts val="0"/>
              </a:spcAft>
              <a:buClr>
                <a:schemeClr val="dk1"/>
              </a:buClr>
              <a:buSzPts val="2590"/>
              <a:buFont typeface="Noto Sans Symbols"/>
              <a:buChar char="➢"/>
            </a:pPr>
            <a:r>
              <a:rPr lang="en-US" sz="2590"/>
              <a:t>t</a:t>
            </a:r>
            <a:r>
              <a:rPr lang="en-US" sz="2590"/>
              <a:t>hanks to the particular climate conditions</a:t>
            </a:r>
            <a:endParaRPr sz="2590"/>
          </a:p>
        </p:txBody>
      </p:sp>
      <p:pic>
        <p:nvPicPr>
          <p:cNvPr descr="ÎÏÎ¿ÏÎ­Î»ÎµÏÎ¼Î± ÎµÎ¹ÎºÏÎ½Î±Ï Î³Î¹Î± benefits of mastic" id="279" name="Google Shape;279;p34"/>
          <p:cNvPicPr preferRelativeResize="0"/>
          <p:nvPr>
            <p:ph idx="1" type="body"/>
          </p:nvPr>
        </p:nvPicPr>
        <p:blipFill rotWithShape="1">
          <a:blip r:embed="rId3">
            <a:alphaModFix/>
          </a:blip>
          <a:srcRect b="0" l="0" r="0" t="0"/>
          <a:stretch/>
        </p:blipFill>
        <p:spPr>
          <a:xfrm>
            <a:off x="527381" y="1484784"/>
            <a:ext cx="5568900" cy="432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Cultivation </a:t>
            </a:r>
            <a:endParaRPr/>
          </a:p>
        </p:txBody>
      </p:sp>
      <p:sp>
        <p:nvSpPr>
          <p:cNvPr id="285" name="Google Shape;285;p35"/>
          <p:cNvSpPr txBox="1"/>
          <p:nvPr>
            <p:ph idx="2" type="body"/>
          </p:nvPr>
        </p:nvSpPr>
        <p:spPr>
          <a:xfrm>
            <a:off x="6768250" y="2126225"/>
            <a:ext cx="5149200" cy="3777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590"/>
              <a:buChar char="•"/>
            </a:pPr>
            <a:r>
              <a:rPr lang="en-US" sz="2590"/>
              <a:t>Starts in winter and completed in spring</a:t>
            </a:r>
            <a:endParaRPr/>
          </a:p>
          <a:p>
            <a:pPr indent="-342900" lvl="0" marL="342900" rtl="0" algn="l">
              <a:lnSpc>
                <a:spcPct val="90000"/>
              </a:lnSpc>
              <a:spcBef>
                <a:spcPts val="518"/>
              </a:spcBef>
              <a:spcAft>
                <a:spcPts val="0"/>
              </a:spcAft>
              <a:buClr>
                <a:schemeClr val="dk1"/>
              </a:buClr>
              <a:buSzPts val="2590"/>
              <a:buChar char="•"/>
            </a:pPr>
            <a:r>
              <a:rPr lang="en-US" sz="2590"/>
              <a:t>Mastic resin is gathered in summer and early autumn</a:t>
            </a:r>
            <a:endParaRPr/>
          </a:p>
          <a:p>
            <a:pPr indent="-342900" lvl="0" marL="342900" rtl="0" algn="l">
              <a:lnSpc>
                <a:spcPct val="90000"/>
              </a:lnSpc>
              <a:spcBef>
                <a:spcPts val="518"/>
              </a:spcBef>
              <a:spcAft>
                <a:spcPts val="0"/>
              </a:spcAft>
              <a:buClr>
                <a:schemeClr val="dk1"/>
              </a:buClr>
              <a:buSzPts val="2590"/>
              <a:buChar char="•"/>
            </a:pPr>
            <a:r>
              <a:rPr lang="en-US" sz="2590"/>
              <a:t>Whole families take part in this process</a:t>
            </a:r>
            <a:endParaRPr/>
          </a:p>
          <a:p>
            <a:pPr indent="-342900" lvl="0" marL="342900" rtl="0" algn="l">
              <a:lnSpc>
                <a:spcPct val="90000"/>
              </a:lnSpc>
              <a:spcBef>
                <a:spcPts val="518"/>
              </a:spcBef>
              <a:spcAft>
                <a:spcPts val="0"/>
              </a:spcAft>
              <a:buClr>
                <a:schemeClr val="dk1"/>
              </a:buClr>
              <a:buSzPts val="2590"/>
              <a:buChar char="•"/>
            </a:pPr>
            <a:r>
              <a:rPr lang="en-US" sz="2590"/>
              <a:t>From October till the beginning of next  spring, women clean the mastic resin</a:t>
            </a:r>
            <a:endParaRPr sz="2590"/>
          </a:p>
        </p:txBody>
      </p:sp>
      <p:pic>
        <p:nvPicPr>
          <p:cNvPr descr="Î£ÏÎµÏÎ¹ÎºÎ® ÎµÎ¹ÎºÏÎ½Î±" id="286" name="Google Shape;286;p35"/>
          <p:cNvPicPr preferRelativeResize="0"/>
          <p:nvPr>
            <p:ph idx="1" type="body"/>
          </p:nvPr>
        </p:nvPicPr>
        <p:blipFill rotWithShape="1">
          <a:blip r:embed="rId3">
            <a:alphaModFix/>
          </a:blip>
          <a:srcRect b="0" l="0" r="0" t="0"/>
          <a:stretch/>
        </p:blipFill>
        <p:spPr>
          <a:xfrm>
            <a:off x="609600" y="1484785"/>
            <a:ext cx="5384700" cy="2736300"/>
          </a:xfrm>
          <a:prstGeom prst="rect">
            <a:avLst/>
          </a:prstGeom>
          <a:noFill/>
          <a:ln>
            <a:noFill/>
          </a:ln>
        </p:spPr>
      </p:pic>
      <p:pic>
        <p:nvPicPr>
          <p:cNvPr descr="Î£ÏÎµÏÎ¹ÎºÎ® ÎµÎ¹ÎºÏÎ½Î±" id="287" name="Google Shape;287;p35"/>
          <p:cNvPicPr preferRelativeResize="0"/>
          <p:nvPr/>
        </p:nvPicPr>
        <p:blipFill rotWithShape="1">
          <a:blip r:embed="rId4">
            <a:alphaModFix/>
          </a:blip>
          <a:srcRect b="0" l="0" r="0" t="0"/>
          <a:stretch/>
        </p:blipFill>
        <p:spPr>
          <a:xfrm>
            <a:off x="623393" y="3789040"/>
            <a:ext cx="5376598" cy="23762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Mastic “tear”</a:t>
            </a:r>
            <a:endParaRPr/>
          </a:p>
        </p:txBody>
      </p:sp>
      <p:sp>
        <p:nvSpPr>
          <p:cNvPr id="293" name="Google Shape;293;p36"/>
          <p:cNvSpPr txBox="1"/>
          <p:nvPr>
            <p:ph idx="2" type="body"/>
          </p:nvPr>
        </p:nvSpPr>
        <p:spPr>
          <a:xfrm>
            <a:off x="6475949" y="2126225"/>
            <a:ext cx="4362000" cy="3777600"/>
          </a:xfrm>
          <a:prstGeom prst="rect">
            <a:avLst/>
          </a:prstGeom>
          <a:noFill/>
          <a:ln>
            <a:noFill/>
          </a:ln>
        </p:spPr>
        <p:txBody>
          <a:bodyPr anchorCtr="0" anchor="t" bIns="45700" lIns="91425" spcFirstLastPara="1" rIns="91425" wrap="square" tIns="45700">
            <a:noAutofit/>
          </a:bodyPr>
          <a:lstStyle/>
          <a:p>
            <a:pPr indent="-438150" lvl="0" marL="342900" rtl="0" algn="l">
              <a:spcBef>
                <a:spcPts val="0"/>
              </a:spcBef>
              <a:spcAft>
                <a:spcPts val="0"/>
              </a:spcAft>
              <a:buClr>
                <a:schemeClr val="dk1"/>
              </a:buClr>
              <a:buSzPts val="4300"/>
              <a:buChar char="•"/>
            </a:pPr>
            <a:r>
              <a:rPr lang="en-US" sz="3300"/>
              <a:t>Resin secreted by the tree</a:t>
            </a:r>
            <a:endParaRPr sz="3300"/>
          </a:p>
          <a:p>
            <a:pPr indent="-438150" lvl="0" marL="342900" rtl="0" algn="l">
              <a:spcBef>
                <a:spcPts val="560"/>
              </a:spcBef>
              <a:spcAft>
                <a:spcPts val="0"/>
              </a:spcAft>
              <a:buClr>
                <a:schemeClr val="dk1"/>
              </a:buClr>
              <a:buSzPts val="4300"/>
              <a:buChar char="•"/>
            </a:pPr>
            <a:r>
              <a:rPr lang="en-US" sz="3300"/>
              <a:t>In order to heal the tree wounds caused by cuts</a:t>
            </a:r>
            <a:endParaRPr sz="3300"/>
          </a:p>
        </p:txBody>
      </p:sp>
      <p:pic>
        <p:nvPicPr>
          <p:cNvPr descr="i-mastixa-xiou-stin-politistiki-klironomia-tis-unesco" id="294" name="Google Shape;294;p36"/>
          <p:cNvPicPr preferRelativeResize="0"/>
          <p:nvPr>
            <p:ph idx="1" type="body"/>
          </p:nvPr>
        </p:nvPicPr>
        <p:blipFill rotWithShape="1">
          <a:blip r:embed="rId3">
            <a:alphaModFix/>
          </a:blip>
          <a:srcRect b="0" l="0" r="0" t="0"/>
          <a:stretch/>
        </p:blipFill>
        <p:spPr>
          <a:xfrm>
            <a:off x="911424" y="1628800"/>
            <a:ext cx="4608300" cy="3888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7"/>
          <p:cNvSpPr txBox="1"/>
          <p:nvPr>
            <p:ph type="title"/>
          </p:nvPr>
        </p:nvSpPr>
        <p:spPr>
          <a:xfrm>
            <a:off x="3457227" y="624100"/>
            <a:ext cx="81228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Know-how of cultivating mastic</a:t>
            </a:r>
            <a:endParaRPr/>
          </a:p>
          <a:p>
            <a:pPr indent="0" lvl="0" marL="0" rtl="0" algn="ctr">
              <a:spcBef>
                <a:spcPts val="0"/>
              </a:spcBef>
              <a:spcAft>
                <a:spcPts val="0"/>
              </a:spcAft>
              <a:buClr>
                <a:schemeClr val="dk1"/>
              </a:buClr>
              <a:buSzPts val="4400"/>
              <a:buFont typeface="Calibri"/>
              <a:buNone/>
            </a:pPr>
            <a:r>
              <a:t/>
            </a:r>
            <a:endParaRPr/>
          </a:p>
        </p:txBody>
      </p:sp>
      <p:sp>
        <p:nvSpPr>
          <p:cNvPr id="300" name="Google Shape;300;p37"/>
          <p:cNvSpPr txBox="1"/>
          <p:nvPr>
            <p:ph idx="2" type="body"/>
          </p:nvPr>
        </p:nvSpPr>
        <p:spPr>
          <a:xfrm>
            <a:off x="5615725" y="1600200"/>
            <a:ext cx="5132400" cy="4953300"/>
          </a:xfrm>
          <a:prstGeom prst="rect">
            <a:avLst/>
          </a:prstGeom>
          <a:noFill/>
          <a:ln>
            <a:noFill/>
          </a:ln>
        </p:spPr>
        <p:txBody>
          <a:bodyPr anchorCtr="0" anchor="t" bIns="45700" lIns="91425" spcFirstLastPara="1" rIns="91425" wrap="square" tIns="45700">
            <a:noAutofit/>
          </a:bodyPr>
          <a:lstStyle/>
          <a:p>
            <a:pPr indent="0" lvl="0" marL="342900" rtl="0" algn="l">
              <a:lnSpc>
                <a:spcPct val="80000"/>
              </a:lnSpc>
              <a:spcBef>
                <a:spcPts val="0"/>
              </a:spcBef>
              <a:spcAft>
                <a:spcPts val="0"/>
              </a:spcAft>
              <a:buNone/>
            </a:pPr>
            <a:r>
              <a:t/>
            </a:r>
            <a:endParaRPr/>
          </a:p>
          <a:p>
            <a:pPr indent="-400050" lvl="0" marL="342900" rtl="0" algn="l">
              <a:lnSpc>
                <a:spcPct val="80000"/>
              </a:lnSpc>
              <a:spcBef>
                <a:spcPts val="476"/>
              </a:spcBef>
              <a:spcAft>
                <a:spcPts val="0"/>
              </a:spcAft>
              <a:buClr>
                <a:schemeClr val="dk1"/>
              </a:buClr>
              <a:buSzPts val="3280"/>
              <a:buChar char="•"/>
            </a:pPr>
            <a:r>
              <a:rPr lang="en-US" sz="3280"/>
              <a:t>an ancient practice </a:t>
            </a:r>
            <a:endParaRPr sz="3280"/>
          </a:p>
          <a:p>
            <a:pPr indent="-400050" lvl="0" marL="342900" rtl="0" algn="l">
              <a:lnSpc>
                <a:spcPct val="80000"/>
              </a:lnSpc>
              <a:spcBef>
                <a:spcPts val="476"/>
              </a:spcBef>
              <a:spcAft>
                <a:spcPts val="0"/>
              </a:spcAft>
              <a:buClr>
                <a:schemeClr val="dk1"/>
              </a:buClr>
              <a:buSzPts val="3280"/>
              <a:buChar char="•"/>
            </a:pPr>
            <a:r>
              <a:rPr lang="en-US" sz="3280"/>
              <a:t>has gone down from generation to generation</a:t>
            </a:r>
            <a:endParaRPr sz="2700"/>
          </a:p>
          <a:p>
            <a:pPr indent="-400050" lvl="0" marL="342900" rtl="0" algn="l">
              <a:lnSpc>
                <a:spcPct val="80000"/>
              </a:lnSpc>
              <a:spcBef>
                <a:spcPts val="476"/>
              </a:spcBef>
              <a:spcAft>
                <a:spcPts val="0"/>
              </a:spcAft>
              <a:buClr>
                <a:schemeClr val="dk1"/>
              </a:buClr>
              <a:buSzPts val="3280"/>
              <a:buChar char="•"/>
            </a:pPr>
            <a:r>
              <a:rPr lang="en-US" sz="3280"/>
              <a:t>v</a:t>
            </a:r>
            <a:r>
              <a:rPr lang="en-US" sz="3280"/>
              <a:t>ery important for the local society shaping:</a:t>
            </a:r>
            <a:endParaRPr sz="2700"/>
          </a:p>
          <a:p>
            <a:pPr indent="-400050" lvl="0" marL="342900" rtl="0" algn="r">
              <a:lnSpc>
                <a:spcPct val="80000"/>
              </a:lnSpc>
              <a:spcBef>
                <a:spcPts val="476"/>
              </a:spcBef>
              <a:spcAft>
                <a:spcPts val="0"/>
              </a:spcAft>
              <a:buClr>
                <a:schemeClr val="dk1"/>
              </a:buClr>
              <a:buSzPts val="3280"/>
              <a:buFont typeface="Noto Sans Symbols"/>
              <a:buChar char="➢"/>
            </a:pPr>
            <a:r>
              <a:rPr lang="en-US" sz="3280"/>
              <a:t>Landscape</a:t>
            </a:r>
            <a:endParaRPr sz="2700"/>
          </a:p>
          <a:p>
            <a:pPr indent="-400050" lvl="0" marL="342900" rtl="0" algn="r">
              <a:lnSpc>
                <a:spcPct val="80000"/>
              </a:lnSpc>
              <a:spcBef>
                <a:spcPts val="476"/>
              </a:spcBef>
              <a:spcAft>
                <a:spcPts val="0"/>
              </a:spcAft>
              <a:buClr>
                <a:schemeClr val="dk1"/>
              </a:buClr>
              <a:buSzPts val="3280"/>
              <a:buFont typeface="Noto Sans Symbols"/>
              <a:buChar char="➢"/>
            </a:pPr>
            <a:r>
              <a:rPr lang="en-US" sz="3280"/>
              <a:t>Settlements</a:t>
            </a:r>
            <a:endParaRPr sz="2700"/>
          </a:p>
          <a:p>
            <a:pPr indent="-400050" lvl="0" marL="342900" rtl="0" algn="r">
              <a:lnSpc>
                <a:spcPct val="80000"/>
              </a:lnSpc>
              <a:spcBef>
                <a:spcPts val="476"/>
              </a:spcBef>
              <a:spcAft>
                <a:spcPts val="0"/>
              </a:spcAft>
              <a:buClr>
                <a:schemeClr val="dk1"/>
              </a:buClr>
              <a:buSzPts val="3280"/>
              <a:buFont typeface="Noto Sans Symbols"/>
              <a:buChar char="➢"/>
            </a:pPr>
            <a:r>
              <a:rPr lang="en-US" sz="3280"/>
              <a:t>Architecture </a:t>
            </a:r>
            <a:endParaRPr sz="3280"/>
          </a:p>
          <a:p>
            <a:pPr indent="-342900" lvl="0" marL="342900" rtl="0" algn="r">
              <a:lnSpc>
                <a:spcPct val="80000"/>
              </a:lnSpc>
              <a:spcBef>
                <a:spcPts val="476"/>
              </a:spcBef>
              <a:spcAft>
                <a:spcPts val="0"/>
              </a:spcAft>
              <a:buClr>
                <a:schemeClr val="dk1"/>
              </a:buClr>
              <a:buSzPts val="2380"/>
              <a:buFont typeface="Noto Sans Symbols"/>
              <a:buChar char="➢"/>
            </a:pPr>
            <a:r>
              <a:rPr lang="en-US" sz="3280"/>
              <a:t>Social life</a:t>
            </a:r>
            <a:r>
              <a:rPr lang="en-US" sz="2380"/>
              <a:t> </a:t>
            </a:r>
            <a:endParaRPr/>
          </a:p>
          <a:p>
            <a:pPr indent="-191770" lvl="0" marL="342900" rtl="0" algn="l">
              <a:lnSpc>
                <a:spcPct val="80000"/>
              </a:lnSpc>
              <a:spcBef>
                <a:spcPts val="476"/>
              </a:spcBef>
              <a:spcAft>
                <a:spcPts val="0"/>
              </a:spcAft>
              <a:buClr>
                <a:schemeClr val="dk1"/>
              </a:buClr>
              <a:buSzPts val="2380"/>
              <a:buNone/>
            </a:pPr>
            <a:r>
              <a:t/>
            </a:r>
            <a:endParaRPr sz="2380"/>
          </a:p>
          <a:p>
            <a:pPr indent="-191770" lvl="0" marL="342900" rtl="0" algn="l">
              <a:lnSpc>
                <a:spcPct val="80000"/>
              </a:lnSpc>
              <a:spcBef>
                <a:spcPts val="476"/>
              </a:spcBef>
              <a:spcAft>
                <a:spcPts val="0"/>
              </a:spcAft>
              <a:buClr>
                <a:schemeClr val="dk1"/>
              </a:buClr>
              <a:buSzPts val="2380"/>
              <a:buNone/>
            </a:pPr>
            <a:r>
              <a:t/>
            </a:r>
            <a:endParaRPr sz="2380"/>
          </a:p>
        </p:txBody>
      </p:sp>
      <p:pic>
        <p:nvPicPr>
          <p:cNvPr descr="ÎÏÎ¿ÏÎ­Î»ÎµÏÎ¼Î± ÎµÎ¹ÎºÏÎ½Î±Ï Î³Î¹Î± Î¼Î±ÏÏÎ¹ÏÎ¿ÎºÎ±Î»Î»Î¹ÎµÏÎ³ÎµÎ¹Î±" id="301" name="Google Shape;301;p37"/>
          <p:cNvPicPr preferRelativeResize="0"/>
          <p:nvPr>
            <p:ph idx="1" type="body"/>
          </p:nvPr>
        </p:nvPicPr>
        <p:blipFill rotWithShape="1">
          <a:blip r:embed="rId3">
            <a:alphaModFix/>
          </a:blip>
          <a:srcRect b="0" l="0" r="0" t="0"/>
          <a:stretch/>
        </p:blipFill>
        <p:spPr>
          <a:xfrm>
            <a:off x="911424" y="2060848"/>
            <a:ext cx="4704300" cy="3240300"/>
          </a:xfrm>
          <a:prstGeom prst="rect">
            <a:avLst/>
          </a:prstGeom>
          <a:noFill/>
          <a:ln>
            <a:noFill/>
          </a:ln>
        </p:spPr>
      </p:pic>
      <p:sp>
        <p:nvSpPr>
          <p:cNvPr id="302" name="Google Shape;302;p37"/>
          <p:cNvSpPr txBox="1"/>
          <p:nvPr/>
        </p:nvSpPr>
        <p:spPr>
          <a:xfrm>
            <a:off x="6772533" y="5800450"/>
            <a:ext cx="5896800" cy="75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ctrTitle"/>
          </p:nvPr>
        </p:nvSpPr>
        <p:spPr>
          <a:xfrm>
            <a:off x="2589225" y="1596250"/>
            <a:ext cx="8915400" cy="2565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262626"/>
              </a:buClr>
              <a:buSzPts val="5400"/>
              <a:buFont typeface="Century Gothic"/>
              <a:buNone/>
            </a:pPr>
            <a:r>
              <a:rPr lang="en-US"/>
              <a:t>Herbs and plants with cultural significance </a:t>
            </a:r>
            <a:endParaRPr/>
          </a:p>
          <a:p>
            <a:pPr indent="0" lvl="0" marL="0" marR="0" rtl="0" algn="l">
              <a:spcBef>
                <a:spcPts val="0"/>
              </a:spcBef>
              <a:spcAft>
                <a:spcPts val="0"/>
              </a:spcAft>
              <a:buClr>
                <a:srgbClr val="262626"/>
              </a:buClr>
              <a:buSzPts val="5400"/>
              <a:buFont typeface="Century Gothic"/>
              <a:buNone/>
            </a:pPr>
            <a:r>
              <a:rPr lang="en-US"/>
              <a:t>from Greece - </a:t>
            </a:r>
            <a:r>
              <a:rPr lang="en-US" sz="4700"/>
              <a:t>and beyond</a:t>
            </a:r>
            <a:endParaRPr sz="4700"/>
          </a:p>
        </p:txBody>
      </p:sp>
      <p:sp>
        <p:nvSpPr>
          <p:cNvPr id="175" name="Google Shape;175;p20"/>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800"/>
              <a:buFont typeface="Noto Sans Symbols"/>
              <a:buNone/>
            </a:pPr>
            <a:r>
              <a:t/>
            </a:r>
            <a:endParaRPr b="0" i="0" sz="1800" u="none" cap="none" strike="noStrike">
              <a:solidFill>
                <a:srgbClr val="595959"/>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Mastic products</a:t>
            </a:r>
            <a:endParaRPr/>
          </a:p>
        </p:txBody>
      </p:sp>
      <p:sp>
        <p:nvSpPr>
          <p:cNvPr id="308" name="Google Shape;308;p38"/>
          <p:cNvSpPr txBox="1"/>
          <p:nvPr>
            <p:ph idx="2" type="body"/>
          </p:nvPr>
        </p:nvSpPr>
        <p:spPr>
          <a:xfrm>
            <a:off x="6465279" y="2126225"/>
            <a:ext cx="4072500" cy="3777600"/>
          </a:xfrm>
          <a:prstGeom prst="rect">
            <a:avLst/>
          </a:prstGeom>
          <a:noFill/>
          <a:ln>
            <a:noFill/>
          </a:ln>
        </p:spPr>
        <p:txBody>
          <a:bodyPr anchorCtr="0" anchor="t" bIns="45700" lIns="91425" spcFirstLastPara="1" rIns="91425" wrap="square" tIns="45700">
            <a:noAutofit/>
          </a:bodyPr>
          <a:lstStyle/>
          <a:p>
            <a:pPr indent="-438150" lvl="0" marL="342900" rtl="0" algn="l">
              <a:spcBef>
                <a:spcPts val="0"/>
              </a:spcBef>
              <a:spcAft>
                <a:spcPts val="0"/>
              </a:spcAft>
              <a:buClr>
                <a:schemeClr val="dk1"/>
              </a:buClr>
              <a:buSzPts val="4300"/>
              <a:buChar char="•"/>
            </a:pPr>
            <a:r>
              <a:rPr lang="en-US" sz="3300"/>
              <a:t>Natural mastic</a:t>
            </a:r>
            <a:endParaRPr sz="3300"/>
          </a:p>
          <a:p>
            <a:pPr indent="-438150" lvl="0" marL="342900" rtl="0" algn="l">
              <a:spcBef>
                <a:spcPts val="560"/>
              </a:spcBef>
              <a:spcAft>
                <a:spcPts val="0"/>
              </a:spcAft>
              <a:buClr>
                <a:schemeClr val="dk1"/>
              </a:buClr>
              <a:buSzPts val="4300"/>
              <a:buChar char="•"/>
            </a:pPr>
            <a:r>
              <a:rPr lang="en-US" sz="3300"/>
              <a:t>Chewing gum</a:t>
            </a:r>
            <a:endParaRPr sz="3300"/>
          </a:p>
          <a:p>
            <a:pPr indent="-438150" lvl="0" marL="342900" rtl="0" algn="l">
              <a:spcBef>
                <a:spcPts val="560"/>
              </a:spcBef>
              <a:spcAft>
                <a:spcPts val="0"/>
              </a:spcAft>
              <a:buClr>
                <a:schemeClr val="dk1"/>
              </a:buClr>
              <a:buSzPts val="4300"/>
              <a:buChar char="•"/>
            </a:pPr>
            <a:r>
              <a:rPr lang="en-US" sz="3300"/>
              <a:t>Mastic oil</a:t>
            </a:r>
            <a:endParaRPr sz="3300"/>
          </a:p>
          <a:p>
            <a:pPr indent="-438150" lvl="0" marL="342900" rtl="0" algn="l">
              <a:spcBef>
                <a:spcPts val="560"/>
              </a:spcBef>
              <a:spcAft>
                <a:spcPts val="0"/>
              </a:spcAft>
              <a:buClr>
                <a:schemeClr val="dk1"/>
              </a:buClr>
              <a:buSzPts val="4300"/>
              <a:buChar char="•"/>
            </a:pPr>
            <a:r>
              <a:rPr lang="en-US" sz="3300"/>
              <a:t>Toothpaste</a:t>
            </a:r>
            <a:endParaRPr sz="3300"/>
          </a:p>
          <a:p>
            <a:pPr indent="-438150" lvl="0" marL="342900" rtl="0" algn="l">
              <a:spcBef>
                <a:spcPts val="560"/>
              </a:spcBef>
              <a:spcAft>
                <a:spcPts val="0"/>
              </a:spcAft>
              <a:buClr>
                <a:schemeClr val="dk1"/>
              </a:buClr>
              <a:buSzPts val="4300"/>
              <a:buChar char="•"/>
            </a:pPr>
            <a:r>
              <a:rPr lang="en-US" sz="3300"/>
              <a:t>Cooking Powder</a:t>
            </a:r>
            <a:endParaRPr sz="3300"/>
          </a:p>
        </p:txBody>
      </p:sp>
      <p:pic>
        <p:nvPicPr>
          <p:cNvPr descr="ÎÏÎ¿ÏÎ­Î»ÎµÏÎ¼Î± ÎµÎ¹ÎºÏÎ½Î±Ï Î³Î¹Î± Î¼Î±ÏÏÎ¹ÏÎ¿ÎºÎ±Î»Î»Î¹ÎµÏÎ³ÎµÎ¹Î±" id="309" name="Google Shape;309;p38"/>
          <p:cNvPicPr preferRelativeResize="0"/>
          <p:nvPr>
            <p:ph idx="1" type="body"/>
          </p:nvPr>
        </p:nvPicPr>
        <p:blipFill rotWithShape="1">
          <a:blip r:embed="rId3">
            <a:alphaModFix/>
          </a:blip>
          <a:srcRect b="0" l="0" r="0" t="0"/>
          <a:stretch/>
        </p:blipFill>
        <p:spPr>
          <a:xfrm>
            <a:off x="911424" y="1412776"/>
            <a:ext cx="4992300" cy="4464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ph type="title"/>
          </p:nvPr>
        </p:nvSpPr>
        <p:spPr>
          <a:xfrm>
            <a:off x="3457232" y="624110"/>
            <a:ext cx="11882400" cy="12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Health benefits</a:t>
            </a:r>
            <a:endParaRPr/>
          </a:p>
        </p:txBody>
      </p:sp>
      <p:sp>
        <p:nvSpPr>
          <p:cNvPr id="315" name="Google Shape;315;p39"/>
          <p:cNvSpPr txBox="1"/>
          <p:nvPr>
            <p:ph idx="2" type="body"/>
          </p:nvPr>
        </p:nvSpPr>
        <p:spPr>
          <a:xfrm>
            <a:off x="6197600" y="1600200"/>
            <a:ext cx="5384700" cy="4644300"/>
          </a:xfrm>
          <a:prstGeom prst="rect">
            <a:avLst/>
          </a:prstGeom>
          <a:noFill/>
          <a:ln>
            <a:noFill/>
          </a:ln>
        </p:spPr>
        <p:txBody>
          <a:bodyPr anchorCtr="0" anchor="t" bIns="45700" lIns="91425" spcFirstLastPara="1" rIns="91425" wrap="square" tIns="45700">
            <a:noAutofit/>
          </a:bodyPr>
          <a:lstStyle/>
          <a:p>
            <a:pPr indent="-463550" lvl="0" marL="342900" rtl="0" algn="l">
              <a:spcBef>
                <a:spcPts val="0"/>
              </a:spcBef>
              <a:spcAft>
                <a:spcPts val="0"/>
              </a:spcAft>
              <a:buClr>
                <a:schemeClr val="dk1"/>
              </a:buClr>
              <a:buSzPts val="4700"/>
              <a:buChar char="•"/>
            </a:pPr>
            <a:r>
              <a:rPr lang="en-US" sz="3700"/>
              <a:t>A powerful antibacterial</a:t>
            </a:r>
            <a:endParaRPr sz="3700"/>
          </a:p>
          <a:p>
            <a:pPr indent="-463550" lvl="0" marL="342900" rtl="0" algn="l">
              <a:spcBef>
                <a:spcPts val="560"/>
              </a:spcBef>
              <a:spcAft>
                <a:spcPts val="0"/>
              </a:spcAft>
              <a:buClr>
                <a:schemeClr val="dk1"/>
              </a:buClr>
              <a:buSzPts val="4700"/>
              <a:buChar char="•"/>
            </a:pPr>
            <a:r>
              <a:rPr lang="en-US" sz="3700"/>
              <a:t>Improves dental health</a:t>
            </a:r>
            <a:endParaRPr sz="3700"/>
          </a:p>
          <a:p>
            <a:pPr indent="-463550" lvl="0" marL="342900" rtl="0" algn="l">
              <a:spcBef>
                <a:spcPts val="560"/>
              </a:spcBef>
              <a:spcAft>
                <a:spcPts val="0"/>
              </a:spcAft>
              <a:buClr>
                <a:schemeClr val="dk1"/>
              </a:buClr>
              <a:buSzPts val="4700"/>
              <a:buChar char="•"/>
            </a:pPr>
            <a:r>
              <a:rPr lang="en-US" sz="3700"/>
              <a:t>Full of antioxidants</a:t>
            </a:r>
            <a:endParaRPr sz="3700"/>
          </a:p>
          <a:p>
            <a:pPr indent="-463550" lvl="0" marL="342900" rtl="0" algn="l">
              <a:spcBef>
                <a:spcPts val="560"/>
              </a:spcBef>
              <a:spcAft>
                <a:spcPts val="0"/>
              </a:spcAft>
              <a:buClr>
                <a:schemeClr val="dk1"/>
              </a:buClr>
              <a:buSzPts val="4700"/>
              <a:buChar char="•"/>
            </a:pPr>
            <a:r>
              <a:rPr lang="en-US" sz="3700"/>
              <a:t>Rejuvenate cells  </a:t>
            </a:r>
            <a:endParaRPr sz="3700"/>
          </a:p>
        </p:txBody>
      </p:sp>
      <p:pic>
        <p:nvPicPr>
          <p:cNvPr descr="ÎÏÎ¿ÏÎ­Î»ÎµÏÎ¼Î± ÎµÎ¹ÎºÏÎ½Î±Ï Î³Î¹Î± benefits of mastic" id="316" name="Google Shape;316;p39"/>
          <p:cNvPicPr preferRelativeResize="0"/>
          <p:nvPr>
            <p:ph idx="1" type="body"/>
          </p:nvPr>
        </p:nvPicPr>
        <p:blipFill rotWithShape="1">
          <a:blip r:embed="rId3">
            <a:alphaModFix/>
          </a:blip>
          <a:srcRect b="0" l="0" r="0" t="0"/>
          <a:stretch/>
        </p:blipFill>
        <p:spPr>
          <a:xfrm>
            <a:off x="527381" y="1628800"/>
            <a:ext cx="5472900" cy="3960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0"/>
          <p:cNvSpPr txBox="1"/>
          <p:nvPr>
            <p:ph type="title"/>
          </p:nvPr>
        </p:nvSpPr>
        <p:spPr>
          <a:xfrm>
            <a:off x="1950925" y="624100"/>
            <a:ext cx="4043400" cy="1004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USES</a:t>
            </a:r>
            <a:endParaRPr/>
          </a:p>
        </p:txBody>
      </p:sp>
      <p:sp>
        <p:nvSpPr>
          <p:cNvPr id="322" name="Google Shape;322;p40"/>
          <p:cNvSpPr txBox="1"/>
          <p:nvPr>
            <p:ph idx="2" type="body"/>
          </p:nvPr>
        </p:nvSpPr>
        <p:spPr>
          <a:xfrm>
            <a:off x="6565875" y="750450"/>
            <a:ext cx="4092300" cy="515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419100" lvl="0" marL="342900" rtl="0" algn="l">
              <a:spcBef>
                <a:spcPts val="560"/>
              </a:spcBef>
              <a:spcAft>
                <a:spcPts val="0"/>
              </a:spcAft>
              <a:buClr>
                <a:schemeClr val="dk1"/>
              </a:buClr>
              <a:buSzPts val="4000"/>
              <a:buChar char="•"/>
            </a:pPr>
            <a:r>
              <a:rPr lang="en-US" sz="3000"/>
              <a:t>Medicine</a:t>
            </a:r>
            <a:endParaRPr sz="3000"/>
          </a:p>
          <a:p>
            <a:pPr indent="-419100" lvl="0" marL="342900" rtl="0" algn="l">
              <a:spcBef>
                <a:spcPts val="560"/>
              </a:spcBef>
              <a:spcAft>
                <a:spcPts val="0"/>
              </a:spcAft>
              <a:buClr>
                <a:schemeClr val="dk1"/>
              </a:buClr>
              <a:buSzPts val="4000"/>
              <a:buChar char="•"/>
            </a:pPr>
            <a:r>
              <a:rPr lang="en-US" sz="3000"/>
              <a:t>Pharmaceutics</a:t>
            </a:r>
            <a:endParaRPr sz="3000"/>
          </a:p>
          <a:p>
            <a:pPr indent="-419100" lvl="0" marL="342900" rtl="0" algn="l">
              <a:spcBef>
                <a:spcPts val="560"/>
              </a:spcBef>
              <a:spcAft>
                <a:spcPts val="0"/>
              </a:spcAft>
              <a:buClr>
                <a:schemeClr val="dk1"/>
              </a:buClr>
              <a:buSzPts val="4000"/>
              <a:buChar char="•"/>
            </a:pPr>
            <a:r>
              <a:rPr lang="en-US" sz="3000"/>
              <a:t>Cooking</a:t>
            </a:r>
            <a:endParaRPr sz="3000"/>
          </a:p>
          <a:p>
            <a:pPr indent="-419100" lvl="0" marL="342900" rtl="0" algn="l">
              <a:spcBef>
                <a:spcPts val="560"/>
              </a:spcBef>
              <a:spcAft>
                <a:spcPts val="0"/>
              </a:spcAft>
              <a:buClr>
                <a:schemeClr val="dk1"/>
              </a:buClr>
              <a:buSzPts val="4000"/>
              <a:buChar char="•"/>
            </a:pPr>
            <a:r>
              <a:rPr lang="en-US" sz="3000"/>
              <a:t>Beverage industry</a:t>
            </a:r>
            <a:endParaRPr sz="3000"/>
          </a:p>
          <a:p>
            <a:pPr indent="-419100" lvl="0" marL="342900" rtl="0" algn="l">
              <a:spcBef>
                <a:spcPts val="560"/>
              </a:spcBef>
              <a:spcAft>
                <a:spcPts val="0"/>
              </a:spcAft>
              <a:buClr>
                <a:schemeClr val="dk1"/>
              </a:buClr>
              <a:buSzPts val="4000"/>
              <a:buChar char="•"/>
            </a:pPr>
            <a:r>
              <a:rPr lang="en-US" sz="3000"/>
              <a:t>Coatings industry</a:t>
            </a:r>
            <a:endParaRPr sz="3000"/>
          </a:p>
          <a:p>
            <a:pPr indent="-419100" lvl="0" marL="342900" rtl="0" algn="l">
              <a:spcBef>
                <a:spcPts val="560"/>
              </a:spcBef>
              <a:spcAft>
                <a:spcPts val="0"/>
              </a:spcAft>
              <a:buClr>
                <a:schemeClr val="dk1"/>
              </a:buClr>
              <a:buSzPts val="4000"/>
              <a:buChar char="•"/>
            </a:pPr>
            <a:r>
              <a:rPr lang="en-US" sz="3000"/>
              <a:t>Perfumery</a:t>
            </a:r>
            <a:endParaRPr sz="3000"/>
          </a:p>
          <a:p>
            <a:pPr indent="-419100" lvl="0" marL="342900" rtl="0" algn="l">
              <a:spcBef>
                <a:spcPts val="560"/>
              </a:spcBef>
              <a:spcAft>
                <a:spcPts val="0"/>
              </a:spcAft>
              <a:buClr>
                <a:schemeClr val="dk1"/>
              </a:buClr>
              <a:buSzPts val="4000"/>
              <a:buChar char="•"/>
            </a:pPr>
            <a:r>
              <a:rPr lang="en-US" sz="3000"/>
              <a:t>Cosmetics</a:t>
            </a:r>
            <a:endParaRPr sz="3000"/>
          </a:p>
        </p:txBody>
      </p:sp>
      <p:pic>
        <p:nvPicPr>
          <p:cNvPr descr="ÎÏÎ¿ÏÎ­Î»ÎµÏÎ¼Î± ÎµÎ¹ÎºÏÎ½Î±Ï Î³Î¹Î± Î¼Î±ÏÏÎ¹ÏÎ¿ÎºÎ±Î»Î»Î¹ÎµÏÎ³ÎµÎ¹Î±" id="323" name="Google Shape;323;p40"/>
          <p:cNvPicPr preferRelativeResize="0"/>
          <p:nvPr>
            <p:ph idx="1" type="body"/>
          </p:nvPr>
        </p:nvPicPr>
        <p:blipFill rotWithShape="1">
          <a:blip r:embed="rId3">
            <a:alphaModFix/>
          </a:blip>
          <a:srcRect b="0" l="0" r="0" t="0"/>
          <a:stretch/>
        </p:blipFill>
        <p:spPr>
          <a:xfrm>
            <a:off x="609600" y="1628800"/>
            <a:ext cx="5384700" cy="374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type="title"/>
          </p:nvPr>
        </p:nvSpPr>
        <p:spPr>
          <a:xfrm>
            <a:off x="1470675" y="250975"/>
            <a:ext cx="4946700" cy="1089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Traditional cooking </a:t>
            </a:r>
            <a:endParaRPr/>
          </a:p>
        </p:txBody>
      </p:sp>
      <p:sp>
        <p:nvSpPr>
          <p:cNvPr id="329" name="Google Shape;329;p41"/>
          <p:cNvSpPr txBox="1"/>
          <p:nvPr>
            <p:ph idx="2" type="body"/>
          </p:nvPr>
        </p:nvSpPr>
        <p:spPr>
          <a:xfrm>
            <a:off x="6745775" y="404675"/>
            <a:ext cx="4946700" cy="6330300"/>
          </a:xfrm>
          <a:prstGeom prst="rect">
            <a:avLst/>
          </a:prstGeom>
          <a:noFill/>
          <a:ln>
            <a:noFill/>
          </a:ln>
        </p:spPr>
        <p:txBody>
          <a:bodyPr anchorCtr="0" anchor="t" bIns="45700" lIns="91425" spcFirstLastPara="1" rIns="91425" wrap="square" tIns="45700">
            <a:noAutofit/>
          </a:bodyPr>
          <a:lstStyle/>
          <a:p>
            <a:pPr indent="-381000" lvl="0" marL="342900" rtl="0" algn="l">
              <a:lnSpc>
                <a:spcPct val="90000"/>
              </a:lnSpc>
              <a:spcBef>
                <a:spcPts val="0"/>
              </a:spcBef>
              <a:spcAft>
                <a:spcPts val="0"/>
              </a:spcAft>
              <a:buClr>
                <a:schemeClr val="dk1"/>
              </a:buClr>
              <a:buSzPts val="2980"/>
              <a:buChar char="•"/>
            </a:pPr>
            <a:r>
              <a:rPr lang="en-US" sz="2980"/>
              <a:t>Greek cooks use it in various baked goods, such as </a:t>
            </a:r>
            <a:r>
              <a:rPr lang="en-US" sz="2980" u="sng">
                <a:solidFill>
                  <a:schemeClr val="hlink"/>
                </a:solidFill>
                <a:hlinkClick r:id="rId3"/>
              </a:rPr>
              <a:t>Tsoureki</a:t>
            </a:r>
            <a:r>
              <a:rPr lang="en-US" sz="2980"/>
              <a:t>, the Greek Easter bread.</a:t>
            </a:r>
            <a:endParaRPr sz="2980"/>
          </a:p>
          <a:p>
            <a:pPr indent="0" lvl="0" marL="342900" rtl="0" algn="l">
              <a:lnSpc>
                <a:spcPct val="90000"/>
              </a:lnSpc>
              <a:spcBef>
                <a:spcPts val="0"/>
              </a:spcBef>
              <a:spcAft>
                <a:spcPts val="0"/>
              </a:spcAft>
              <a:buNone/>
            </a:pPr>
            <a:r>
              <a:t/>
            </a:r>
            <a:endParaRPr sz="2980"/>
          </a:p>
          <a:p>
            <a:pPr indent="-381000" lvl="0" marL="342900" rtl="0" algn="l">
              <a:lnSpc>
                <a:spcPct val="90000"/>
              </a:lnSpc>
              <a:spcBef>
                <a:spcPts val="476"/>
              </a:spcBef>
              <a:spcAft>
                <a:spcPts val="0"/>
              </a:spcAft>
              <a:buClr>
                <a:schemeClr val="dk1"/>
              </a:buClr>
              <a:buSzPts val="2980"/>
              <a:buChar char="•"/>
            </a:pPr>
            <a:r>
              <a:rPr lang="en-US" sz="2980"/>
              <a:t> There is also a type of traditional spoon sweet that uses mastic</a:t>
            </a:r>
            <a:endParaRPr sz="2980"/>
          </a:p>
          <a:p>
            <a:pPr indent="0" lvl="0" marL="342900" rtl="0" algn="l">
              <a:lnSpc>
                <a:spcPct val="90000"/>
              </a:lnSpc>
              <a:spcBef>
                <a:spcPts val="476"/>
              </a:spcBef>
              <a:spcAft>
                <a:spcPts val="0"/>
              </a:spcAft>
              <a:buNone/>
            </a:pPr>
            <a:r>
              <a:t/>
            </a:r>
            <a:endParaRPr sz="2980"/>
          </a:p>
          <a:p>
            <a:pPr indent="-381000" lvl="0" marL="342900" rtl="0" algn="l">
              <a:lnSpc>
                <a:spcPct val="90000"/>
              </a:lnSpc>
              <a:spcBef>
                <a:spcPts val="476"/>
              </a:spcBef>
              <a:spcAft>
                <a:spcPts val="0"/>
              </a:spcAft>
              <a:buClr>
                <a:schemeClr val="dk1"/>
              </a:buClr>
              <a:buSzPts val="2980"/>
              <a:buChar char="•"/>
            </a:pPr>
            <a:r>
              <a:rPr lang="en-US" sz="2980"/>
              <a:t> You can even put mastic in dishes such as </a:t>
            </a:r>
            <a:r>
              <a:rPr lang="en-US" sz="2980" u="sng">
                <a:solidFill>
                  <a:schemeClr val="hlink"/>
                </a:solidFill>
                <a:hlinkClick r:id="rId4"/>
              </a:rPr>
              <a:t>Greek rice pudding</a:t>
            </a:r>
            <a:endParaRPr sz="2980"/>
          </a:p>
          <a:p>
            <a:pPr indent="0" lvl="0" marL="0" rtl="0" algn="l">
              <a:lnSpc>
                <a:spcPct val="90000"/>
              </a:lnSpc>
              <a:spcBef>
                <a:spcPts val="476"/>
              </a:spcBef>
              <a:spcAft>
                <a:spcPts val="0"/>
              </a:spcAft>
              <a:buNone/>
            </a:pPr>
            <a:r>
              <a:t/>
            </a:r>
            <a:endParaRPr sz="2980"/>
          </a:p>
          <a:p>
            <a:pPr indent="-405130" lvl="0" marL="342900" rtl="0" algn="l">
              <a:lnSpc>
                <a:spcPct val="90000"/>
              </a:lnSpc>
              <a:spcBef>
                <a:spcPts val="476"/>
              </a:spcBef>
              <a:spcAft>
                <a:spcPts val="0"/>
              </a:spcAft>
              <a:buSzPts val="2780"/>
              <a:buChar char="•"/>
            </a:pPr>
            <a:r>
              <a:rPr lang="en-US" sz="2780"/>
              <a:t>and, of course, the </a:t>
            </a:r>
            <a:r>
              <a:rPr lang="en-US" sz="2780" u="sng">
                <a:solidFill>
                  <a:srgbClr val="FF0000"/>
                </a:solidFill>
              </a:rPr>
              <a:t>liquor</a:t>
            </a:r>
            <a:r>
              <a:rPr lang="en-US" sz="2780"/>
              <a:t>!</a:t>
            </a:r>
            <a:endParaRPr sz="2780"/>
          </a:p>
        </p:txBody>
      </p:sp>
      <p:pic>
        <p:nvPicPr>
          <p:cNvPr descr="ÎÏÎ¿ÏÎ­Î»ÎµÏÎ¼Î± ÎµÎ¹ÎºÏÎ½Î±Ï Î³Î¹Î± benefits of mastic" id="330" name="Google Shape;330;p41"/>
          <p:cNvPicPr preferRelativeResize="0"/>
          <p:nvPr>
            <p:ph idx="1" type="body"/>
          </p:nvPr>
        </p:nvPicPr>
        <p:blipFill rotWithShape="1">
          <a:blip r:embed="rId5">
            <a:alphaModFix/>
          </a:blip>
          <a:srcRect b="0" l="0" r="0" t="0"/>
          <a:stretch/>
        </p:blipFill>
        <p:spPr>
          <a:xfrm>
            <a:off x="609600" y="1340768"/>
            <a:ext cx="5870400" cy="460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415600" y="593367"/>
            <a:ext cx="11360700" cy="94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rgbClr val="274E13"/>
                </a:solidFill>
              </a:rPr>
              <a:t>Chamomile Tea</a:t>
            </a:r>
            <a:endParaRPr u="sng">
              <a:solidFill>
                <a:srgbClr val="274E13"/>
              </a:solidFill>
            </a:endParaRPr>
          </a:p>
        </p:txBody>
      </p:sp>
      <p:sp>
        <p:nvSpPr>
          <p:cNvPr id="181" name="Google Shape;181;p21"/>
          <p:cNvSpPr txBox="1"/>
          <p:nvPr>
            <p:ph idx="1" type="body"/>
          </p:nvPr>
        </p:nvSpPr>
        <p:spPr>
          <a:xfrm>
            <a:off x="415600" y="1327349"/>
            <a:ext cx="11360700" cy="4959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4800">
                <a:solidFill>
                  <a:schemeClr val="accent4"/>
                </a:solidFill>
              </a:rPr>
              <a:t>A concentrate of nutrients</a:t>
            </a:r>
            <a:r>
              <a:rPr lang="en-US" sz="4800">
                <a:solidFill>
                  <a:srgbClr val="595959"/>
                </a:solidFill>
              </a:rPr>
              <a:t> </a:t>
            </a:r>
            <a:endParaRPr sz="4800">
              <a:solidFill>
                <a:srgbClr val="595959"/>
              </a:solidFill>
            </a:endParaRPr>
          </a:p>
          <a:p>
            <a:pPr indent="-381000" lvl="0" marL="457200" rtl="0" algn="l">
              <a:spcBef>
                <a:spcPts val="1000"/>
              </a:spcBef>
              <a:spcAft>
                <a:spcPts val="0"/>
              </a:spcAft>
              <a:buClr>
                <a:srgbClr val="595959"/>
              </a:buClr>
              <a:buSzPts val="2400"/>
              <a:buChar char="•"/>
            </a:pPr>
            <a:r>
              <a:rPr b="1" lang="en-US" sz="2400">
                <a:solidFill>
                  <a:srgbClr val="595959"/>
                </a:solidFill>
              </a:rPr>
              <a:t>Slows down the digestive organs - </a:t>
            </a:r>
            <a:endParaRPr b="1" sz="2400">
              <a:solidFill>
                <a:srgbClr val="595959"/>
              </a:solidFill>
            </a:endParaRPr>
          </a:p>
          <a:p>
            <a:pPr indent="0" lvl="0" marL="457200" rtl="0" algn="l">
              <a:spcBef>
                <a:spcPts val="1000"/>
              </a:spcBef>
              <a:spcAft>
                <a:spcPts val="0"/>
              </a:spcAft>
              <a:buNone/>
            </a:pPr>
            <a:r>
              <a:rPr b="1" lang="en-US" sz="2400">
                <a:solidFill>
                  <a:srgbClr val="595959"/>
                </a:solidFill>
              </a:rPr>
              <a:t>(stomach and bowel)</a:t>
            </a:r>
            <a:endParaRPr b="1" sz="2400">
              <a:solidFill>
                <a:srgbClr val="595959"/>
              </a:solidFill>
            </a:endParaRPr>
          </a:p>
          <a:p>
            <a:pPr indent="0" lvl="0" marL="0" rtl="0" algn="l">
              <a:spcBef>
                <a:spcPts val="1000"/>
              </a:spcBef>
              <a:spcAft>
                <a:spcPts val="0"/>
              </a:spcAft>
              <a:buNone/>
            </a:pPr>
            <a:r>
              <a:rPr b="1" lang="en-US" sz="2400">
                <a:solidFill>
                  <a:srgbClr val="595959"/>
                </a:solidFill>
              </a:rPr>
              <a:t>      relieving from pain at digestion</a:t>
            </a:r>
            <a:endParaRPr b="1" sz="2400">
              <a:solidFill>
                <a:srgbClr val="595959"/>
              </a:solidFill>
            </a:endParaRPr>
          </a:p>
          <a:p>
            <a:pPr indent="-381000" lvl="0" marL="457200" rtl="0" algn="l">
              <a:spcBef>
                <a:spcPts val="1000"/>
              </a:spcBef>
              <a:spcAft>
                <a:spcPts val="0"/>
              </a:spcAft>
              <a:buClr>
                <a:schemeClr val="accent4"/>
              </a:buClr>
              <a:buSzPts val="2400"/>
              <a:buChar char="•"/>
            </a:pPr>
            <a:r>
              <a:rPr b="1" lang="en-US" sz="2400">
                <a:solidFill>
                  <a:schemeClr val="accent4"/>
                </a:solidFill>
                <a:latin typeface="Arial"/>
                <a:ea typeface="Arial"/>
                <a:cs typeface="Arial"/>
                <a:sym typeface="Arial"/>
              </a:rPr>
              <a:t>is also a  mild laxative </a:t>
            </a:r>
            <a:endParaRPr b="1" sz="2400">
              <a:solidFill>
                <a:schemeClr val="accent4"/>
              </a:solidFill>
              <a:latin typeface="Arial"/>
              <a:ea typeface="Arial"/>
              <a:cs typeface="Arial"/>
              <a:sym typeface="Arial"/>
            </a:endParaRPr>
          </a:p>
          <a:p>
            <a:pPr indent="-381000" lvl="0" marL="457200" rtl="0" algn="l">
              <a:spcBef>
                <a:spcPts val="0"/>
              </a:spcBef>
              <a:spcAft>
                <a:spcPts val="0"/>
              </a:spcAft>
              <a:buClr>
                <a:schemeClr val="accent4"/>
              </a:buClr>
              <a:buSzPts val="2400"/>
              <a:buChar char="•"/>
            </a:pPr>
            <a:r>
              <a:rPr b="1" lang="en-US" sz="2400">
                <a:solidFill>
                  <a:schemeClr val="accent4"/>
                </a:solidFill>
                <a:latin typeface="Arial"/>
                <a:ea typeface="Arial"/>
                <a:cs typeface="Arial"/>
                <a:sym typeface="Arial"/>
              </a:rPr>
              <a:t>with </a:t>
            </a:r>
            <a:r>
              <a:rPr b="1" i="1" lang="en-US" sz="2400">
                <a:solidFill>
                  <a:schemeClr val="accent4"/>
                </a:solidFill>
                <a:latin typeface="Arial"/>
                <a:ea typeface="Arial"/>
                <a:cs typeface="Arial"/>
                <a:sym typeface="Arial"/>
              </a:rPr>
              <a:t>anti-inflammatory</a:t>
            </a:r>
            <a:r>
              <a:rPr b="1" lang="en-US" sz="2400">
                <a:solidFill>
                  <a:schemeClr val="accent4"/>
                </a:solidFill>
                <a:latin typeface="Arial"/>
                <a:ea typeface="Arial"/>
                <a:cs typeface="Arial"/>
                <a:sym typeface="Arial"/>
              </a:rPr>
              <a:t> and </a:t>
            </a:r>
            <a:r>
              <a:rPr b="1" i="1" lang="en-US" sz="2400">
                <a:solidFill>
                  <a:schemeClr val="accent4"/>
                </a:solidFill>
                <a:latin typeface="Arial"/>
                <a:ea typeface="Arial"/>
                <a:cs typeface="Arial"/>
                <a:sym typeface="Arial"/>
              </a:rPr>
              <a:t>bactericidal</a:t>
            </a:r>
            <a:r>
              <a:rPr b="1" lang="en-US" sz="2400">
                <a:solidFill>
                  <a:schemeClr val="accent4"/>
                </a:solidFill>
                <a:latin typeface="Arial"/>
                <a:ea typeface="Arial"/>
                <a:cs typeface="Arial"/>
                <a:sym typeface="Arial"/>
              </a:rPr>
              <a:t> properties</a:t>
            </a:r>
            <a:endParaRPr b="1" sz="2400">
              <a:solidFill>
                <a:schemeClr val="accent4"/>
              </a:solidFill>
            </a:endParaRPr>
          </a:p>
          <a:p>
            <a:pPr indent="0" lvl="0" marL="0" rtl="0" algn="l">
              <a:spcBef>
                <a:spcPts val="1000"/>
              </a:spcBef>
              <a:spcAft>
                <a:spcPts val="0"/>
              </a:spcAft>
              <a:buNone/>
            </a:pPr>
            <a:r>
              <a:t/>
            </a:r>
            <a:endParaRPr sz="2400">
              <a:solidFill>
                <a:srgbClr val="595959"/>
              </a:solidFill>
            </a:endParaRPr>
          </a:p>
          <a:p>
            <a:pPr indent="0" lvl="0" marL="0" rtl="0" algn="l">
              <a:spcBef>
                <a:spcPts val="1000"/>
              </a:spcBef>
              <a:spcAft>
                <a:spcPts val="0"/>
              </a:spcAft>
              <a:buNone/>
            </a:pPr>
            <a:r>
              <a:rPr b="1" lang="en-US" sz="2400">
                <a:solidFill>
                  <a:srgbClr val="222222"/>
                </a:solidFill>
                <a:highlight>
                  <a:srgbClr val="FFFFFF"/>
                </a:highlight>
                <a:latin typeface="Arial"/>
                <a:ea typeface="Arial"/>
                <a:cs typeface="Arial"/>
                <a:sym typeface="Arial"/>
              </a:rPr>
              <a:t>from the </a:t>
            </a:r>
            <a:r>
              <a:rPr b="1" lang="en-US" sz="2400" u="sng">
                <a:solidFill>
                  <a:srgbClr val="0B0080"/>
                </a:solidFill>
                <a:highlight>
                  <a:srgbClr val="FFFFFF"/>
                </a:highlight>
                <a:latin typeface="Arial"/>
                <a:ea typeface="Arial"/>
                <a:cs typeface="Arial"/>
                <a:sym typeface="Arial"/>
                <a:hlinkClick r:id="rId3">
                  <a:extLst>
                    <a:ext uri="{A12FA001-AC4F-418D-AE19-62706E023703}">
                      <ahyp:hlinkClr val="tx"/>
                    </a:ext>
                  </a:extLst>
                </a:hlinkClick>
              </a:rPr>
              <a:t>Greek</a:t>
            </a:r>
            <a:r>
              <a:rPr b="1" lang="en-US" sz="2400">
                <a:solidFill>
                  <a:srgbClr val="222222"/>
                </a:solidFill>
                <a:highlight>
                  <a:srgbClr val="FFFFFF"/>
                </a:highlight>
                <a:latin typeface="Arial"/>
                <a:ea typeface="Arial"/>
                <a:cs typeface="Arial"/>
                <a:sym typeface="Arial"/>
              </a:rPr>
              <a:t> χαμαίμηλον (</a:t>
            </a:r>
            <a:r>
              <a:rPr b="1" i="1" lang="en-US" sz="2400">
                <a:solidFill>
                  <a:srgbClr val="222222"/>
                </a:solidFill>
                <a:highlight>
                  <a:srgbClr val="FFFFFF"/>
                </a:highlight>
                <a:latin typeface="Arial"/>
                <a:ea typeface="Arial"/>
                <a:cs typeface="Arial"/>
                <a:sym typeface="Arial"/>
              </a:rPr>
              <a:t>chamaimēlon</a:t>
            </a:r>
            <a:r>
              <a:rPr b="1" lang="en-US" sz="2400">
                <a:solidFill>
                  <a:srgbClr val="222222"/>
                </a:solidFill>
                <a:highlight>
                  <a:srgbClr val="FFFFFF"/>
                </a:highlight>
                <a:latin typeface="Arial"/>
                <a:ea typeface="Arial"/>
                <a:cs typeface="Arial"/>
                <a:sym typeface="Arial"/>
              </a:rPr>
              <a:t>) </a:t>
            </a:r>
            <a:endParaRPr b="1" sz="24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rPr b="1" lang="en-US" sz="2400">
                <a:solidFill>
                  <a:srgbClr val="222222"/>
                </a:solidFill>
                <a:highlight>
                  <a:srgbClr val="FFFFFF"/>
                </a:highlight>
                <a:latin typeface="Arial"/>
                <a:ea typeface="Arial"/>
                <a:cs typeface="Arial"/>
                <a:sym typeface="Arial"/>
              </a:rPr>
              <a:t>meaning "earth-apple"</a:t>
            </a:r>
            <a:endParaRPr b="1" sz="2400">
              <a:solidFill>
                <a:srgbClr val="595959"/>
              </a:solidFill>
            </a:endParaRPr>
          </a:p>
          <a:p>
            <a:pPr indent="0" lvl="0" marL="0" rtl="0" algn="l">
              <a:spcBef>
                <a:spcPts val="1000"/>
              </a:spcBef>
              <a:spcAft>
                <a:spcPts val="0"/>
              </a:spcAft>
              <a:buNone/>
            </a:pPr>
            <a:r>
              <a:t/>
            </a:r>
            <a:endParaRPr sz="2400"/>
          </a:p>
        </p:txBody>
      </p:sp>
      <p:pic>
        <p:nvPicPr>
          <p:cNvPr id="182" name="Google Shape;182;p21"/>
          <p:cNvPicPr preferRelativeResize="0"/>
          <p:nvPr/>
        </p:nvPicPr>
        <p:blipFill>
          <a:blip r:embed="rId4">
            <a:alphaModFix/>
          </a:blip>
          <a:stretch>
            <a:fillRect/>
          </a:stretch>
        </p:blipFill>
        <p:spPr>
          <a:xfrm>
            <a:off x="8041200" y="3706874"/>
            <a:ext cx="3193500" cy="240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2338924" y="211260"/>
            <a:ext cx="8911800" cy="1281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4800">
                <a:solidFill>
                  <a:srgbClr val="000000"/>
                </a:solidFill>
                <a:highlight>
                  <a:srgbClr val="FFFFFF"/>
                </a:highlight>
              </a:rPr>
              <a:t> Basil and its benefits</a:t>
            </a:r>
            <a:r>
              <a:rPr b="1" i="1" lang="en-US" sz="4800">
                <a:solidFill>
                  <a:srgbClr val="511E19"/>
                </a:solidFill>
                <a:highlight>
                  <a:srgbClr val="FFFFFF"/>
                </a:highlight>
                <a:latin typeface="Times New Roman"/>
                <a:ea typeface="Times New Roman"/>
                <a:cs typeface="Times New Roman"/>
                <a:sym typeface="Times New Roman"/>
              </a:rPr>
              <a:t> </a:t>
            </a:r>
            <a:r>
              <a:rPr b="1" i="1" lang="en-US" sz="4800">
                <a:solidFill>
                  <a:srgbClr val="F0C9A9"/>
                </a:solidFill>
                <a:highlight>
                  <a:srgbClr val="FFFFFF"/>
                </a:highlight>
                <a:latin typeface="Times New Roman"/>
                <a:ea typeface="Times New Roman"/>
                <a:cs typeface="Times New Roman"/>
                <a:sym typeface="Times New Roman"/>
              </a:rPr>
              <a:t> </a:t>
            </a:r>
            <a:endParaRPr sz="4800"/>
          </a:p>
        </p:txBody>
      </p:sp>
      <p:sp>
        <p:nvSpPr>
          <p:cNvPr id="188" name="Google Shape;188;p22"/>
          <p:cNvSpPr txBox="1"/>
          <p:nvPr>
            <p:ph idx="1" type="body"/>
          </p:nvPr>
        </p:nvSpPr>
        <p:spPr>
          <a:xfrm>
            <a:off x="1261250" y="1247100"/>
            <a:ext cx="10390800" cy="5383800"/>
          </a:xfrm>
          <a:prstGeom prst="rect">
            <a:avLst/>
          </a:prstGeom>
        </p:spPr>
        <p:txBody>
          <a:bodyPr anchorCtr="0" anchor="t" bIns="45700" lIns="91425" spcFirstLastPara="1" rIns="91425" wrap="square" tIns="45700">
            <a:noAutofit/>
          </a:bodyPr>
          <a:lstStyle/>
          <a:p>
            <a:pPr indent="-368300" lvl="0" marL="635000" rtl="0" algn="l">
              <a:lnSpc>
                <a:spcPct val="115000"/>
              </a:lnSpc>
              <a:spcBef>
                <a:spcPts val="0"/>
              </a:spcBef>
              <a:spcAft>
                <a:spcPts val="0"/>
              </a:spcAft>
              <a:buClr>
                <a:schemeClr val="dk1"/>
              </a:buClr>
              <a:buSzPts val="2200"/>
              <a:buFont typeface="Century Gothic"/>
              <a:buChar char="●"/>
            </a:pPr>
            <a:r>
              <a:rPr b="1" lang="en-US" sz="2200">
                <a:solidFill>
                  <a:srgbClr val="262626"/>
                </a:solidFill>
              </a:rPr>
              <a:t>Basil is native to tropical regions from central Africa to Southeast Asia. </a:t>
            </a:r>
            <a:endParaRPr b="1" sz="2200">
              <a:solidFill>
                <a:srgbClr val="262626"/>
              </a:solidFill>
            </a:endParaRPr>
          </a:p>
          <a:p>
            <a:pPr indent="-368300" lvl="0" marL="635000" rtl="0" algn="l">
              <a:lnSpc>
                <a:spcPct val="115000"/>
              </a:lnSpc>
              <a:spcBef>
                <a:spcPts val="0"/>
              </a:spcBef>
              <a:spcAft>
                <a:spcPts val="0"/>
              </a:spcAft>
              <a:buClr>
                <a:schemeClr val="dk1"/>
              </a:buClr>
              <a:buSzPts val="2200"/>
              <a:buFont typeface="Century Gothic"/>
              <a:buChar char="●"/>
            </a:pPr>
            <a:r>
              <a:rPr b="1" lang="en-US" sz="2200">
                <a:solidFill>
                  <a:srgbClr val="262626"/>
                </a:solidFill>
              </a:rPr>
              <a:t>Tastes and smells sweet</a:t>
            </a:r>
            <a:endParaRPr b="1" sz="2200">
              <a:solidFill>
                <a:srgbClr val="262626"/>
              </a:solidFill>
            </a:endParaRPr>
          </a:p>
          <a:p>
            <a:pPr indent="-368300" lvl="0" marL="635000" rtl="0" algn="l">
              <a:lnSpc>
                <a:spcPct val="115000"/>
              </a:lnSpc>
              <a:spcBef>
                <a:spcPts val="0"/>
              </a:spcBef>
              <a:spcAft>
                <a:spcPts val="0"/>
              </a:spcAft>
              <a:buClr>
                <a:schemeClr val="dk1"/>
              </a:buClr>
              <a:buSzPts val="2200"/>
              <a:buFont typeface="Century Gothic"/>
              <a:buChar char="●"/>
            </a:pPr>
            <a:r>
              <a:rPr b="1" lang="en-US" sz="2200">
                <a:solidFill>
                  <a:srgbClr val="262626"/>
                </a:solidFill>
              </a:rPr>
              <a:t>Repels</a:t>
            </a:r>
            <a:r>
              <a:rPr b="1" lang="en-US" sz="2200">
                <a:solidFill>
                  <a:srgbClr val="262626"/>
                </a:solidFill>
              </a:rPr>
              <a:t> </a:t>
            </a:r>
            <a:r>
              <a:rPr b="1" lang="en-US" sz="2200">
                <a:solidFill>
                  <a:srgbClr val="262626"/>
                </a:solidFill>
              </a:rPr>
              <a:t>mosquitoes</a:t>
            </a:r>
            <a:r>
              <a:rPr b="1" lang="en-US" sz="2200">
                <a:solidFill>
                  <a:srgbClr val="262626"/>
                </a:solidFill>
              </a:rPr>
              <a:t> naturally</a:t>
            </a:r>
            <a:endParaRPr b="1" sz="2200">
              <a:solidFill>
                <a:srgbClr val="262626"/>
              </a:solidFill>
            </a:endParaRPr>
          </a:p>
          <a:p>
            <a:pPr indent="0" lvl="0" marL="457200" rtl="0" algn="l">
              <a:lnSpc>
                <a:spcPct val="115000"/>
              </a:lnSpc>
              <a:spcBef>
                <a:spcPts val="0"/>
              </a:spcBef>
              <a:spcAft>
                <a:spcPts val="0"/>
              </a:spcAft>
              <a:buNone/>
            </a:pPr>
            <a:r>
              <a:t/>
            </a:r>
            <a:endParaRPr b="1">
              <a:solidFill>
                <a:schemeClr val="dk1"/>
              </a:solidFill>
            </a:endParaRPr>
          </a:p>
          <a:p>
            <a:pPr indent="0" lvl="0" marL="457200" rtl="0" algn="l">
              <a:lnSpc>
                <a:spcPct val="115000"/>
              </a:lnSpc>
              <a:spcBef>
                <a:spcPts val="0"/>
              </a:spcBef>
              <a:spcAft>
                <a:spcPts val="0"/>
              </a:spcAft>
              <a:buNone/>
            </a:pPr>
            <a:r>
              <a:rPr lang="en-US">
                <a:solidFill>
                  <a:schemeClr val="dk1"/>
                </a:solidFill>
              </a:rPr>
              <a:t>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rPr lang="en-US">
                <a:solidFill>
                  <a:schemeClr val="dk1"/>
                </a:solidFill>
              </a:rPr>
              <a:t>                                                                                       </a:t>
            </a:r>
            <a:r>
              <a:rPr b="1" lang="en-US" sz="2200">
                <a:solidFill>
                  <a:schemeClr val="dk1"/>
                </a:solidFill>
              </a:rPr>
              <a:t>Basil is used in religious rituals to</a:t>
            </a:r>
            <a:endParaRPr b="1" sz="2200">
              <a:solidFill>
                <a:schemeClr val="dk1"/>
              </a:solidFill>
            </a:endParaRPr>
          </a:p>
          <a:p>
            <a:pPr indent="0" lvl="0" marL="457200" rtl="0" algn="l">
              <a:lnSpc>
                <a:spcPct val="115000"/>
              </a:lnSpc>
              <a:spcBef>
                <a:spcPts val="0"/>
              </a:spcBef>
              <a:spcAft>
                <a:spcPts val="0"/>
              </a:spcAft>
              <a:buNone/>
            </a:pPr>
            <a:r>
              <a:rPr b="1" lang="en-US" sz="2200">
                <a:solidFill>
                  <a:schemeClr val="dk1"/>
                </a:solidFill>
              </a:rPr>
              <a:t>                                                                             to spray holy water                                                                                                                                           bless the                                                                           all over </a:t>
            </a:r>
            <a:endParaRPr b="1" sz="2200">
              <a:solidFill>
                <a:schemeClr val="dk1"/>
              </a:solidFill>
            </a:endParaRPr>
          </a:p>
          <a:p>
            <a:pPr indent="0" lvl="0" marL="457200" rtl="0" algn="l">
              <a:lnSpc>
                <a:spcPct val="115000"/>
              </a:lnSpc>
              <a:spcBef>
                <a:spcPts val="0"/>
              </a:spcBef>
              <a:spcAft>
                <a:spcPts val="0"/>
              </a:spcAft>
              <a:buNone/>
            </a:pPr>
            <a:r>
              <a:rPr b="1" lang="en-US" sz="2200">
                <a:solidFill>
                  <a:schemeClr val="dk1"/>
                </a:solidFill>
              </a:rPr>
              <a:t>                                                                               our bodies and homes</a:t>
            </a:r>
            <a:endParaRPr b="1" sz="2200">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spcBef>
                <a:spcPts val="1000"/>
              </a:spcBef>
              <a:spcAft>
                <a:spcPts val="0"/>
              </a:spcAft>
              <a:buNone/>
            </a:pPr>
            <a:r>
              <a:t/>
            </a:r>
            <a:endParaRPr/>
          </a:p>
        </p:txBody>
      </p:sp>
      <p:pic>
        <p:nvPicPr>
          <p:cNvPr id="189" name="Google Shape;189;p22"/>
          <p:cNvPicPr preferRelativeResize="0"/>
          <p:nvPr/>
        </p:nvPicPr>
        <p:blipFill>
          <a:blip r:embed="rId3">
            <a:alphaModFix/>
          </a:blip>
          <a:stretch>
            <a:fillRect/>
          </a:stretch>
        </p:blipFill>
        <p:spPr>
          <a:xfrm>
            <a:off x="1462000" y="2857875"/>
            <a:ext cx="4981500" cy="3371600"/>
          </a:xfrm>
          <a:prstGeom prst="rect">
            <a:avLst/>
          </a:prstGeom>
          <a:noFill/>
          <a:ln>
            <a:noFill/>
          </a:ln>
        </p:spPr>
      </p:pic>
      <p:pic>
        <p:nvPicPr>
          <p:cNvPr id="190" name="Google Shape;190;p22"/>
          <p:cNvPicPr preferRelativeResize="0"/>
          <p:nvPr/>
        </p:nvPicPr>
        <p:blipFill>
          <a:blip r:embed="rId4">
            <a:alphaModFix/>
          </a:blip>
          <a:stretch>
            <a:fillRect/>
          </a:stretch>
        </p:blipFill>
        <p:spPr>
          <a:xfrm>
            <a:off x="6938438" y="2295150"/>
            <a:ext cx="1614360" cy="1281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2592924" y="624110"/>
            <a:ext cx="8911800" cy="1281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Olive</a:t>
            </a:r>
            <a:endParaRPr/>
          </a:p>
        </p:txBody>
      </p:sp>
      <p:sp>
        <p:nvSpPr>
          <p:cNvPr id="196" name="Google Shape;196;p23"/>
          <p:cNvSpPr txBox="1"/>
          <p:nvPr>
            <p:ph idx="1" type="body"/>
          </p:nvPr>
        </p:nvSpPr>
        <p:spPr>
          <a:xfrm>
            <a:off x="1889123" y="2133600"/>
            <a:ext cx="5014200" cy="3777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found in the Mediterranean Basin from Portugal to the Levant, </a:t>
            </a:r>
            <a:endParaRPr/>
          </a:p>
          <a:p>
            <a:pPr indent="0" lvl="0" marL="2286000" rtl="0" algn="l">
              <a:spcBef>
                <a:spcPts val="1000"/>
              </a:spcBef>
              <a:spcAft>
                <a:spcPts val="0"/>
              </a:spcAft>
              <a:buNone/>
            </a:pPr>
            <a:r>
              <a:rPr lang="en-US"/>
              <a:t>the Arabian Peninsula, </a:t>
            </a:r>
            <a:endParaRPr/>
          </a:p>
          <a:p>
            <a:pPr indent="0" lvl="0" marL="2286000" rtl="0" algn="l">
              <a:spcBef>
                <a:spcPts val="1000"/>
              </a:spcBef>
              <a:spcAft>
                <a:spcPts val="0"/>
              </a:spcAft>
              <a:buNone/>
            </a:pPr>
            <a:r>
              <a:rPr lang="en-US"/>
              <a:t>southern Asia as far east as China, </a:t>
            </a:r>
            <a:endParaRPr/>
          </a:p>
          <a:p>
            <a:pPr indent="0" lvl="0" marL="2286000" rtl="0" algn="l">
              <a:spcBef>
                <a:spcPts val="1000"/>
              </a:spcBef>
              <a:spcAft>
                <a:spcPts val="0"/>
              </a:spcAft>
              <a:buNone/>
            </a:pPr>
            <a:r>
              <a:rPr lang="en-US"/>
              <a:t>the Canary Islands and Réunion. </a:t>
            </a:r>
            <a:endParaRPr/>
          </a:p>
          <a:p>
            <a:pPr indent="-342900" lvl="0" marL="457200" rtl="0" algn="l">
              <a:spcBef>
                <a:spcPts val="1000"/>
              </a:spcBef>
              <a:spcAft>
                <a:spcPts val="0"/>
              </a:spcAft>
              <a:buSzPts val="1800"/>
              <a:buChar char="•"/>
            </a:pPr>
            <a:r>
              <a:rPr lang="en-US"/>
              <a:t>cultivated in many other places: </a:t>
            </a:r>
            <a:endParaRPr/>
          </a:p>
          <a:p>
            <a:pPr indent="0" lvl="0" marL="457200" rtl="0" algn="l">
              <a:spcBef>
                <a:spcPts val="1000"/>
              </a:spcBef>
              <a:spcAft>
                <a:spcPts val="0"/>
              </a:spcAft>
              <a:buNone/>
            </a:pPr>
            <a:r>
              <a:rPr lang="en-US"/>
              <a:t>Argentina, Saudi Arabia, Java, Norfolk Island, California, and Bermuda</a:t>
            </a:r>
            <a:endParaRPr/>
          </a:p>
        </p:txBody>
      </p:sp>
      <p:sp>
        <p:nvSpPr>
          <p:cNvPr id="197" name="Google Shape;197;p23"/>
          <p:cNvSpPr txBox="1"/>
          <p:nvPr>
            <p:ph idx="2" type="body"/>
          </p:nvPr>
        </p:nvSpPr>
        <p:spPr>
          <a:xfrm>
            <a:off x="7190750" y="2460625"/>
            <a:ext cx="4314000" cy="2809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98" name="Google Shape;198;p23"/>
          <p:cNvPicPr preferRelativeResize="0"/>
          <p:nvPr/>
        </p:nvPicPr>
        <p:blipFill>
          <a:blip r:embed="rId3">
            <a:alphaModFix/>
          </a:blip>
          <a:stretch>
            <a:fillRect/>
          </a:stretch>
        </p:blipFill>
        <p:spPr>
          <a:xfrm>
            <a:off x="7190750" y="2460625"/>
            <a:ext cx="4314000" cy="280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2592949" y="639985"/>
            <a:ext cx="8911800" cy="128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t>Olives in ancient Greece</a:t>
            </a:r>
            <a:endParaRPr u="sng"/>
          </a:p>
        </p:txBody>
      </p:sp>
      <p:sp>
        <p:nvSpPr>
          <p:cNvPr id="204" name="Google Shape;204;p24"/>
          <p:cNvSpPr txBox="1"/>
          <p:nvPr>
            <p:ph idx="1" type="body"/>
          </p:nvPr>
        </p:nvSpPr>
        <p:spPr>
          <a:xfrm>
            <a:off x="2047873" y="2126225"/>
            <a:ext cx="4859100" cy="3777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The ancient Greeks smeared olive oil on their bodies and hair as a matter of grooming and good health.</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Olive oil was used to anoint kings and athletes in ancient Greece. It was burnt in the sacred lamps of temples and was the "eternal flame" of the original Olympic games. Victors in these games were crowned with its leaves.</a:t>
            </a:r>
            <a:endParaRPr/>
          </a:p>
          <a:p>
            <a:pPr indent="0" lvl="0" marL="0" rtl="0" algn="l">
              <a:spcBef>
                <a:spcPts val="1000"/>
              </a:spcBef>
              <a:spcAft>
                <a:spcPts val="0"/>
              </a:spcAft>
              <a:buNone/>
            </a:pPr>
            <a:r>
              <a:t/>
            </a:r>
            <a:endParaRPr/>
          </a:p>
        </p:txBody>
      </p:sp>
      <p:sp>
        <p:nvSpPr>
          <p:cNvPr id="205" name="Google Shape;205;p24"/>
          <p:cNvSpPr txBox="1"/>
          <p:nvPr>
            <p:ph idx="2" type="body"/>
          </p:nvPr>
        </p:nvSpPr>
        <p:spPr>
          <a:xfrm>
            <a:off x="7506250" y="2317750"/>
            <a:ext cx="3683100" cy="318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06" name="Google Shape;206;p24"/>
          <p:cNvPicPr preferRelativeResize="0"/>
          <p:nvPr/>
        </p:nvPicPr>
        <p:blipFill>
          <a:blip r:embed="rId3">
            <a:alphaModFix/>
          </a:blip>
          <a:stretch>
            <a:fillRect/>
          </a:stretch>
        </p:blipFill>
        <p:spPr>
          <a:xfrm>
            <a:off x="7506250" y="2317750"/>
            <a:ext cx="3683000" cy="318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1620975" y="624100"/>
            <a:ext cx="2671800" cy="128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Citrus fruit</a:t>
            </a:r>
            <a:endParaRPr/>
          </a:p>
        </p:txBody>
      </p:sp>
      <p:sp>
        <p:nvSpPr>
          <p:cNvPr id="212" name="Google Shape;212;p25"/>
          <p:cNvSpPr txBox="1"/>
          <p:nvPr>
            <p:ph idx="1" type="body"/>
          </p:nvPr>
        </p:nvSpPr>
        <p:spPr>
          <a:xfrm>
            <a:off x="320625" y="2133600"/>
            <a:ext cx="3615900" cy="3777600"/>
          </a:xfrm>
          <a:prstGeom prst="rect">
            <a:avLst/>
          </a:prstGeom>
        </p:spPr>
        <p:txBody>
          <a:bodyPr anchorCtr="0" anchor="t" bIns="45700" lIns="91425" spcFirstLastPara="1" rIns="91425" wrap="square" tIns="45700">
            <a:noAutofit/>
          </a:bodyPr>
          <a:lstStyle/>
          <a:p>
            <a:pPr indent="-457200" lvl="0" marL="457200" rtl="0" algn="l">
              <a:spcBef>
                <a:spcPts val="1000"/>
              </a:spcBef>
              <a:spcAft>
                <a:spcPts val="0"/>
              </a:spcAft>
              <a:buSzPts val="3600"/>
              <a:buChar char="•"/>
            </a:pPr>
            <a:r>
              <a:rPr lang="en-US" sz="3600"/>
              <a:t>oranges</a:t>
            </a:r>
            <a:endParaRPr sz="3600"/>
          </a:p>
          <a:p>
            <a:pPr indent="-457200" lvl="0" marL="457200" rtl="0" algn="l">
              <a:spcBef>
                <a:spcPts val="0"/>
              </a:spcBef>
              <a:spcAft>
                <a:spcPts val="0"/>
              </a:spcAft>
              <a:buSzPts val="3600"/>
              <a:buChar char="•"/>
            </a:pPr>
            <a:r>
              <a:rPr lang="en-US" sz="3600"/>
              <a:t>lemons</a:t>
            </a:r>
            <a:endParaRPr sz="3600"/>
          </a:p>
          <a:p>
            <a:pPr indent="-457200" lvl="0" marL="457200" rtl="0" algn="l">
              <a:spcBef>
                <a:spcPts val="0"/>
              </a:spcBef>
              <a:spcAft>
                <a:spcPts val="0"/>
              </a:spcAft>
              <a:buSzPts val="3600"/>
              <a:buChar char="•"/>
            </a:pPr>
            <a:r>
              <a:rPr lang="en-US" sz="3600"/>
              <a:t>tangerines</a:t>
            </a:r>
            <a:endParaRPr sz="3600"/>
          </a:p>
          <a:p>
            <a:pPr indent="-457200" lvl="0" marL="457200" rtl="0" algn="l">
              <a:spcBef>
                <a:spcPts val="0"/>
              </a:spcBef>
              <a:spcAft>
                <a:spcPts val="0"/>
              </a:spcAft>
              <a:buSzPts val="3600"/>
              <a:buChar char="•"/>
            </a:pPr>
            <a:r>
              <a:rPr lang="en-US" sz="3600"/>
              <a:t>bergamot oranges</a:t>
            </a:r>
            <a:endParaRPr sz="3600"/>
          </a:p>
          <a:p>
            <a:pPr indent="-457200" lvl="0" marL="457200" rtl="0" algn="l">
              <a:spcBef>
                <a:spcPts val="0"/>
              </a:spcBef>
              <a:spcAft>
                <a:spcPts val="0"/>
              </a:spcAft>
              <a:buSzPts val="3600"/>
              <a:buChar char="•"/>
            </a:pPr>
            <a:r>
              <a:rPr lang="en-US" sz="3600"/>
              <a:t>kumquats</a:t>
            </a:r>
            <a:endParaRPr sz="3600"/>
          </a:p>
        </p:txBody>
      </p:sp>
      <p:sp>
        <p:nvSpPr>
          <p:cNvPr id="213" name="Google Shape;213;p25"/>
          <p:cNvSpPr txBox="1"/>
          <p:nvPr>
            <p:ph idx="2" type="body"/>
          </p:nvPr>
        </p:nvSpPr>
        <p:spPr>
          <a:xfrm>
            <a:off x="5254825" y="552200"/>
            <a:ext cx="6804600" cy="6074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14" name="Google Shape;214;p25"/>
          <p:cNvPicPr preferRelativeResize="0"/>
          <p:nvPr/>
        </p:nvPicPr>
        <p:blipFill>
          <a:blip r:embed="rId3">
            <a:alphaModFix/>
          </a:blip>
          <a:stretch>
            <a:fillRect/>
          </a:stretch>
        </p:blipFill>
        <p:spPr>
          <a:xfrm>
            <a:off x="4203875" y="0"/>
            <a:ext cx="7988126"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2592924" y="624110"/>
            <a:ext cx="8911800" cy="128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Drink and rejoice!</a:t>
            </a:r>
            <a:endParaRPr/>
          </a:p>
        </p:txBody>
      </p:sp>
      <p:sp>
        <p:nvSpPr>
          <p:cNvPr id="220" name="Google Shape;220;p26"/>
          <p:cNvSpPr txBox="1"/>
          <p:nvPr>
            <p:ph idx="1" type="body"/>
          </p:nvPr>
        </p:nvSpPr>
        <p:spPr>
          <a:xfrm>
            <a:off x="2589212" y="2133600"/>
            <a:ext cx="4314000" cy="377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21" name="Google Shape;221;p26"/>
          <p:cNvSpPr txBox="1"/>
          <p:nvPr>
            <p:ph idx="2" type="body"/>
          </p:nvPr>
        </p:nvSpPr>
        <p:spPr>
          <a:xfrm>
            <a:off x="7190750" y="385450"/>
            <a:ext cx="4314000" cy="6128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p>
        </p:txBody>
      </p:sp>
      <p:pic>
        <p:nvPicPr>
          <p:cNvPr id="222" name="Google Shape;222;p26"/>
          <p:cNvPicPr preferRelativeResize="0"/>
          <p:nvPr/>
        </p:nvPicPr>
        <p:blipFill>
          <a:blip r:embed="rId3">
            <a:alphaModFix/>
          </a:blip>
          <a:stretch>
            <a:fillRect/>
          </a:stretch>
        </p:blipFill>
        <p:spPr>
          <a:xfrm>
            <a:off x="1108975" y="1871638"/>
            <a:ext cx="5141075" cy="4301525"/>
          </a:xfrm>
          <a:prstGeom prst="rect">
            <a:avLst/>
          </a:prstGeom>
          <a:noFill/>
          <a:ln>
            <a:noFill/>
          </a:ln>
        </p:spPr>
      </p:pic>
      <p:pic>
        <p:nvPicPr>
          <p:cNvPr id="223" name="Google Shape;223;p26"/>
          <p:cNvPicPr preferRelativeResize="0"/>
          <p:nvPr/>
        </p:nvPicPr>
        <p:blipFill>
          <a:blip r:embed="rId4">
            <a:alphaModFix/>
          </a:blip>
          <a:stretch>
            <a:fillRect/>
          </a:stretch>
        </p:blipFill>
        <p:spPr>
          <a:xfrm>
            <a:off x="6795050" y="385450"/>
            <a:ext cx="5105400" cy="594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2592924" y="624110"/>
            <a:ext cx="8911800" cy="128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Pythagora’s cup </a:t>
            </a:r>
            <a:endParaRPr/>
          </a:p>
        </p:txBody>
      </p:sp>
      <p:sp>
        <p:nvSpPr>
          <p:cNvPr id="229" name="Google Shape;229;p27"/>
          <p:cNvSpPr txBox="1"/>
          <p:nvPr>
            <p:ph idx="1" type="body"/>
          </p:nvPr>
        </p:nvSpPr>
        <p:spPr>
          <a:xfrm>
            <a:off x="2589212" y="2133600"/>
            <a:ext cx="4314000" cy="377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30" name="Google Shape;230;p27"/>
          <p:cNvSpPr txBox="1"/>
          <p:nvPr>
            <p:ph idx="2" type="body"/>
          </p:nvPr>
        </p:nvSpPr>
        <p:spPr>
          <a:xfrm>
            <a:off x="7190747" y="2126222"/>
            <a:ext cx="4314000" cy="377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31" name="Google Shape;231;p27"/>
          <p:cNvPicPr preferRelativeResize="0"/>
          <p:nvPr/>
        </p:nvPicPr>
        <p:blipFill>
          <a:blip r:embed="rId3">
            <a:alphaModFix/>
          </a:blip>
          <a:stretch>
            <a:fillRect/>
          </a:stretch>
        </p:blipFill>
        <p:spPr>
          <a:xfrm>
            <a:off x="2589200" y="2229625"/>
            <a:ext cx="4314001" cy="367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