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ed030e20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ed030e20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1582ce3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1582ce3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77bf8303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77bf8303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ed030e200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ed030e20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77bf8303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77bf830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2035bcbc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2035bcbc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2035bcbcb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2035bcbcb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6ca04b57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6ca04b57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ed030e20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ed030e2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ed030e20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ed030e20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15dd07b2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15dd07b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15dd07b2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15dd07b2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15dd07b2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15dd07b2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ed030e200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ed030e20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039f3bf5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039f3bf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youtu.be/Y8Hpyov3Tt8" TargetMode="External"/><Relationship Id="rId4" Type="http://schemas.openxmlformats.org/officeDocument/2006/relationships/hyperlink" Target="https://youtu.be/Y8Hpyov3Tt8" TargetMode="External"/><Relationship Id="rId5" Type="http://schemas.openxmlformats.org/officeDocument/2006/relationships/hyperlink" Target="https://youtu.be/Y8Hpyov3Tt8" TargetMode="External"/><Relationship Id="rId6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Relationship Id="rId4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4294967295" type="title"/>
          </p:nvPr>
        </p:nvSpPr>
        <p:spPr>
          <a:xfrm>
            <a:off x="311700" y="445025"/>
            <a:ext cx="574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675" y="65275"/>
            <a:ext cx="5285501" cy="490467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522175" y="4023300"/>
            <a:ext cx="3518400" cy="81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lt1"/>
                </a:solidFill>
              </a:rPr>
              <a:t>Greek ways of entertainment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265500" y="219975"/>
            <a:ext cx="4045200" cy="80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Theater </a:t>
            </a:r>
            <a:endParaRPr/>
          </a:p>
        </p:txBody>
      </p:sp>
      <p:sp>
        <p:nvSpPr>
          <p:cNvPr id="120" name="Google Shape;120;p22"/>
          <p:cNvSpPr txBox="1"/>
          <p:nvPr>
            <p:ph idx="1" type="subTitle"/>
          </p:nvPr>
        </p:nvSpPr>
        <p:spPr>
          <a:xfrm>
            <a:off x="265500" y="1401650"/>
            <a:ext cx="40452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/>
              <a:t>Ancient Greeks are famous for the </a:t>
            </a:r>
            <a:r>
              <a:rPr lang="en">
                <a:solidFill>
                  <a:srgbClr val="FF00FF"/>
                </a:solidFill>
              </a:rPr>
              <a:t>tragedy</a:t>
            </a:r>
            <a:r>
              <a:rPr lang="en"/>
              <a:t> (Aischylos, Sophocles, Euripides),</a:t>
            </a:r>
            <a:endParaRPr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the </a:t>
            </a:r>
            <a:r>
              <a:rPr lang="en">
                <a:solidFill>
                  <a:srgbClr val="9900FF"/>
                </a:solidFill>
              </a:rPr>
              <a:t>comedy</a:t>
            </a:r>
            <a:r>
              <a:rPr lang="en"/>
              <a:t> (Aristophanes) 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/>
              <a:t>Drama was a means of political debate and psychotherapy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/>
              <a:t>Rich people paid poor people tickets to watch theater 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2"/>
          <p:cNvSpPr txBox="1"/>
          <p:nvPr>
            <p:ph idx="2" type="body"/>
          </p:nvPr>
        </p:nvSpPr>
        <p:spPr>
          <a:xfrm>
            <a:off x="5820425" y="724075"/>
            <a:ext cx="29562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ancient greek theater"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0420" y="724075"/>
            <a:ext cx="2956080" cy="36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265500" y="362850"/>
            <a:ext cx="4045200" cy="160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POETRY and MUSIC</a:t>
            </a:r>
            <a:endParaRPr/>
          </a:p>
        </p:txBody>
      </p:sp>
      <p:sp>
        <p:nvSpPr>
          <p:cNvPr id="128" name="Google Shape;128;p23"/>
          <p:cNvSpPr txBox="1"/>
          <p:nvPr>
            <p:ph idx="1" type="subTitle"/>
          </p:nvPr>
        </p:nvSpPr>
        <p:spPr>
          <a:xfrm>
            <a:off x="265500" y="2803075"/>
            <a:ext cx="4391100" cy="19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9 Muses inspired artists who recited poetry with music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Hymn to Muse </a:t>
            </a:r>
            <a:r>
              <a:rPr lang="en" sz="1800" u="sng">
                <a:solidFill>
                  <a:schemeClr val="hlink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Calliope</a:t>
            </a:r>
            <a:r>
              <a:rPr lang="en" sz="1800" u="sng">
                <a:solidFill>
                  <a:schemeClr val="hlink"/>
                </a:solidFill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  <a:hlinkClick r:id="rId5"/>
              </a:rPr>
              <a:t> and Apollo</a:t>
            </a:r>
            <a:endParaRPr sz="1800">
              <a:solidFill>
                <a:schemeClr val="dk1"/>
              </a:solidFill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1700" y="445025"/>
            <a:ext cx="295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0000"/>
                </a:solidFill>
              </a:rPr>
              <a:t>Mythology</a:t>
            </a:r>
            <a:endParaRPr b="1">
              <a:solidFill>
                <a:srgbClr val="990000"/>
              </a:solidFill>
            </a:endParaRPr>
          </a:p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43600" y="1152475"/>
            <a:ext cx="4359000" cy="3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800"/>
              <a:buChar char="●"/>
            </a:pPr>
            <a:r>
              <a:rPr lang="en">
                <a:solidFill>
                  <a:srgbClr val="CC4125"/>
                </a:solidFill>
              </a:rPr>
              <a:t>The Olympian Gods and demigods (eg. Hercules)</a:t>
            </a:r>
            <a:endParaRPr>
              <a:solidFill>
                <a:srgbClr val="CC4125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4125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800"/>
              <a:buChar char="●"/>
            </a:pPr>
            <a:r>
              <a:rPr lang="en">
                <a:solidFill>
                  <a:srgbClr val="CC4125"/>
                </a:solidFill>
              </a:rPr>
              <a:t>The poems of H</a:t>
            </a:r>
            <a:r>
              <a:rPr lang="en">
                <a:solidFill>
                  <a:srgbClr val="CC4125"/>
                </a:solidFill>
              </a:rPr>
              <a:t>omer (Iliad,Odyssey)</a:t>
            </a:r>
            <a:endParaRPr>
              <a:solidFill>
                <a:srgbClr val="CC4125"/>
              </a:solidFill>
            </a:endParaRPr>
          </a:p>
          <a:p>
            <a:pPr indent="-342900" lvl="0" marL="1371600" rtl="0" algn="l">
              <a:spcBef>
                <a:spcPts val="1000"/>
              </a:spcBef>
              <a:spcAft>
                <a:spcPts val="0"/>
              </a:spcAft>
              <a:buClr>
                <a:srgbClr val="CC4125"/>
              </a:buClr>
              <a:buSzPts val="1800"/>
              <a:buChar char="➢"/>
            </a:pPr>
            <a:r>
              <a:rPr lang="en">
                <a:solidFill>
                  <a:srgbClr val="CC4125"/>
                </a:solidFill>
              </a:rPr>
              <a:t>The fairy-tales of Aesop</a:t>
            </a:r>
            <a:endParaRPr>
              <a:solidFill>
                <a:srgbClr val="CC4125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208125" y="187725"/>
            <a:ext cx="4045200" cy="94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Feasts </a:t>
            </a:r>
            <a:endParaRPr/>
          </a:p>
        </p:txBody>
      </p:sp>
      <p:sp>
        <p:nvSpPr>
          <p:cNvPr id="142" name="Google Shape;142;p25"/>
          <p:cNvSpPr txBox="1"/>
          <p:nvPr>
            <p:ph idx="1" type="subTitle"/>
          </p:nvPr>
        </p:nvSpPr>
        <p:spPr>
          <a:xfrm>
            <a:off x="208125" y="1795400"/>
            <a:ext cx="4045200" cy="30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Feasts were given mostly to honor gods by</a:t>
            </a:r>
            <a:endParaRPr sz="2400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" sz="2400"/>
              <a:t>Eating and Drinking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" sz="2400"/>
              <a:t>Singing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" sz="2400"/>
              <a:t>Dancing </a:t>
            </a:r>
            <a:endParaRPr sz="2400"/>
          </a:p>
        </p:txBody>
      </p:sp>
      <p:sp>
        <p:nvSpPr>
          <p:cNvPr id="143" name="Google Shape;143;p25"/>
          <p:cNvSpPr txBox="1"/>
          <p:nvPr>
            <p:ph idx="2" type="body"/>
          </p:nvPr>
        </p:nvSpPr>
        <p:spPr>
          <a:xfrm>
            <a:off x="4731300" y="1135425"/>
            <a:ext cx="4045200" cy="299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1300" y="1135375"/>
            <a:ext cx="4045200" cy="299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265500" y="3627925"/>
            <a:ext cx="4045200" cy="115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Symposium</a:t>
            </a:r>
            <a:endParaRPr/>
          </a:p>
        </p:txBody>
      </p:sp>
      <p:sp>
        <p:nvSpPr>
          <p:cNvPr id="150" name="Google Shape;150;p26"/>
          <p:cNvSpPr txBox="1"/>
          <p:nvPr>
            <p:ph idx="1" type="subTitle"/>
          </p:nvPr>
        </p:nvSpPr>
        <p:spPr>
          <a:xfrm>
            <a:off x="591000" y="3801700"/>
            <a:ext cx="3981000" cy="12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00FF"/>
                </a:solidFill>
              </a:rPr>
              <a:t>(drinking together)</a:t>
            </a:r>
            <a:endParaRPr b="1">
              <a:solidFill>
                <a:srgbClr val="9900FF"/>
              </a:solidFill>
            </a:endParaRPr>
          </a:p>
        </p:txBody>
      </p:sp>
      <p:sp>
        <p:nvSpPr>
          <p:cNvPr id="151" name="Google Shape;151;p26"/>
          <p:cNvSpPr txBox="1"/>
          <p:nvPr>
            <p:ph idx="2" type="body"/>
          </p:nvPr>
        </p:nvSpPr>
        <p:spPr>
          <a:xfrm>
            <a:off x="4731450" y="185350"/>
            <a:ext cx="4045200" cy="48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22222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22222"/>
                </a:solidFill>
              </a:rPr>
              <a:t>part of a banquet that took place after the meal, </a:t>
            </a:r>
            <a:endParaRPr sz="24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222222"/>
                </a:solidFill>
              </a:rPr>
              <a:t>when drinking for pleasure was accompanied by </a:t>
            </a:r>
            <a:endParaRPr i="1" sz="2400">
              <a:solidFill>
                <a:srgbClr val="222222"/>
              </a:solidFill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222222"/>
              </a:buClr>
              <a:buSzPts val="2400"/>
              <a:buChar char="➢"/>
            </a:pPr>
            <a:r>
              <a:rPr i="1" lang="en" sz="2400">
                <a:solidFill>
                  <a:srgbClr val="222222"/>
                </a:solidFill>
              </a:rPr>
              <a:t>music</a:t>
            </a:r>
            <a:endParaRPr i="1" sz="2400">
              <a:solidFill>
                <a:srgbClr val="222222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➢"/>
            </a:pPr>
            <a:r>
              <a:rPr i="1" lang="en" sz="2400">
                <a:solidFill>
                  <a:srgbClr val="222222"/>
                </a:solidFill>
              </a:rPr>
              <a:t>dancing </a:t>
            </a:r>
            <a:endParaRPr i="1" sz="2400">
              <a:solidFill>
                <a:srgbClr val="222222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Char char="➢"/>
            </a:pPr>
            <a:r>
              <a:rPr i="1" lang="en" sz="2400">
                <a:solidFill>
                  <a:srgbClr val="222222"/>
                </a:solidFill>
              </a:rPr>
              <a:t>recitals </a:t>
            </a:r>
            <a:endParaRPr i="1" sz="2400">
              <a:solidFill>
                <a:srgbClr val="22222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➢"/>
            </a:pPr>
            <a:r>
              <a:rPr i="1" lang="en" sz="2400">
                <a:solidFill>
                  <a:srgbClr val="222222"/>
                </a:solidFill>
              </a:rPr>
              <a:t>philosophical conversation</a:t>
            </a:r>
            <a:r>
              <a:rPr i="1" lang="en" sz="1050">
                <a:solidFill>
                  <a:srgbClr val="222222"/>
                </a:solidFill>
              </a:rPr>
              <a:t>.</a:t>
            </a:r>
            <a:endParaRPr baseline="30000" i="1" sz="14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265500" y="129725"/>
            <a:ext cx="4045200" cy="319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the European Renaissance and </a:t>
            </a:r>
            <a:r>
              <a:rPr lang="en"/>
              <a:t>Enlightenment</a:t>
            </a:r>
            <a:endParaRPr/>
          </a:p>
        </p:txBody>
      </p:sp>
      <p:sp>
        <p:nvSpPr>
          <p:cNvPr id="157" name="Google Shape;157;p27"/>
          <p:cNvSpPr txBox="1"/>
          <p:nvPr>
            <p:ph idx="1" type="subTitle"/>
          </p:nvPr>
        </p:nvSpPr>
        <p:spPr>
          <a:xfrm>
            <a:off x="265500" y="3381775"/>
            <a:ext cx="4045200" cy="12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Greece was under the Ottoman occupation for 4 centuries (1453-1821)</a:t>
            </a:r>
            <a:endParaRPr/>
          </a:p>
        </p:txBody>
      </p:sp>
      <p:sp>
        <p:nvSpPr>
          <p:cNvPr id="158" name="Google Shape;158;p2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2775"/>
            <a:ext cx="4572000" cy="500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265500" y="153300"/>
            <a:ext cx="3503100" cy="14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Traditional and pop dances</a:t>
            </a:r>
            <a:endParaRPr sz="3600"/>
          </a:p>
        </p:txBody>
      </p:sp>
      <p:sp>
        <p:nvSpPr>
          <p:cNvPr id="165" name="Google Shape;165;p28"/>
          <p:cNvSpPr txBox="1"/>
          <p:nvPr>
            <p:ph idx="1" type="subTitle"/>
          </p:nvPr>
        </p:nvSpPr>
        <p:spPr>
          <a:xfrm>
            <a:off x="265500" y="1775375"/>
            <a:ext cx="3330900" cy="28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8"/>
          <p:cNvPicPr preferRelativeResize="0"/>
          <p:nvPr/>
        </p:nvPicPr>
        <p:blipFill rotWithShape="1">
          <a:blip r:embed="rId3">
            <a:alphaModFix/>
          </a:blip>
          <a:srcRect b="0" l="17632" r="7077" t="29393"/>
          <a:stretch/>
        </p:blipFill>
        <p:spPr>
          <a:xfrm>
            <a:off x="4902875" y="756050"/>
            <a:ext cx="3910250" cy="363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/>
        </p:nvPicPr>
        <p:blipFill rotWithShape="1">
          <a:blip r:embed="rId4">
            <a:alphaModFix/>
          </a:blip>
          <a:srcRect b="3545" l="4690" r="9868" t="30421"/>
          <a:stretch/>
        </p:blipFill>
        <p:spPr>
          <a:xfrm>
            <a:off x="402100" y="1593150"/>
            <a:ext cx="4006651" cy="298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4230575"/>
            <a:ext cx="31752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EFEFEF"/>
                </a:solidFill>
              </a:rPr>
              <a:t>Sport has always been </a:t>
            </a:r>
            <a:endParaRPr sz="2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EFEFEF"/>
                </a:solidFill>
              </a:rPr>
              <a:t> a favourite pastime </a:t>
            </a:r>
            <a:endParaRPr sz="2200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4294967295" type="body"/>
          </p:nvPr>
        </p:nvSpPr>
        <p:spPr>
          <a:xfrm>
            <a:off x="311700" y="0"/>
            <a:ext cx="8520600" cy="49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Ancient Greeks did sport to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learn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get fit 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satisfy their spirit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265500" y="248000"/>
            <a:ext cx="4045200" cy="13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</a:rPr>
              <a:t>Ancient Greeks were really into</a:t>
            </a:r>
            <a:r>
              <a:rPr lang="en"/>
              <a:t> </a:t>
            </a:r>
            <a:endParaRPr/>
          </a:p>
        </p:txBody>
      </p:sp>
      <p:sp>
        <p:nvSpPr>
          <p:cNvPr id="72" name="Google Shape;72;p16"/>
          <p:cNvSpPr txBox="1"/>
          <p:nvPr>
            <p:ph idx="1" type="subTitle"/>
          </p:nvPr>
        </p:nvSpPr>
        <p:spPr>
          <a:xfrm>
            <a:off x="265500" y="1076800"/>
            <a:ext cx="4045200" cy="39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 martial arts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2.    </a:t>
            </a:r>
            <a:r>
              <a:rPr lang="en" sz="3000"/>
              <a:t>t</a:t>
            </a:r>
            <a:r>
              <a:rPr lang="en" sz="3000"/>
              <a:t>rack and field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3.    d</a:t>
            </a:r>
            <a:r>
              <a:rPr lang="en" sz="3000"/>
              <a:t>iscus, javelin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4.    long jump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5.    chariot racing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6.	</a:t>
            </a:r>
            <a:r>
              <a:rPr lang="en" sz="3000">
                <a:solidFill>
                  <a:srgbClr val="980000"/>
                </a:solidFill>
              </a:rPr>
              <a:t>football</a:t>
            </a:r>
            <a:endParaRPr sz="3000">
              <a:solidFill>
                <a:srgbClr val="98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6"/>
          <p:cNvSpPr txBox="1"/>
          <p:nvPr>
            <p:ph idx="2" type="body"/>
          </p:nvPr>
        </p:nvSpPr>
        <p:spPr>
          <a:xfrm>
            <a:off x="4791813" y="1233175"/>
            <a:ext cx="3984600" cy="223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1775" y="1183175"/>
            <a:ext cx="3984675" cy="223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Celestial Sphere</a:t>
            </a:r>
            <a:endParaRPr/>
          </a:p>
        </p:txBody>
      </p:sp>
      <p:sp>
        <p:nvSpPr>
          <p:cNvPr id="80" name="Google Shape;80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Throwing the ball to the heavens and catching it before it landed</a:t>
            </a:r>
            <a:endParaRPr/>
          </a:p>
        </p:txBody>
      </p:sp>
      <p:sp>
        <p:nvSpPr>
          <p:cNvPr id="81" name="Google Shape;81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475" y="0"/>
            <a:ext cx="47250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265500" y="795125"/>
            <a:ext cx="4045200" cy="192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Aporaxis=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Bounce and basket </a:t>
            </a:r>
            <a:r>
              <a:rPr lang="en"/>
              <a:t>sphere</a:t>
            </a:r>
            <a:endParaRPr/>
          </a:p>
        </p:txBody>
      </p:sp>
      <p:sp>
        <p:nvSpPr>
          <p:cNvPr id="88" name="Google Shape;88;p1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ancestors of basketball</a:t>
            </a:r>
            <a:endParaRPr/>
          </a:p>
        </p:txBody>
      </p:sp>
      <p:sp>
        <p:nvSpPr>
          <p:cNvPr id="89" name="Google Shape;89;p1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00" y="795125"/>
            <a:ext cx="3837000" cy="358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kotavos</a:t>
            </a:r>
            <a:endParaRPr/>
          </a:p>
        </p:txBody>
      </p:sp>
      <p:sp>
        <p:nvSpPr>
          <p:cNvPr id="96" name="Google Shape;96;p1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Sprinkling the last wine drops from the glass to a target (vessel or discus)</a:t>
            </a:r>
            <a:endParaRPr/>
          </a:p>
        </p:txBody>
      </p:sp>
      <p:sp>
        <p:nvSpPr>
          <p:cNvPr id="97" name="Google Shape;97;p1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0500" y="181200"/>
            <a:ext cx="4683500" cy="486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227225" y="63475"/>
            <a:ext cx="4045200" cy="70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Board Games </a:t>
            </a:r>
            <a:endParaRPr/>
          </a:p>
        </p:txBody>
      </p:sp>
      <p:sp>
        <p:nvSpPr>
          <p:cNvPr id="104" name="Google Shape;104;p20"/>
          <p:cNvSpPr txBox="1"/>
          <p:nvPr>
            <p:ph idx="1" type="subTitle"/>
          </p:nvPr>
        </p:nvSpPr>
        <p:spPr>
          <a:xfrm>
            <a:off x="265500" y="984875"/>
            <a:ext cx="4045200" cy="40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ctr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/>
              <a:t>L</a:t>
            </a:r>
            <a:r>
              <a:rPr lang="en"/>
              <a:t>atrunculi strategic game (you must make your opponent unable to move his pawn)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AutoNum type="arabicPeriod"/>
            </a:pPr>
            <a:r>
              <a:rPr lang="en" sz="2400">
                <a:solidFill>
                  <a:srgbClr val="666666"/>
                </a:solidFill>
                <a:highlight>
                  <a:srgbClr val="FFFFFF"/>
                </a:highlight>
              </a:rPr>
              <a:t>Terni lapilli (tic tac toe)</a:t>
            </a:r>
            <a:endParaRPr sz="24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AutoNum type="arabicPeriod"/>
            </a:pPr>
            <a:r>
              <a:rPr lang="en" sz="2400">
                <a:solidFill>
                  <a:srgbClr val="666666"/>
                </a:solidFill>
                <a:highlight>
                  <a:srgbClr val="FFFFFF"/>
                </a:highlight>
              </a:rPr>
              <a:t>Cubicles (dice)</a:t>
            </a:r>
            <a:endParaRPr sz="24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  <p:sp>
        <p:nvSpPr>
          <p:cNvPr id="105" name="Google Shape;105;p20"/>
          <p:cNvSpPr txBox="1"/>
          <p:nvPr>
            <p:ph idx="2" type="body"/>
          </p:nvPr>
        </p:nvSpPr>
        <p:spPr>
          <a:xfrm>
            <a:off x="4572050" y="772075"/>
            <a:ext cx="4204500" cy="277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771900"/>
            <a:ext cx="4204500" cy="333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66666"/>
                </a:solidFill>
              </a:rPr>
              <a:t>Tabla lusoria and</a:t>
            </a:r>
            <a:endParaRPr sz="30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66666"/>
                </a:solidFill>
              </a:rPr>
              <a:t>t</a:t>
            </a:r>
            <a:r>
              <a:rPr lang="en" sz="3000">
                <a:solidFill>
                  <a:srgbClr val="666666"/>
                </a:solidFill>
              </a:rPr>
              <a:t>he first puzzle</a:t>
            </a:r>
            <a:endParaRPr sz="3000">
              <a:solidFill>
                <a:srgbClr val="666666"/>
              </a:solidFill>
            </a:endParaRPr>
          </a:p>
        </p:txBody>
      </p:sp>
      <p:sp>
        <p:nvSpPr>
          <p:cNvPr id="112" name="Google Shape;112;p21"/>
          <p:cNvSpPr txBox="1"/>
          <p:nvPr>
            <p:ph idx="1" type="subTitle"/>
          </p:nvPr>
        </p:nvSpPr>
        <p:spPr>
          <a:xfrm>
            <a:off x="265500" y="1324275"/>
            <a:ext cx="4045200" cy="27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(Ostomachion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Archimedes)</a:t>
            </a:r>
            <a:endParaRPr/>
          </a:p>
        </p:txBody>
      </p:sp>
      <p:sp>
        <p:nvSpPr>
          <p:cNvPr id="113" name="Google Shape;113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6477" y="0"/>
            <a:ext cx="4391275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