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80148ae0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80148ae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6cb448306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6cb448306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6cb448306_1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6cb448306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5de6aa259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5de6aa259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5de6aa259_0_3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45de6aa259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cb44830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cb4483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6cb448306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6cb44830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5de6aa259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45de6aa259_0_3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5de6aa259_0_3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5de6aa259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6cb448306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6cb44830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665400" y="998400"/>
            <a:ext cx="4861200" cy="486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990600" y="1323600"/>
            <a:ext cx="4210800" cy="42108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28333" y="2169600"/>
            <a:ext cx="3935100" cy="211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28483" y="4355907"/>
            <a:ext cx="3935100" cy="935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415600" y="1644133"/>
            <a:ext cx="11360700" cy="21468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415600" y="3892600"/>
            <a:ext cx="11360700" cy="142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3"/>
          <p:cNvGrpSpPr/>
          <p:nvPr/>
        </p:nvGrpSpPr>
        <p:grpSpPr>
          <a:xfrm>
            <a:off x="-417513" y="0"/>
            <a:ext cx="12584115" cy="6853238"/>
            <a:chOff x="-417513" y="0"/>
            <a:chExt cx="12584115" cy="6853238"/>
          </a:xfrm>
        </p:grpSpPr>
        <p:sp>
          <p:nvSpPr>
            <p:cNvPr id="57" name="Google Shape;57;p13"/>
            <p:cNvSpPr/>
            <p:nvPr/>
          </p:nvSpPr>
          <p:spPr>
            <a:xfrm>
              <a:off x="1306513" y="0"/>
              <a:ext cx="3862388" cy="6843712"/>
            </a:xfrm>
            <a:custGeom>
              <a:rect b="b" l="l" r="r" t="t"/>
              <a:pathLst>
                <a:path extrusionOk="0" h="1440" w="813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0626725" y="9525"/>
              <a:ext cx="1539875" cy="555625"/>
            </a:xfrm>
            <a:custGeom>
              <a:rect b="b" l="l" r="r" t="t"/>
              <a:pathLst>
                <a:path extrusionOk="0" h="117" w="324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0247313" y="5013325"/>
              <a:ext cx="1919288" cy="1830388"/>
            </a:xfrm>
            <a:custGeom>
              <a:rect b="b" l="l" r="r" t="t"/>
              <a:pathLst>
                <a:path extrusionOk="0" h="385" w="404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120775" y="0"/>
              <a:ext cx="3676651" cy="6843712"/>
            </a:xfrm>
            <a:custGeom>
              <a:rect b="b" l="l" r="r" t="t"/>
              <a:pathLst>
                <a:path extrusionOk="0" h="1440" w="774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1202988" y="9525"/>
              <a:ext cx="963613" cy="366713"/>
            </a:xfrm>
            <a:custGeom>
              <a:rect b="b" l="l" r="r" t="t"/>
              <a:pathLst>
                <a:path extrusionOk="0" h="77" w="203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0494963" y="5275263"/>
              <a:ext cx="1666875" cy="1577975"/>
            </a:xfrm>
            <a:custGeom>
              <a:rect b="b" l="l" r="r" t="t"/>
              <a:pathLst>
                <a:path extrusionOk="0" h="332" w="351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001713" y="0"/>
              <a:ext cx="3621089" cy="6843712"/>
            </a:xfrm>
            <a:custGeom>
              <a:rect b="b" l="l" r="r" t="t"/>
              <a:pathLst>
                <a:path extrusionOk="0" h="1440" w="762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1501438" y="9525"/>
              <a:ext cx="665163" cy="257175"/>
            </a:xfrm>
            <a:custGeom>
              <a:rect b="b" l="l" r="r" t="t"/>
              <a:pathLst>
                <a:path extrusionOk="0" h="54" w="14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0641013" y="5408613"/>
              <a:ext cx="1525588" cy="1435100"/>
            </a:xfrm>
            <a:custGeom>
              <a:rect b="b" l="l" r="r" t="t"/>
              <a:pathLst>
                <a:path extrusionOk="0" h="302" w="321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001713" y="0"/>
              <a:ext cx="3244849" cy="6843712"/>
            </a:xfrm>
            <a:custGeom>
              <a:rect b="b" l="l" r="r" t="t"/>
              <a:pathLst>
                <a:path extrusionOk="0" h="1440" w="683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0802938" y="5518150"/>
              <a:ext cx="1363663" cy="1325563"/>
            </a:xfrm>
            <a:custGeom>
              <a:rect b="b" l="l" r="r" t="t"/>
              <a:pathLst>
                <a:path extrusionOk="0" h="279" w="287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889000" y="0"/>
              <a:ext cx="3230563" cy="6843712"/>
            </a:xfrm>
            <a:custGeom>
              <a:rect b="b" l="l" r="r" t="t"/>
              <a:pathLst>
                <a:path extrusionOk="0" h="1440" w="68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0979150" y="5694363"/>
              <a:ext cx="1187450" cy="1149350"/>
            </a:xfrm>
            <a:custGeom>
              <a:rect b="b" l="l" r="r" t="t"/>
              <a:pathLst>
                <a:path extrusionOk="0" h="242" w="25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84188" y="0"/>
              <a:ext cx="3421064" cy="6843712"/>
            </a:xfrm>
            <a:custGeom>
              <a:rect b="b" l="l" r="r" t="t"/>
              <a:pathLst>
                <a:path extrusionOk="0" h="1440" w="72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1287125" y="6049963"/>
              <a:ext cx="879475" cy="793750"/>
            </a:xfrm>
            <a:custGeom>
              <a:rect b="b" l="l" r="r" t="t"/>
              <a:pathLst>
                <a:path extrusionOk="0" h="167" w="185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98488" y="0"/>
              <a:ext cx="2717799" cy="6843712"/>
            </a:xfrm>
            <a:custGeom>
              <a:rect b="b" l="l" r="r" t="t"/>
              <a:pathLst>
                <a:path extrusionOk="0" h="1440" w="572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61938" y="0"/>
              <a:ext cx="2944812" cy="6843712"/>
            </a:xfrm>
            <a:custGeom>
              <a:rect b="b" l="l" r="r" t="t"/>
              <a:pathLst>
                <a:path extrusionOk="0" h="1440" w="62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-417513" y="0"/>
              <a:ext cx="2403475" cy="6843712"/>
            </a:xfrm>
            <a:custGeom>
              <a:rect b="b" l="l" r="r" t="t"/>
              <a:pathLst>
                <a:path extrusionOk="0" h="1440" w="506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4288" y="9525"/>
              <a:ext cx="1771650" cy="3198813"/>
            </a:xfrm>
            <a:custGeom>
              <a:rect b="b" l="l" r="r" t="t"/>
              <a:pathLst>
                <a:path extrusionOk="0" h="673" w="3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763" y="6016625"/>
              <a:ext cx="214313" cy="827088"/>
            </a:xfrm>
            <a:custGeom>
              <a:rect b="b" l="l" r="r" t="t"/>
              <a:pathLst>
                <a:path extrusionOk="0" h="174" w="45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4288" y="0"/>
              <a:ext cx="1562100" cy="2228850"/>
            </a:xfrm>
            <a:custGeom>
              <a:rect b="b" l="l" r="r" t="t"/>
              <a:pathLst>
                <a:path extrusionOk="0" h="469" w="32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800144" y="1699589"/>
            <a:ext cx="3674592" cy="3470421"/>
            <a:chOff x="697883" y="1816768"/>
            <a:chExt cx="3674592" cy="3470421"/>
          </a:xfrm>
        </p:grpSpPr>
        <p:sp>
          <p:nvSpPr>
            <p:cNvPr id="79" name="Google Shape;79;p13"/>
            <p:cNvSpPr/>
            <p:nvPr/>
          </p:nvSpPr>
          <p:spPr>
            <a:xfrm>
              <a:off x="697883" y="1816768"/>
              <a:ext cx="3674400" cy="502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10800000">
              <a:off x="2380312" y="5014789"/>
              <a:ext cx="315900" cy="272400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704075" y="2392840"/>
              <a:ext cx="3668400" cy="262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3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>
            <a:lvl1pPr lv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5433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0360" lvl="1" marL="9144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6389" lvl="2" marL="1371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2419" lvl="3" marL="18288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2420" lvl="4" marL="22860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2420" lvl="5" marL="27432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2420" lvl="6" marL="32004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2420" lvl="7" marL="3657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2420" lvl="8" marL="4114800" marR="0" rtl="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Clr>
                <a:schemeClr val="accent1"/>
              </a:buClr>
              <a:buSzPts val="132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804672" y="320040"/>
            <a:ext cx="36576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804672" y="6227064"/>
            <a:ext cx="105888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10469880" y="320040"/>
            <a:ext cx="9144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679400" y="1898500"/>
            <a:ext cx="10833300" cy="23976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415600" y="185517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653667" y="701800"/>
            <a:ext cx="74916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354000" y="1477267"/>
            <a:ext cx="5393700" cy="2244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354000" y="3793601"/>
            <a:ext cx="5393700" cy="1794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49250" lvl="1" marL="9144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indent="-349250" lvl="2" marL="13716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indent="-349250" lvl="3" marL="18288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indent="-349250" lvl="4" marL="22860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indent="-349250" lvl="5" marL="27432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indent="-349250" lvl="6" marL="32004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indent="-349250" lvl="7" marL="3657600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indent="-349250" lvl="8" marL="4114800"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426000" y="5640767"/>
            <a:ext cx="7998300" cy="798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sz="4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ato"/>
              <a:buChar char="●"/>
              <a:defRPr sz="2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9250" lvl="1" marL="914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9250" lvl="2" marL="1371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9250" lvl="3" marL="18288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9250" lvl="4" marL="2286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9250" lvl="5" marL="27432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9250" lvl="6" marL="32004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9250" lvl="7" marL="36576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9250" lvl="8" marL="41148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ato"/>
              <a:buChar char="■"/>
              <a:defRPr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n.wikipedia.org/wiki/Kinesiology" TargetMode="External"/><Relationship Id="rId4" Type="http://schemas.openxmlformats.org/officeDocument/2006/relationships/hyperlink" Target="https://en.wikipedia.org/wiki/Manual_therapy" TargetMode="External"/><Relationship Id="rId5" Type="http://schemas.openxmlformats.org/officeDocument/2006/relationships/hyperlink" Target="https://en.wikipedia.org/wiki/Electrotherapy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n.wikipedia.org/wiki/Homeopathy#cite_note-Pray2003-3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4128333" y="2169600"/>
            <a:ext cx="3935100" cy="211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4128483" y="4355907"/>
            <a:ext cx="3935100" cy="935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4925" y="1241175"/>
            <a:ext cx="4312550" cy="4207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Homeopathic pills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5118450" y="1093675"/>
            <a:ext cx="6474600" cy="4321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an inert substance - basis</a:t>
            </a:r>
            <a:endParaRPr b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(often sugars, typically lactose)</a:t>
            </a:r>
            <a:endParaRPr b="1" i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upon which a drop of </a:t>
            </a:r>
            <a:endParaRPr b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liquid homeopathic </a:t>
            </a:r>
            <a:endParaRPr b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preparation is placed and</a:t>
            </a:r>
            <a:endParaRPr b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b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allowed to evaporate</a:t>
            </a:r>
            <a:endParaRPr b="1"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62300" y="2483300"/>
            <a:ext cx="2602000" cy="267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ingredients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5118450" y="1496300"/>
            <a:ext cx="6282000" cy="3687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layfair Display"/>
              <a:buChar char="▪"/>
            </a:pPr>
            <a:r>
              <a:rPr b="1" lang="en-US" sz="3000">
                <a:solidFill>
                  <a:srgbClr val="43434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minerals and trace elements</a:t>
            </a:r>
            <a:endParaRPr b="1" sz="3000">
              <a:solidFill>
                <a:srgbClr val="43434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layfair Display"/>
              <a:buChar char="▪"/>
            </a:pPr>
            <a:r>
              <a:rPr b="1" lang="en-US" sz="3000">
                <a:solidFill>
                  <a:srgbClr val="43434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chemical elements</a:t>
            </a:r>
            <a:endParaRPr b="1" sz="3000">
              <a:solidFill>
                <a:srgbClr val="43434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layfair Display"/>
              <a:buChar char="▪"/>
            </a:pPr>
            <a:r>
              <a:rPr b="1" lang="en-US" sz="3000">
                <a:solidFill>
                  <a:srgbClr val="43434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plant extracts</a:t>
            </a:r>
            <a:endParaRPr b="1" sz="3000">
              <a:solidFill>
                <a:srgbClr val="43434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43434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 very high dilution (x6 or x12)</a:t>
            </a:r>
            <a:endParaRPr b="1" sz="3000">
              <a:solidFill>
                <a:srgbClr val="43434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643350" y="2277425"/>
            <a:ext cx="4027200" cy="9522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cupping therapy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5118450" y="836349"/>
            <a:ext cx="6282000" cy="5215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914400" rtl="0" algn="l">
              <a:spcBef>
                <a:spcPts val="210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Originated in ancient Egypt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Practised in ancient Greece,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7432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Sahara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7432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Iran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7432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Israel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7432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Finland!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I</a:t>
            </a: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deal for: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rtl="0" algn="l">
              <a:spcBef>
                <a:spcPts val="210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back, neck or shoulder pain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18288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lung infection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1" marL="228600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8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respiratory problems</a:t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b="1" sz="2400">
              <a:solidFill>
                <a:srgbClr val="98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62" name="Google Shape;16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0425" y="3062275"/>
            <a:ext cx="2593075" cy="184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categories</a:t>
            </a:r>
            <a:endParaRPr/>
          </a:p>
        </p:txBody>
      </p:sp>
      <p:sp>
        <p:nvSpPr>
          <p:cNvPr id="168" name="Google Shape;168;p26"/>
          <p:cNvSpPr txBox="1"/>
          <p:nvPr>
            <p:ph idx="1" type="body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AutoNum type="arabicPeriod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types according to </a:t>
            </a:r>
            <a:r>
              <a:rPr lang="en-US" sz="2400" u="sng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technique</a:t>
            </a: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: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dry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wet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massage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flash cupping therapy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AutoNum type="arabicPeriod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types according to </a:t>
            </a:r>
            <a:r>
              <a:rPr lang="en-US" sz="2400" u="sng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method</a:t>
            </a: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: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fire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manual suction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4" marL="22860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▪"/>
            </a:pPr>
            <a:r>
              <a:rPr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electrical suction 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Playfair Display"/>
              <a:buChar char="●"/>
            </a:pPr>
            <a:r>
              <a:rPr i="1" lang="en-US" sz="2400">
                <a:solidFill>
                  <a:srgbClr val="222222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special types: aquatic</a:t>
            </a:r>
            <a:endParaRPr i="1" sz="2400">
              <a:solidFill>
                <a:srgbClr val="222222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ctrTitle"/>
          </p:nvPr>
        </p:nvSpPr>
        <p:spPr>
          <a:xfrm>
            <a:off x="4128333" y="2169600"/>
            <a:ext cx="3935100" cy="2112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28600" spcFirstLastPara="1" rIns="228600" wrap="square" tIns="2286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Arial"/>
              <a:buNone/>
            </a:pPr>
            <a:r>
              <a:rPr b="1" i="0" lang="en-US" sz="3800" u="none" cap="none" strike="noStrike">
                <a:solidFill>
                  <a:srgbClr val="FFFEFF"/>
                </a:solidFill>
                <a:latin typeface="Arial"/>
                <a:ea typeface="Arial"/>
                <a:cs typeface="Arial"/>
                <a:sym typeface="Arial"/>
              </a:rPr>
              <a:t>TRADITIONAL </a:t>
            </a:r>
            <a:r>
              <a:rPr b="1" lang="en-US" sz="3800">
                <a:latin typeface="Arial"/>
                <a:ea typeface="Arial"/>
                <a:cs typeface="Arial"/>
                <a:sym typeface="Arial"/>
              </a:rPr>
              <a:t>REMEDIES</a:t>
            </a:r>
            <a:r>
              <a:rPr b="1" i="0" lang="en-US" sz="3800" u="none" cap="none" strike="noStrike">
                <a:solidFill>
                  <a:srgbClr val="FFFE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3800"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1" i="0" lang="en-US" sz="3800" u="none" cap="none" strike="noStrike">
                <a:solidFill>
                  <a:srgbClr val="FFFEFF"/>
                </a:solidFill>
                <a:latin typeface="Arial"/>
                <a:ea typeface="Arial"/>
                <a:cs typeface="Arial"/>
                <a:sym typeface="Arial"/>
              </a:rPr>
              <a:t> GREECE</a:t>
            </a:r>
            <a:endParaRPr b="1" i="0" sz="3800" u="none" cap="none" strike="noStrike">
              <a:solidFill>
                <a:srgbClr val="FFFE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/>
          <p:nvPr>
            <p:ph idx="1" type="subTitle"/>
          </p:nvPr>
        </p:nvSpPr>
        <p:spPr>
          <a:xfrm>
            <a:off x="1759225" y="4699702"/>
            <a:ext cx="86736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t/>
            </a:r>
            <a:endParaRPr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Arial"/>
              <a:buNone/>
            </a:pPr>
            <a:r>
              <a:rPr b="1" i="0" lang="en-US" sz="2400" u="none" cap="none" strike="noStrike">
                <a:solidFill>
                  <a:srgbClr val="FFFEFF"/>
                </a:solidFill>
                <a:latin typeface="Arial"/>
                <a:ea typeface="Arial"/>
                <a:cs typeface="Arial"/>
                <a:sym typeface="Arial"/>
              </a:rPr>
              <a:t>PHYSIOTHERAPY</a:t>
            </a:r>
            <a:endParaRPr b="1" i="0" sz="2400" u="none" cap="none" strike="noStrike">
              <a:solidFill>
                <a:srgbClr val="FFFE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5118450" y="803175"/>
            <a:ext cx="6282000" cy="485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Physical therapy</a:t>
            </a:r>
            <a:r>
              <a:rPr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 (</a:t>
            </a:r>
            <a:r>
              <a:rPr b="1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</a:t>
            </a:r>
            <a:r>
              <a:rPr b="1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</a:t>
            </a:r>
            <a:r>
              <a:rPr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), </a:t>
            </a:r>
            <a:r>
              <a:rPr lang="en-US" sz="2400">
                <a:latin typeface="Merriweather"/>
                <a:ea typeface="Merriweather"/>
                <a:cs typeface="Merriweather"/>
                <a:sym typeface="Merriweather"/>
              </a:rPr>
              <a:t>or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physiotherapy</a:t>
            </a:r>
            <a:endParaRPr b="1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i="0" lang="en-US" sz="24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mechanical force</a:t>
            </a: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(biomechanics) 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i="0" lang="en-US" sz="24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movements  (</a:t>
            </a:r>
            <a:r>
              <a:rPr i="0" lang="en-US" sz="2400" u="sng" cap="none" strike="noStrike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kinesiology</a:t>
            </a:r>
            <a:r>
              <a:rPr i="0" lang="en-US" sz="24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)</a:t>
            </a:r>
            <a:endParaRPr i="0" sz="2400" u="none" cap="none" strike="noStrike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i="0" lang="en-US" sz="2400" u="sng" cap="none" strike="noStrike">
                <a:solidFill>
                  <a:schemeClr val="hlink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4"/>
              </a:rPr>
              <a:t>manual therapy</a:t>
            </a: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 (massage)</a:t>
            </a:r>
            <a:endParaRPr i="0" sz="2400" u="none" cap="none" strike="noStrike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i="0" lang="en-US" sz="24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exercise therapy (work-out)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i="0" lang="en-US" sz="2400" u="sng" cap="none" strike="noStrike">
                <a:solidFill>
                  <a:schemeClr val="hlink"/>
                </a:solidFill>
                <a:latin typeface="Playfair Display"/>
                <a:ea typeface="Playfair Display"/>
                <a:cs typeface="Playfair Display"/>
                <a:sym typeface="Playfair Display"/>
                <a:hlinkClick r:id="rId5"/>
              </a:rPr>
              <a:t>electrotherapy</a:t>
            </a:r>
            <a:endParaRPr i="0" sz="2400" u="none" cap="none" strike="noStrike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9842150" y="2315800"/>
            <a:ext cx="97809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benefits of PT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5118450" y="1890100"/>
            <a:ext cx="6282000" cy="279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cures injuries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promotes</a:t>
            </a: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 mobility and function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54330" lvl="0" marL="457200" rtl="0" algn="l"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improves a patient's quality of life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layfair Display"/>
              <a:buChar char="▪"/>
            </a:pPr>
            <a: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  <a:t>cures instead of alleviating symptoms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Stages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>
                <a:latin typeface="Playfair Display"/>
                <a:ea typeface="Playfair Display"/>
                <a:cs typeface="Playfair Display"/>
                <a:sym typeface="Playfair Display"/>
              </a:rPr>
              <a:t>examination</a:t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>
                <a:latin typeface="Playfair Display"/>
                <a:ea typeface="Playfair Display"/>
                <a:cs typeface="Playfair Display"/>
                <a:sym typeface="Playfair Display"/>
              </a:rPr>
              <a:t>diagnosis</a:t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>
                <a:latin typeface="Playfair Display"/>
                <a:ea typeface="Playfair Display"/>
                <a:cs typeface="Playfair Display"/>
                <a:sym typeface="Playfair Display"/>
              </a:rPr>
              <a:t>prognosis</a:t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>
                <a:latin typeface="Playfair Display"/>
                <a:ea typeface="Playfair Display"/>
                <a:cs typeface="Playfair Display"/>
                <a:sym typeface="Playfair Display"/>
              </a:rPr>
              <a:t>physical intervention</a:t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>
                <a:latin typeface="Playfair Display"/>
                <a:ea typeface="Playfair Display"/>
                <a:cs typeface="Playfair Display"/>
                <a:sym typeface="Playfair Display"/>
              </a:rPr>
              <a:t>patient education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Arial"/>
              <a:buNone/>
            </a:pPr>
            <a:r>
              <a:rPr b="1" i="0" lang="en-US" sz="2700" u="none" cap="none" strike="noStrike">
                <a:solidFill>
                  <a:srgbClr val="FFFEFF"/>
                </a:solidFill>
                <a:latin typeface="Arial"/>
                <a:ea typeface="Arial"/>
                <a:cs typeface="Arial"/>
                <a:sym typeface="Arial"/>
              </a:rPr>
              <a:t>OSTEOTHERAPY</a:t>
            </a:r>
            <a:endParaRPr b="1" i="0" sz="2700" u="none" cap="none" strike="noStrike">
              <a:solidFill>
                <a:srgbClr val="FFFE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527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manual therapy </a:t>
            </a:r>
            <a:endParaRPr b="1" i="0" sz="2400" u="none" cap="none" strike="noStrike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restores mobility and proper mechanics </a:t>
            </a:r>
            <a:endParaRPr b="1" sz="2400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aims at</a:t>
            </a: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joints, muscles, the nervous system and fascia </a:t>
            </a:r>
            <a:endParaRPr b="1" sz="2400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An osteopath </a:t>
            </a:r>
            <a:r>
              <a:rPr b="1" lang="en-US" sz="2400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is like</a:t>
            </a: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a human mechanic</a:t>
            </a:r>
            <a:endParaRPr b="1" sz="2400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Osteopaths test the whole body </a:t>
            </a:r>
            <a:endParaRPr b="1" i="0" sz="2400" u="none" cap="none" strike="noStrike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55270" lvl="0" marL="228600" marR="0" rtl="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Clr>
                <a:srgbClr val="9900FF"/>
              </a:buClr>
              <a:buSzPts val="2400"/>
              <a:buFont typeface="Playfair Display"/>
              <a:buChar char="▪"/>
            </a:pPr>
            <a:r>
              <a:rPr b="1" i="0" lang="en-US" sz="2400" u="none" cap="none" strike="noStrike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by using palpation (their hands) </a:t>
            </a:r>
            <a:endParaRPr b="1" i="0" sz="2400" u="none" cap="none" strike="noStrike">
              <a:solidFill>
                <a:srgbClr val="99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Homeopathy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5118450" y="1711275"/>
            <a:ext cx="6282000" cy="3206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400">
                <a:latin typeface="Playfair Display"/>
                <a:ea typeface="Playfair Display"/>
                <a:cs typeface="Playfair Display"/>
                <a:sym typeface="Playfair Display"/>
              </a:rPr>
              <a:t>homeopathy</a:t>
            </a:r>
            <a:br>
              <a:rPr lang="en-US" sz="2400">
                <a:latin typeface="Playfair Display"/>
                <a:ea typeface="Playfair Display"/>
                <a:cs typeface="Playfair Display"/>
                <a:sym typeface="Playfair Display"/>
              </a:rPr>
            </a:br>
            <a:r>
              <a:rPr lang="en-US">
                <a:latin typeface="Playfair Display"/>
                <a:ea typeface="Playfair Display"/>
                <a:cs typeface="Playfair Display"/>
                <a:sym typeface="Playfair Display"/>
              </a:rPr>
              <a:t>/ˌhəʊmɪˈɒpəθi,hɒmɪˈɒpəθi/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rPr b="1" lang="en-US" sz="2400">
                <a:latin typeface="Playfair Display"/>
                <a:ea typeface="Playfair Display"/>
                <a:cs typeface="Playfair Display"/>
                <a:sym typeface="Playfair Display"/>
              </a:rPr>
              <a:t>a system of complementary medicine in which ailments are treated by minute doses of natural substances that in larger amounts would produce symptoms of the ailment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origins  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4682300" y="804750"/>
            <a:ext cx="6666600" cy="5049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Hippocrates </a:t>
            </a:r>
            <a:r>
              <a:rPr lang="en-US" sz="2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(400 B.C.): </a:t>
            </a:r>
            <a:endParaRPr sz="2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small dose of mandrake root to treat mania</a:t>
            </a:r>
            <a:endParaRPr sz="2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Paracelsus </a:t>
            </a:r>
            <a:r>
              <a:rPr lang="en-US" sz="2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(16th c.): "similia similibus curantur" </a:t>
            </a:r>
            <a:endParaRPr sz="2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rgbClr val="99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Hahnemann(</a:t>
            </a:r>
            <a:r>
              <a:rPr lang="en-US" sz="2400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18th c.):   "what makes a man ill also cures him"</a:t>
            </a:r>
            <a:endParaRPr sz="2400"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rgbClr val="22222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HOLISTIC VIEW</a:t>
            </a:r>
            <a:r>
              <a:rPr lang="en-US" sz="2400">
                <a:solidFill>
                  <a:srgbClr val="22222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:</a:t>
            </a:r>
            <a:endParaRPr sz="2400">
              <a:solidFill>
                <a:srgbClr val="22222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22222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diseases have spiritual, </a:t>
            </a:r>
            <a:r>
              <a:rPr i="1" lang="en-US" sz="2400">
                <a:solidFill>
                  <a:srgbClr val="22222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as well as</a:t>
            </a:r>
            <a:r>
              <a:rPr lang="en-US" sz="2400">
                <a:solidFill>
                  <a:srgbClr val="22222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physical causes</a:t>
            </a:r>
            <a:endParaRPr baseline="30000" sz="2400">
              <a:solidFill>
                <a:srgbClr val="0B0080"/>
              </a:solidFill>
              <a:uFill>
                <a:noFill/>
              </a:uFill>
              <a:latin typeface="Playfair Display"/>
              <a:ea typeface="Playfair Display"/>
              <a:cs typeface="Playfair Display"/>
              <a:sym typeface="Playfair Display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spcBef>
                <a:spcPts val="1000"/>
              </a:spcBef>
              <a:spcAft>
                <a:spcPts val="2100"/>
              </a:spcAft>
              <a:buNone/>
            </a:pPr>
            <a:r>
              <a:t/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600" lIns="228600" spcFirstLastPara="1" rIns="228600" wrap="square" tIns="2286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Arial"/>
              <a:buNone/>
            </a:pPr>
            <a:r>
              <a:rPr b="1" lang="en-US" sz="3000">
                <a:latin typeface="Arial"/>
                <a:ea typeface="Arial"/>
                <a:cs typeface="Arial"/>
                <a:sym typeface="Arial"/>
              </a:rPr>
              <a:t>it is ideal for...</a:t>
            </a:r>
            <a:endParaRPr b="1" i="0" sz="3000" u="none" cap="none" strike="noStrike">
              <a:solidFill>
                <a:srgbClr val="FFFE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allergies 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upper respiratory tract infections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childhood diarrhoea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hay fever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influenza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insomnia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rheumatic disease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sinusitis</a:t>
            </a:r>
            <a:endParaRPr b="1" sz="2400">
              <a:solidFill>
                <a:srgbClr val="4A86E8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400"/>
              <a:buFont typeface="Playfair Display"/>
              <a:buChar char="▪"/>
            </a:pPr>
            <a:r>
              <a:rPr b="1" lang="en-US" sz="2400">
                <a:solidFill>
                  <a:srgbClr val="4A86E8"/>
                </a:solidFill>
                <a:highlight>
                  <a:srgbClr val="FF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vertigo</a:t>
            </a:r>
            <a:endParaRPr b="1" i="0" sz="2400" u="none" cap="none" strike="noStrike">
              <a:solidFill>
                <a:srgbClr val="4A86E8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