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Average-regular.fntdata"/><Relationship Id="rId14" Type="http://schemas.openxmlformats.org/officeDocument/2006/relationships/slide" Target="slides/slide8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6c92b8d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6c92b8d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e0c5eeee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e0c5eeee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e0c5eeeee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e0c5eeeee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e0c5eeee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e0c5eeee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e0c5eeeee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e0c5eeeee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e2ddec9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e2ddec9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d8d2af7e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d8d2af7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2ddec9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e2ddec9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650" y="152400"/>
            <a:ext cx="55379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ctrTitle"/>
          </p:nvPr>
        </p:nvSpPr>
        <p:spPr>
          <a:xfrm>
            <a:off x="671250" y="141925"/>
            <a:ext cx="7801500" cy="73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Weddings in Greece</a:t>
            </a:r>
            <a:r>
              <a:rPr b="1" lang="en"/>
              <a:t> </a:t>
            </a:r>
            <a:endParaRPr b="1"/>
          </a:p>
        </p:txBody>
      </p:sp>
      <p:sp>
        <p:nvSpPr>
          <p:cNvPr id="110" name="Google Shape;110;p26"/>
          <p:cNvSpPr txBox="1"/>
          <p:nvPr>
            <p:ph idx="1" type="subTitle"/>
          </p:nvPr>
        </p:nvSpPr>
        <p:spPr>
          <a:xfrm>
            <a:off x="671250" y="32093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6475"/>
            <a:ext cx="9144000" cy="41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-125" y="0"/>
            <a:ext cx="5193600" cy="213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WEDDING CUSTOMS 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98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IN GREECE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7"/>
          <p:cNvSpPr txBox="1"/>
          <p:nvPr>
            <p:ph idx="2" type="body"/>
          </p:nvPr>
        </p:nvSpPr>
        <p:spPr>
          <a:xfrm>
            <a:off x="4879500" y="0"/>
            <a:ext cx="4264500" cy="5143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 u="sng">
              <a:solidFill>
                <a:srgbClr val="C27B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wedding bed</a:t>
            </a:r>
            <a:r>
              <a:rPr b="1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strewn with rose petals  to bring fertility to the couple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dressing the bride</a:t>
            </a:r>
            <a:r>
              <a:rPr b="1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wedding serenades and dancing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Shaving the groom: </a:t>
            </a:r>
            <a:r>
              <a:rPr b="1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bachelor party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wedding procession</a:t>
            </a:r>
            <a:r>
              <a:rPr b="1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from groom’s house to church 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wedding ceremony</a:t>
            </a:r>
            <a:r>
              <a:rPr b="1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couple take three sips of wine and circle the altar three times while the guests throw rice or sugared almonds over them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6825"/>
            <a:ext cx="4754375" cy="37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ctrTitle"/>
          </p:nvPr>
        </p:nvSpPr>
        <p:spPr>
          <a:xfrm>
            <a:off x="671250" y="0"/>
            <a:ext cx="7801500" cy="11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mpact"/>
                <a:ea typeface="Impact"/>
                <a:cs typeface="Impact"/>
                <a:sym typeface="Impact"/>
              </a:rPr>
              <a:t>NAME GIVING COSTUMES</a:t>
            </a:r>
            <a:r>
              <a:rPr lang="en"/>
              <a:t> </a:t>
            </a:r>
            <a:endParaRPr/>
          </a:p>
        </p:txBody>
      </p:sp>
      <p:sp>
        <p:nvSpPr>
          <p:cNvPr id="125" name="Google Shape;125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9525"/>
            <a:ext cx="9143999" cy="403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265500" y="0"/>
            <a:ext cx="4045200" cy="14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Impact"/>
                <a:ea typeface="Impact"/>
                <a:cs typeface="Impact"/>
                <a:sym typeface="Impact"/>
              </a:rPr>
              <a:t>NAME GIVING CUSTOMS IN GREECE </a:t>
            </a:r>
            <a:endParaRPr b="1" sz="3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2" name="Google Shape;132;p2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9"/>
          <p:cNvSpPr txBox="1"/>
          <p:nvPr>
            <p:ph idx="2" type="body"/>
          </p:nvPr>
        </p:nvSpPr>
        <p:spPr>
          <a:xfrm>
            <a:off x="4572000" y="-124925"/>
            <a:ext cx="4572000" cy="526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1" lang="en" sz="2400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Choice of the name</a:t>
            </a: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from the grandparents’</a:t>
            </a:r>
            <a:endParaRPr b="1" i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lang="en" sz="2400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Christian baptism</a:t>
            </a:r>
            <a:r>
              <a:rPr b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parents, godparents and other relatives present the baby to the church</a:t>
            </a:r>
            <a:endParaRPr b="1" i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i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priest reads blessings and baptizes the baby by sinking it in a baptistery</a:t>
            </a:r>
            <a:endParaRPr i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1500"/>
            <a:ext cx="4572000" cy="37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69625" y="1081400"/>
            <a:ext cx="347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Holy Communion</a:t>
            </a:r>
            <a:endParaRPr/>
          </a:p>
        </p:txBody>
      </p:sp>
      <p:sp>
        <p:nvSpPr>
          <p:cNvPr id="140" name="Google Shape;140;p30"/>
          <p:cNvSpPr txBox="1"/>
          <p:nvPr>
            <p:ph idx="1" type="subTitle"/>
          </p:nvPr>
        </p:nvSpPr>
        <p:spPr>
          <a:xfrm>
            <a:off x="69625" y="2845200"/>
            <a:ext cx="31695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Flesh and Blood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Christ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825" y="0"/>
            <a:ext cx="55991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1"/>
          <p:cNvSpPr txBox="1"/>
          <p:nvPr>
            <p:ph idx="2" type="body"/>
          </p:nvPr>
        </p:nvSpPr>
        <p:spPr>
          <a:xfrm>
            <a:off x="6186225" y="0"/>
            <a:ext cx="29577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Orthodox Christian Holy Communion:</a:t>
            </a:r>
            <a:endParaRPr b="1" sz="35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600">
                <a:solidFill>
                  <a:srgbClr val="660000"/>
                </a:solidFill>
              </a:rPr>
              <a:t>Hot, sweet red wine</a:t>
            </a:r>
            <a:r>
              <a:rPr lang="en" sz="2600"/>
              <a:t> and </a:t>
            </a:r>
            <a:r>
              <a:rPr b="1" lang="en" sz="2600">
                <a:solidFill>
                  <a:srgbClr val="BF9000"/>
                </a:solidFill>
              </a:rPr>
              <a:t>homemade bread with sourdough</a:t>
            </a:r>
            <a:r>
              <a:rPr lang="en" sz="2600"/>
              <a:t> and </a:t>
            </a:r>
            <a:r>
              <a:rPr b="1" lang="en" sz="2600">
                <a:solidFill>
                  <a:srgbClr val="4A86E8"/>
                </a:solidFill>
              </a:rPr>
              <a:t>prayer</a:t>
            </a:r>
            <a:endParaRPr b="1" sz="2600">
              <a:solidFill>
                <a:srgbClr val="4A86E8"/>
              </a:solidFill>
            </a:endParaRPr>
          </a:p>
        </p:txBody>
      </p:sp>
      <p:pic>
        <p:nvPicPr>
          <p:cNvPr id="150" name="Google Shape;15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25" y="0"/>
            <a:ext cx="61026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ncense</a:t>
            </a:r>
            <a:endParaRPr/>
          </a:p>
        </p:txBody>
      </p:sp>
      <p:sp>
        <p:nvSpPr>
          <p:cNvPr id="156" name="Google Shape;156;p3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Prayer</a:t>
            </a:r>
            <a:endParaRPr/>
          </a:p>
        </p:txBody>
      </p:sp>
      <p:sp>
        <p:nvSpPr>
          <p:cNvPr id="157" name="Google Shape;157;p3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825" y="724200"/>
            <a:ext cx="4241850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