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Nunito"/>
      <p:regular r:id="rId26"/>
      <p:bold r:id="rId27"/>
      <p:italic r:id="rId28"/>
      <p:boldItalic r:id="rId29"/>
    </p:embeddedFont>
    <p:embeddedFont>
      <p:font typeface="PT Sans Narrow"/>
      <p:regular r:id="rId30"/>
      <p:bold r:id="rId31"/>
    </p:embeddedFon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A796D55-C1F9-4E55-BC0C-04F411CD8ADA}">
  <a:tblStyle styleId="{DA796D55-C1F9-4E55-BC0C-04F411CD8AD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Nunito-regular.fntdata"/><Relationship Id="rId25" Type="http://schemas.openxmlformats.org/officeDocument/2006/relationships/slide" Target="slides/slide19.xml"/><Relationship Id="rId28" Type="http://schemas.openxmlformats.org/officeDocument/2006/relationships/font" Target="fonts/Nunito-italic.fntdata"/><Relationship Id="rId27" Type="http://schemas.openxmlformats.org/officeDocument/2006/relationships/font" Target="fonts/Nunit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Nuni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TSansNarrow-bold.fntdata"/><Relationship Id="rId30" Type="http://schemas.openxmlformats.org/officeDocument/2006/relationships/font" Target="fonts/PTSansNarrow-regular.fntdata"/><Relationship Id="rId11" Type="http://schemas.openxmlformats.org/officeDocument/2006/relationships/slide" Target="slides/slide5.xml"/><Relationship Id="rId33" Type="http://schemas.openxmlformats.org/officeDocument/2006/relationships/font" Target="fonts/OpenSans-bold.fntdata"/><Relationship Id="rId10" Type="http://schemas.openxmlformats.org/officeDocument/2006/relationships/slide" Target="slides/slide4.xml"/><Relationship Id="rId32" Type="http://schemas.openxmlformats.org/officeDocument/2006/relationships/font" Target="fonts/OpenSans-regular.fntdata"/><Relationship Id="rId13" Type="http://schemas.openxmlformats.org/officeDocument/2006/relationships/slide" Target="slides/slide7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6.xml"/><Relationship Id="rId34" Type="http://schemas.openxmlformats.org/officeDocument/2006/relationships/font" Target="fonts/OpenSans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e6b90224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e6b90224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217d84d55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217d84d55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288c5bd86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288c5bd86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Πλεονεκτήματα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Δεν υπάρχουν αέρια θερμοκηπίου</a:t>
            </a:r>
            <a:br>
              <a:rPr lang="el"/>
            </a:br>
            <a:r>
              <a:rPr lang="el"/>
              <a:t> Η ενέργεια είναι πυρκαγιά και κέρδος</a:t>
            </a:r>
            <a:br>
              <a:rPr lang="el"/>
            </a:br>
            <a:r>
              <a:rPr lang="el"/>
              <a:t> έξω</a:t>
            </a:r>
            <a:br>
              <a:rPr lang="el"/>
            </a:br>
            <a:r>
              <a:rPr lang="el"/>
              <a:t> Η γεωθερμική ενέργεια μειώνεται</a:t>
            </a:r>
            <a:br>
              <a:rPr lang="el"/>
            </a:br>
            <a:r>
              <a:rPr lang="el"/>
              <a:t> όξινη βροχή 97%</a:t>
            </a:r>
            <a:br>
              <a:rPr lang="el"/>
            </a:br>
            <a:br>
              <a:rPr lang="el"/>
            </a:br>
            <a:r>
              <a:rPr lang="el"/>
              <a:t> Ανανεώσιμος</a:t>
            </a:r>
            <a:br>
              <a:rPr lang="el"/>
            </a:br>
            <a:r>
              <a:rPr lang="el"/>
              <a:t> Οι σταθμοί παραγωγής ενέργειας δεν χρειάζεται να</a:t>
            </a:r>
            <a:br>
              <a:rPr lang="el"/>
            </a:br>
            <a:r>
              <a:rPr lang="el"/>
              <a:t> να είναι μεγάλο</a:t>
            </a:r>
            <a:br>
              <a:rPr lang="el"/>
            </a:br>
            <a:r>
              <a:rPr lang="el"/>
              <a:t> Μετά την εγκατάσταση μιας ιστοσελίδας για ένα</a:t>
            </a:r>
            <a:br>
              <a:rPr lang="el"/>
            </a:br>
            <a:r>
              <a:rPr lang="el"/>
              <a:t> εγκαταστάσεις, ελάχιστα "κανάλια"</a:t>
            </a:r>
            <a:br>
              <a:rPr lang="el"/>
            </a:br>
            <a:r>
              <a:rPr lang="el"/>
              <a:t> για να το διοχετεύσετε.</a:t>
            </a:r>
            <a:br>
              <a:rPr lang="el"/>
            </a:br>
            <a:r>
              <a:rPr lang="el"/>
              <a:t> Ως εκ τούτου είναι ...</a:t>
            </a:r>
            <a:br>
              <a:rPr lang="el"/>
            </a:br>
            <a:r>
              <a:rPr lang="el"/>
              <a:t> Αποτελεσματικός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Μειονεκτήματα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Δεν υπάρχουν πολλά μέρη για να οικοδομήσουμε</a:t>
            </a:r>
            <a:br>
              <a:rPr lang="el"/>
            </a:br>
            <a:r>
              <a:rPr lang="el"/>
              <a:t> σταθμών ηλεκτροπαραγωγής</a:t>
            </a:r>
            <a:br>
              <a:rPr lang="el"/>
            </a:br>
            <a:r>
              <a:rPr lang="el"/>
              <a:t> Επιβλαβή αέρια και μέταλλα</a:t>
            </a:r>
            <a:br>
              <a:rPr lang="el"/>
            </a:br>
            <a:r>
              <a:rPr lang="el"/>
              <a:t> περιστασιακά έρχονται,</a:t>
            </a:r>
            <a:br>
              <a:rPr lang="el"/>
            </a:br>
            <a:r>
              <a:rPr lang="el"/>
              <a:t> η οποία μπορεί να είναι δύσκολη</a:t>
            </a:r>
            <a:br>
              <a:rPr lang="el"/>
            </a:br>
            <a:br>
              <a:rPr lang="el"/>
            </a:br>
            <a:r>
              <a:rPr lang="el"/>
              <a:t> έλεγχος</a:t>
            </a:r>
            <a:br>
              <a:rPr lang="el"/>
            </a:br>
            <a:r>
              <a:rPr lang="el"/>
              <a:t> Οι κατάλληλες τοποθεσίες για τα φυτά δεν είναι</a:t>
            </a:r>
            <a:br>
              <a:rPr lang="el"/>
            </a:br>
            <a:br>
              <a:rPr lang="el"/>
            </a:br>
            <a:r>
              <a:rPr lang="el"/>
              <a:t> κοινός</a:t>
            </a:r>
            <a:br>
              <a:rPr lang="el"/>
            </a:br>
            <a:r>
              <a:rPr lang="el"/>
              <a:t> Οι τοποθεσίες είναι συνήθως σε περιοχές</a:t>
            </a:r>
            <a:br>
              <a:rPr lang="el"/>
            </a:br>
            <a:r>
              <a:rPr lang="el"/>
              <a:t> όπου υπάρχουν ηφαίστεια</a:t>
            </a:r>
            <a:br>
              <a:rPr lang="el"/>
            </a:br>
            <a:r>
              <a:rPr lang="el"/>
              <a:t> ή σεισμούς έτσι οι επενδυτές</a:t>
            </a:r>
            <a:br>
              <a:rPr lang="el"/>
            </a:br>
            <a:r>
              <a:rPr lang="el"/>
              <a:t> δεν θέλουν να επενδύσουν</a:t>
            </a:r>
            <a:br>
              <a:rPr lang="el"/>
            </a:br>
            <a:r>
              <a:rPr lang="el"/>
              <a:t> χρήματα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217d84d5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217d84d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288c5bd86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288c5bd86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Δεν υπάρχουν αέρια θερμοκηπίου</a:t>
            </a:r>
            <a:br>
              <a:rPr lang="el"/>
            </a:br>
            <a:r>
              <a:rPr lang="el"/>
              <a:t> Το νερό που χρησιμοποιείται είναι δωρεάν</a:t>
            </a:r>
            <a:br>
              <a:rPr lang="el"/>
            </a:br>
            <a:r>
              <a:rPr lang="el"/>
              <a:t> Ανανεώσιμος</a:t>
            </a:r>
            <a:br>
              <a:rPr lang="el"/>
            </a:br>
            <a:r>
              <a:rPr lang="el"/>
              <a:t> Τα φράγματα μπορούν να αποθηκεύσουν νερό μέσα</a:t>
            </a:r>
            <a:br>
              <a:rPr lang="el"/>
            </a:br>
            <a:br>
              <a:rPr lang="el"/>
            </a:br>
            <a:r>
              <a:rPr lang="el"/>
              <a:t> περίπτωση ξηρασίας)</a:t>
            </a:r>
            <a:br>
              <a:rPr lang="el"/>
            </a:br>
            <a:r>
              <a:rPr lang="el"/>
              <a:t> Αν χρειαστεί, μπορεί να υπάρχουν φράγματα</a:t>
            </a:r>
            <a:br>
              <a:rPr lang="el"/>
            </a:br>
            <a:r>
              <a:rPr lang="el"/>
              <a:t> κλείστε αμέσως.</a:t>
            </a:r>
            <a:br>
              <a:rPr lang="el"/>
            </a:br>
            <a:r>
              <a:rPr lang="el"/>
              <a:t> Απλά σχέδια εύκολη</a:t>
            </a:r>
            <a:br>
              <a:rPr lang="el"/>
            </a:br>
            <a:r>
              <a:rPr lang="el"/>
              <a:t> επισκευές</a:t>
            </a:r>
            <a:br>
              <a:rPr lang="el"/>
            </a:br>
            <a:br>
              <a:rPr lang="el"/>
            </a:br>
            <a:r>
              <a:rPr lang="el"/>
              <a:t> Ακριβά για την κατασκευή φράγματος</a:t>
            </a:r>
            <a:br>
              <a:rPr lang="el"/>
            </a:br>
            <a:r>
              <a:rPr lang="el"/>
              <a:t> Κατά την κατασκευή ενός φράγματος το</a:t>
            </a:r>
            <a:br>
              <a:rPr lang="el"/>
            </a:br>
            <a:r>
              <a:rPr lang="el"/>
              <a:t> η γύρω περιοχή πρέπει να</a:t>
            </a:r>
            <a:br>
              <a:rPr lang="el"/>
            </a:br>
            <a:r>
              <a:rPr lang="el"/>
              <a:t> να πλημμυρίσει.  (άγρια ​​φύση και</a:t>
            </a:r>
            <a:br>
              <a:rPr lang="el"/>
            </a:br>
            <a:r>
              <a:rPr lang="el"/>
              <a:t> φυτά που έχουν προσβληθεί)</a:t>
            </a:r>
            <a:br>
              <a:rPr lang="el"/>
            </a:br>
            <a:r>
              <a:rPr lang="el"/>
              <a:t> Αν δεν βρέχει εκεί</a:t>
            </a:r>
            <a:br>
              <a:rPr lang="el"/>
            </a:br>
            <a:r>
              <a:rPr lang="el"/>
              <a:t> ίσως να μην είναι αρκετό</a:t>
            </a:r>
            <a:br>
              <a:rPr lang="el"/>
            </a:br>
            <a:r>
              <a:rPr lang="el"/>
              <a:t> νερό για τη μετατροπή των στροβίλων.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217d84d5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217d84d5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Υδροηλεκτρική ενέργεια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217d84d5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217d84d5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Δεν υπάρχει ρύπανση</a:t>
            </a:r>
            <a:br>
              <a:rPr lang="el"/>
            </a:br>
            <a:r>
              <a:rPr lang="el"/>
              <a:t> Ανανεώσιμη</a:t>
            </a:r>
            <a:br>
              <a:rPr lang="el"/>
            </a:br>
            <a:r>
              <a:rPr lang="el"/>
              <a:t> πόρος</a:t>
            </a:r>
            <a:br>
              <a:rPr lang="el"/>
            </a:br>
            <a:r>
              <a:rPr lang="el"/>
              <a:t> Δεν απαιτεί καύσιμο</a:t>
            </a:r>
            <a:br>
              <a:rPr lang="el"/>
            </a:br>
            <a:br>
              <a:rPr lang="el"/>
            </a:br>
            <a:r>
              <a:rPr lang="el"/>
              <a:t> Υψηλής απόδοσης</a:t>
            </a:r>
            <a:br>
              <a:rPr lang="el"/>
            </a:br>
            <a:br>
              <a:rPr lang="el"/>
            </a:br>
            <a:r>
              <a:rPr lang="el"/>
              <a:t> Τα φυτά μπορούν να διαρκέσουν έως και 100</a:t>
            </a:r>
            <a:br>
              <a:rPr lang="el"/>
            </a:br>
            <a:r>
              <a:rPr lang="el"/>
              <a:t> χρόνια</a:t>
            </a:r>
            <a:br>
              <a:rPr lang="el"/>
            </a:br>
            <a:br>
              <a:rPr lang="el"/>
            </a:br>
            <a:r>
              <a:rPr lang="el"/>
              <a:t> Μειονεκτήματα</a:t>
            </a:r>
            <a:br>
              <a:rPr lang="el"/>
            </a:br>
            <a:r>
              <a:rPr lang="el"/>
              <a:t> Αξίζει να χτιστεί</a:t>
            </a:r>
            <a:br>
              <a:rPr lang="el"/>
            </a:br>
            <a:r>
              <a:rPr lang="el"/>
              <a:t> Είναι δύσκολο να βρεις ένα καλό</a:t>
            </a:r>
            <a:br>
              <a:rPr lang="el"/>
            </a:br>
            <a:r>
              <a:rPr lang="el"/>
              <a:t> τοποθεσία</a:t>
            </a:r>
            <a:br>
              <a:rPr lang="el"/>
            </a:br>
            <a:r>
              <a:rPr lang="el"/>
              <a:t> Αρνητικές επιπτώσεις στο</a:t>
            </a:r>
            <a:br>
              <a:rPr lang="el"/>
            </a:br>
            <a:r>
              <a:rPr lang="el"/>
              <a:t> περιβάλλον (ψάρια, θαλάσσια</a:t>
            </a:r>
            <a:br>
              <a:rPr lang="el"/>
            </a:br>
            <a:r>
              <a:rPr lang="el"/>
              <a:t> θηλαστικά και πτηνά)</a:t>
            </a:r>
            <a:br>
              <a:rPr lang="el"/>
            </a:br>
            <a:r>
              <a:rPr lang="el"/>
              <a:t> Διαταράσσει τους παλιρροιακούς κύκλους</a:t>
            </a:r>
            <a:br>
              <a:rPr lang="el"/>
            </a:br>
            <a:r>
              <a:rPr lang="el"/>
              <a:t> Μειώνει την κινητική ενέργεια στο</a:t>
            </a:r>
            <a:br>
              <a:rPr lang="el"/>
            </a:br>
            <a:r>
              <a:rPr lang="el"/>
              <a:t> ο ωκεανός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217d84d55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217d84d5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Το </a:t>
            </a:r>
            <a:r>
              <a:rPr lang="el"/>
              <a:t>συνολικό ποσοστό από τις ανανεώσιμες πηγές ενέργειας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Ανά χώρα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Ενέργεια κυμάτων και παλίρροιας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4b6114d82a23d5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4b6114d82a23d5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Πλεονεκτήματα της ενέργειας υδρογόνου</a:t>
            </a:r>
            <a:br>
              <a:rPr lang="el"/>
            </a:br>
            <a:br>
              <a:rPr lang="el"/>
            </a:br>
            <a:r>
              <a:rPr lang="el"/>
              <a:t> Είναι μια ανανεώσιμη πηγή ενέργειας και ευημερούσα στην προσφορά</a:t>
            </a:r>
            <a:br>
              <a:rPr lang="el"/>
            </a:br>
            <a:br>
              <a:rPr lang="el"/>
            </a:br>
            <a:r>
              <a:rPr lang="el"/>
              <a:t> Είναι πρακτικά μια καθαρή πηγή ενέργειας</a:t>
            </a:r>
            <a:br>
              <a:rPr lang="el"/>
            </a:br>
            <a:br>
              <a:rPr lang="el"/>
            </a:br>
            <a:r>
              <a:rPr lang="el"/>
              <a:t> Η ενέργεια του υδρογόνου είναι μη τοξική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Μειονεκτήματα της ενέργειας υδρογόνου</a:t>
            </a:r>
            <a:br>
              <a:rPr lang="el"/>
            </a:br>
            <a:br>
              <a:rPr lang="el"/>
            </a:br>
            <a:r>
              <a:rPr lang="el"/>
              <a:t> Η ενέργεια του υδρογόνου είναι δαπανηρή</a:t>
            </a:r>
            <a:br>
              <a:rPr lang="el"/>
            </a:br>
            <a:br>
              <a:rPr lang="el"/>
            </a:br>
            <a:r>
              <a:rPr lang="el"/>
              <a:t> Δεν είναι η ασφαλέστερη πηγή ενέργειας</a:t>
            </a:r>
            <a:br>
              <a:rPr lang="el"/>
            </a:br>
            <a:br>
              <a:rPr lang="el"/>
            </a:br>
            <a:r>
              <a:rPr lang="el"/>
              <a:t> Η ενέργεια του υδρογόνου δεν μπορεί να διατηρήσει τον πληθυσμό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217d84d55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217d84d55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Ενέργεια υδρογόνου στις χώρες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7c157c96d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7c157c96d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Οι επενδυτικές προοπτικές στον ενεργειακό τομέα της ΝΑ Ευρώπης κατά τα επόμενα 10 χρόνια μπορούν να χαρακτηριστούν ως θετικές.  Όσον αφορά τις προγραμματισμένες επενδύσεις, μια ομάδα πέντε χωρών (δηλαδή η Τουρκία, η Βουλγαρία, η Ρουμανία, η Σερβία και η Ελλάδα) φαίνεται να κινούνται πολύ ταχύτερα από άλλες για την προσέλκυση των απαιτούμενων επενδύσεων σε διάφορα ενεργειακά έργα, ενώ η πρόοδος στα υπόλοιπα  χώρες κινείται πιο αργά.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Ανανεώσιμες πηγές ενέργειας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24deda04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24deda0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Πλεονεκτήματα της ανανεώσιμης ενέργειας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Καθαρές πηγές ενέργειας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Συμβάλουν στην Ευρωπαϊκή και εθνική ενεργειακή ανεξαρτησία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Είναι ανεξάντλητες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24deda04f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24deda04f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Ανανεώσιμες ενέργειες: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Βιομάζα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Ηλιακή ενέργεια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Αιολική ενέργεια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Γεωθερμική ενέργεια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Υδροδυναμική ενέργεια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Ενέργεια από το κύμα και την παλίρροια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Ενέργεια υδρογόνου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217d84d5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217d84d5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Πλεονεκτήματα και μειονεκτήματα της βιομάζας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Πλεονεκτήματα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Μειώνεται η εξάρτηση από τα ορυκτά καύσιμα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Συχνά χρησιμοποιούνται απόβλητα</a:t>
            </a:r>
            <a:br>
              <a:rPr lang="el"/>
            </a:br>
            <a:r>
              <a:rPr lang="el"/>
              <a:t>Εάν τα δέντρα φυτεύονται με τον ίδιο ρυθμό που χρησιμοποιείται η βιομάζα, τότε το διοξείδιο του άνθρακα στην ατμόσφαιρα παραμένει σταθερό</a:t>
            </a:r>
            <a:br>
              <a:rPr lang="el"/>
            </a:br>
            <a:r>
              <a:rPr lang="el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Μειονεκτήματα</a:t>
            </a:r>
            <a:br>
              <a:rPr lang="el"/>
            </a:br>
            <a:br>
              <a:rPr lang="el"/>
            </a:br>
            <a:r>
              <a:rPr lang="el"/>
              <a:t> Απαιτεί μεγάλες ποσότητες νερού και ενέργειας</a:t>
            </a:r>
            <a:br>
              <a:rPr lang="el"/>
            </a:br>
            <a:r>
              <a:rPr lang="el"/>
              <a:t> Μπορεί να οδηγήσει σε</a:t>
            </a:r>
            <a:br>
              <a:rPr lang="el"/>
            </a:br>
            <a:br>
              <a:rPr lang="el"/>
            </a:br>
            <a:r>
              <a:rPr lang="el"/>
              <a:t> Αποψίλωση των δασών</a:t>
            </a:r>
            <a:br>
              <a:rPr lang="el"/>
            </a:br>
            <a:r>
              <a:rPr lang="el"/>
              <a:t> Ερημοποίηση</a:t>
            </a:r>
            <a:br>
              <a:rPr lang="el"/>
            </a:br>
            <a:r>
              <a:rPr lang="el"/>
              <a:t> Διάβρωση του εδάφους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212c088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212c088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Εδώ βλέπουμε τα κράτη που έχουν βιομάζα και το ποσοστό της βιομάζας από τη συνολική ανανεώσιμη ενέργεια στις χώρες που συνεργαζόμαστε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Παρατηρούμε ότι σε όλες τις παραπάνω χώρες υπάρχει βιομάζα με το μεγαλύτερο ποσοστό να βρίσκεται στην Ισπανία.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217d84d55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217d84d5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Είναι ακριβά και δεν δουλεύουν αν δεν υπάρχει ήλιος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Είναι 100 τις 100 εντελώς ανανεώσιμη πηγή ενέργειας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Το πετρέλαιο που χρησιμοποιείται στα περισσότερα νοικοκυριά δεν είναι ανανεώσιμη πηγή ενέργειας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Τα ηλιακά πάνελ δεν κάνουν καθόλου θόρυβο κατά τη λειτουργία τους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Δεν απαιτείται συχνή συντήρηση αυτό βέβαια είναι ανάλογο με τα πάνελ, τα καλύτερα πάνελ έχουν μεγάλη διάρκεια ζωής και λιγότερη συντήρηση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Στην αρχή η αγορά τους είναι ακριβή αλλά όσο περνάει ο καιρός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288c5bd8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288c5bd8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217d84d55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217d84d5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1300" y="152400"/>
            <a:ext cx="601127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l"/>
              <a:t>WIND POWER across our countries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23" name="Google Shape;123;p22"/>
          <p:cNvGraphicFramePr/>
          <p:nvPr/>
        </p:nvGraphicFramePr>
        <p:xfrm>
          <a:off x="1422975" y="1022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{DA796D55-C1F9-4E55-BC0C-04F411CD8ADA}</a:tableStyleId>
              </a:tblPr>
              <a:tblGrid>
                <a:gridCol w="1371600"/>
                <a:gridCol w="1848125"/>
                <a:gridCol w="2698150"/>
              </a:tblGrid>
              <a:tr h="545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COUNTRY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solidFill>
                            <a:srgbClr val="E6913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WIND POWER</a:t>
                      </a:r>
                      <a:endParaRPr b="1" sz="1100">
                        <a:solidFill>
                          <a:srgbClr val="E6913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PERCENTAGE OUT OF TOTAL RES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4EC"/>
                    </a:solidFill>
                  </a:tcPr>
                </a:tc>
              </a:tr>
              <a:tr h="545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ITALY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YES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3.9%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</a:tr>
              <a:tr h="545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GREECE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YES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34.6%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</a:tr>
              <a:tr h="545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SPAIN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YES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19,8%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</a:tr>
              <a:tr h="545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TURKEY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YES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2%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</a:tr>
              <a:tr h="545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GERMANY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YES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20,4 %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</a:tr>
              <a:tr h="742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CZECH REPUBLIC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YES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1%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GEOTHERMAL </a:t>
            </a:r>
            <a:endParaRPr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3900" y="1232050"/>
            <a:ext cx="4896274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l"/>
              <a:t>GEOTHERMAL </a:t>
            </a:r>
            <a:r>
              <a:rPr lang="el"/>
              <a:t>across our countries</a:t>
            </a:r>
            <a:endParaRPr/>
          </a:p>
        </p:txBody>
      </p:sp>
      <p:graphicFrame>
        <p:nvGraphicFramePr>
          <p:cNvPr id="135" name="Google Shape;135;p24"/>
          <p:cNvGraphicFramePr/>
          <p:nvPr/>
        </p:nvGraphicFramePr>
        <p:xfrm>
          <a:off x="1270575" y="1152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{DA796D55-C1F9-4E55-BC0C-04F411CD8ADA}</a:tableStyleId>
              </a:tblPr>
              <a:tblGrid>
                <a:gridCol w="1371600"/>
                <a:gridCol w="1952625"/>
                <a:gridCol w="2593650"/>
              </a:tblGrid>
              <a:tr h="472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COUNTRY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solidFill>
                            <a:srgbClr val="E6913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GEOTHERMAL</a:t>
                      </a:r>
                      <a:endParaRPr b="1" sz="1100">
                        <a:solidFill>
                          <a:srgbClr val="E6913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PERCENTAGE OUT OF TOTAL RES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4EC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ITALY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YES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1.8%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GREECE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YES UNTIL 2014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0%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SPAIN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YES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1,7%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TURKEY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YES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0.3%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GERMANY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YES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10 %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</a:tr>
              <a:tr h="550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CZECH REPUBLIC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NO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HYDROELECTRIC ENERGY </a:t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175" y="1258525"/>
            <a:ext cx="4972050" cy="33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286950"/>
            <a:ext cx="8520600" cy="5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HYDROELECTRIC ENERGY across our countries</a:t>
            </a:r>
            <a:endParaRPr/>
          </a:p>
        </p:txBody>
      </p:sp>
      <p:graphicFrame>
        <p:nvGraphicFramePr>
          <p:cNvPr id="147" name="Google Shape;147;p26"/>
          <p:cNvGraphicFramePr/>
          <p:nvPr/>
        </p:nvGraphicFramePr>
        <p:xfrm>
          <a:off x="1270575" y="841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{DA796D55-C1F9-4E55-BC0C-04F411CD8ADA}</a:tableStyleId>
              </a:tblPr>
              <a:tblGrid>
                <a:gridCol w="1371600"/>
                <a:gridCol w="1952625"/>
                <a:gridCol w="2593650"/>
              </a:tblGrid>
              <a:tr h="711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COUNTRY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solidFill>
                            <a:srgbClr val="E6913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HYDROELECTRIC ENERGY</a:t>
                      </a:r>
                      <a:endParaRPr b="1" sz="1100">
                        <a:solidFill>
                          <a:srgbClr val="E6913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PERCENTAGE OUT OF TOTAL RES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4EC"/>
                    </a:solidFill>
                  </a:tcPr>
                </a:tc>
              </a:tr>
              <a:tr h="522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ITALY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YES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12.8%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</a:tr>
              <a:tr h="522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GREECE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YES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36%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</a:tr>
              <a:tr h="522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SPAIN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YES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13,7%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</a:tr>
              <a:tr h="522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TURKEY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YES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4%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</a:tr>
              <a:tr h="522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GERMANY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ΥΕΣ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3%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</a:tr>
              <a:tr h="711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CZECH REPUBLIC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YES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2.5%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WAVE AND TIDAL ENERGY </a:t>
            </a:r>
            <a:endParaRPr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5475" y="1205575"/>
            <a:ext cx="4184863" cy="368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WAVE AND TIDAL ENERGY across our countries</a:t>
            </a:r>
            <a:endParaRPr/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60" name="Google Shape;160;p28"/>
          <p:cNvGraphicFramePr/>
          <p:nvPr/>
        </p:nvGraphicFramePr>
        <p:xfrm>
          <a:off x="311700" y="1152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{DA796D55-C1F9-4E55-BC0C-04F411CD8ADA}</a:tableStyleId>
              </a:tblPr>
              <a:tblGrid>
                <a:gridCol w="1925275"/>
                <a:gridCol w="2740825"/>
                <a:gridCol w="3640600"/>
              </a:tblGrid>
              <a:tr h="472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COUNTRY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solidFill>
                            <a:srgbClr val="E6913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WAVE AND TIDAL</a:t>
                      </a:r>
                      <a:endParaRPr b="1" sz="1100">
                        <a:solidFill>
                          <a:srgbClr val="E6913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PERCENTAGE OUT OF TOTAL RES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4EC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ITALY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ΝΟ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GREECE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YES UNTIL 2014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Currently </a:t>
                      </a: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SPAIN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NO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TURKEY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ΝΟ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GERMANY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YES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3,2 %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</a:tr>
              <a:tr h="550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CZECH REPUBLIC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ΝΟ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/>
        </p:nvSpPr>
        <p:spPr>
          <a:xfrm>
            <a:off x="121225" y="449550"/>
            <a:ext cx="3000000" cy="4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7647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b="1" lang="el" sz="2550">
                <a:solidFill>
                  <a:srgbClr val="B45F06"/>
                </a:solidFill>
                <a:latin typeface="Open Sans"/>
                <a:ea typeface="Open Sans"/>
                <a:cs typeface="Open Sans"/>
                <a:sym typeface="Open Sans"/>
              </a:rPr>
              <a:t>Advantages of Hydrogen Energy</a:t>
            </a:r>
            <a:endParaRPr b="1" sz="2550">
              <a:solidFill>
                <a:srgbClr val="B45F0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rgbClr val="B45F06"/>
              </a:buClr>
              <a:buSzPts val="1500"/>
              <a:buFont typeface="Open Sans"/>
              <a:buChar char="❖"/>
            </a:pPr>
            <a:r>
              <a:rPr lang="el" sz="1500">
                <a:solidFill>
                  <a:srgbClr val="B45F06"/>
                </a:solidFill>
                <a:latin typeface="Open Sans"/>
                <a:ea typeface="Open Sans"/>
                <a:cs typeface="Open Sans"/>
                <a:sym typeface="Open Sans"/>
              </a:rPr>
              <a:t>It’s a renewable energy source and bountiful in supply</a:t>
            </a:r>
            <a:endParaRPr sz="1500">
              <a:solidFill>
                <a:srgbClr val="B45F0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500"/>
              <a:buFont typeface="Open Sans"/>
              <a:buChar char="❖"/>
            </a:pPr>
            <a:r>
              <a:rPr lang="el" sz="1500">
                <a:solidFill>
                  <a:srgbClr val="B45F06"/>
                </a:solidFill>
                <a:latin typeface="Open Sans"/>
                <a:ea typeface="Open Sans"/>
                <a:cs typeface="Open Sans"/>
                <a:sym typeface="Open Sans"/>
              </a:rPr>
              <a:t>It practically a clean energy source</a:t>
            </a:r>
            <a:endParaRPr sz="1500">
              <a:solidFill>
                <a:srgbClr val="B45F0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500"/>
              <a:buFont typeface="Open Sans"/>
              <a:buChar char="❖"/>
            </a:pPr>
            <a:r>
              <a:rPr lang="el" sz="1500">
                <a:solidFill>
                  <a:srgbClr val="B45F06"/>
                </a:solidFill>
                <a:latin typeface="Open Sans"/>
                <a:ea typeface="Open Sans"/>
                <a:cs typeface="Open Sans"/>
                <a:sym typeface="Open Sans"/>
              </a:rPr>
              <a:t>Hydrogen energy is non-toxic</a:t>
            </a:r>
            <a:endParaRPr sz="1500">
              <a:solidFill>
                <a:srgbClr val="B45F0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7647"/>
              </a:lnSpc>
              <a:spcBef>
                <a:spcPts val="2300"/>
              </a:spcBef>
              <a:spcAft>
                <a:spcPts val="1500"/>
              </a:spcAft>
              <a:buNone/>
            </a:pPr>
            <a:r>
              <a:t/>
            </a:r>
            <a:endParaRPr sz="2550">
              <a:solidFill>
                <a:srgbClr val="B45F0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Google Shape;166;p29"/>
          <p:cNvSpPr txBox="1"/>
          <p:nvPr/>
        </p:nvSpPr>
        <p:spPr>
          <a:xfrm>
            <a:off x="5174575" y="536100"/>
            <a:ext cx="3000000" cy="4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7647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b="1" lang="el" sz="2550">
                <a:solidFill>
                  <a:srgbClr val="B45F06"/>
                </a:solidFill>
                <a:latin typeface="Open Sans"/>
                <a:ea typeface="Open Sans"/>
                <a:cs typeface="Open Sans"/>
                <a:sym typeface="Open Sans"/>
              </a:rPr>
              <a:t>Disadvantages of Hydrogen Energy</a:t>
            </a:r>
            <a:endParaRPr b="1" sz="2550">
              <a:solidFill>
                <a:srgbClr val="B45F0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rgbClr val="B45F06"/>
              </a:buClr>
              <a:buSzPts val="1500"/>
              <a:buFont typeface="Open Sans"/>
              <a:buChar char="❖"/>
            </a:pPr>
            <a:r>
              <a:rPr lang="el" sz="1500">
                <a:solidFill>
                  <a:srgbClr val="B45F06"/>
                </a:solidFill>
                <a:latin typeface="Open Sans"/>
                <a:ea typeface="Open Sans"/>
                <a:cs typeface="Open Sans"/>
                <a:sym typeface="Open Sans"/>
              </a:rPr>
              <a:t>Hydrogen energy is expensive</a:t>
            </a:r>
            <a:endParaRPr sz="1500">
              <a:solidFill>
                <a:srgbClr val="B45F0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500"/>
              <a:buFont typeface="Open Sans"/>
              <a:buChar char="❖"/>
            </a:pPr>
            <a:r>
              <a:rPr lang="el" sz="1500">
                <a:solidFill>
                  <a:srgbClr val="B45F06"/>
                </a:solidFill>
                <a:latin typeface="Open Sans"/>
                <a:ea typeface="Open Sans"/>
                <a:cs typeface="Open Sans"/>
                <a:sym typeface="Open Sans"/>
              </a:rPr>
              <a:t>It’s not the safest source of energy</a:t>
            </a:r>
            <a:endParaRPr sz="1500">
              <a:solidFill>
                <a:srgbClr val="B45F0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500"/>
              <a:buFont typeface="Open Sans"/>
              <a:buChar char="❖"/>
            </a:pPr>
            <a:r>
              <a:rPr lang="el" sz="1500">
                <a:solidFill>
                  <a:srgbClr val="B45F06"/>
                </a:solidFill>
                <a:latin typeface="Open Sans"/>
                <a:ea typeface="Open Sans"/>
                <a:cs typeface="Open Sans"/>
                <a:sym typeface="Open Sans"/>
              </a:rPr>
              <a:t>Hydrogen energy cannot sustain the population</a:t>
            </a:r>
            <a:endParaRPr sz="1500">
              <a:solidFill>
                <a:srgbClr val="B45F0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1800"/>
              </a:spcBef>
              <a:spcAft>
                <a:spcPts val="1100"/>
              </a:spcAft>
              <a:buNone/>
            </a:pPr>
            <a:r>
              <a:t/>
            </a:r>
            <a:endParaRPr sz="1500">
              <a:solidFill>
                <a:srgbClr val="B45F0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2221" y="3537675"/>
            <a:ext cx="2362355" cy="11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 txBox="1"/>
          <p:nvPr>
            <p:ph idx="4294967295" type="title"/>
          </p:nvPr>
        </p:nvSpPr>
        <p:spPr>
          <a:xfrm>
            <a:off x="359525" y="-619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HYDROGEN ENERGY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HYDROGEN ENERGY across our countries</a:t>
            </a:r>
            <a:endParaRPr/>
          </a:p>
        </p:txBody>
      </p:sp>
      <p:graphicFrame>
        <p:nvGraphicFramePr>
          <p:cNvPr id="174" name="Google Shape;174;p30"/>
          <p:cNvGraphicFramePr/>
          <p:nvPr/>
        </p:nvGraphicFramePr>
        <p:xfrm>
          <a:off x="1973751" y="11524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{DA796D55-C1F9-4E55-BC0C-04F411CD8ADA}</a:tableStyleId>
              </a:tblPr>
              <a:tblGrid>
                <a:gridCol w="1449925"/>
                <a:gridCol w="2064125"/>
                <a:gridCol w="2741800"/>
              </a:tblGrid>
              <a:tr h="567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COUNTRY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solidFill>
                            <a:srgbClr val="E6913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HYDROGEN ENERGY</a:t>
                      </a:r>
                      <a:endParaRPr b="1" sz="1100">
                        <a:solidFill>
                          <a:srgbClr val="E6913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PERCENTAGE OUT OF TOTAL RES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4EC"/>
                    </a:solidFill>
                  </a:tcPr>
                </a:tc>
              </a:tr>
              <a:tr h="498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ITALY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NO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</a:tr>
              <a:tr h="498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GREECE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NO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</a:tr>
              <a:tr h="498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SPAIN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NO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</a:tr>
              <a:tr h="498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TURKEY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NO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</a:tr>
              <a:tr h="498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GERMANY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YES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3,1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</a:tr>
              <a:tr h="567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CZECH REPUBLIC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NO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Future Prospects </a:t>
            </a:r>
            <a:endParaRPr/>
          </a:p>
        </p:txBody>
      </p:sp>
      <p:sp>
        <p:nvSpPr>
          <p:cNvPr id="180" name="Google Shape;180;p3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The investment prospects in the energy sector of SE Europe over the next 10 years can only be described as positive.  In terms of planned investments, a group of five countries (i.e. Turkey, Bulgaria, Romania, Serbia, Greece) appear to be moving much faster than others in attracting the needed investment for a variety of energy projects, while progress in the rest of the countries is moving more slowly.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ctrTitle"/>
          </p:nvPr>
        </p:nvSpPr>
        <p:spPr>
          <a:xfrm>
            <a:off x="361725" y="-493975"/>
            <a:ext cx="8520600" cy="144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RES across our countries</a:t>
            </a: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0628" y="1326900"/>
            <a:ext cx="3319601" cy="248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Arial"/>
                <a:ea typeface="Arial"/>
                <a:cs typeface="Arial"/>
                <a:sym typeface="Arial"/>
              </a:rPr>
              <a:t>ADVANTAGES OF Renewable Energy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1266325"/>
            <a:ext cx="8520600" cy="264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E6B8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791B"/>
              </a:buClr>
              <a:buSzPts val="3600"/>
              <a:buFont typeface="Arial"/>
              <a:buChar char="•"/>
            </a:pPr>
            <a:r>
              <a:rPr lang="el" sz="3600">
                <a:solidFill>
                  <a:srgbClr val="C0791B"/>
                </a:solidFill>
                <a:latin typeface="Arial"/>
                <a:ea typeface="Arial"/>
                <a:cs typeface="Arial"/>
                <a:sym typeface="Arial"/>
              </a:rPr>
              <a:t>Clean Energy Sources </a:t>
            </a:r>
            <a:endParaRPr sz="3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791B"/>
              </a:buClr>
              <a:buSzPts val="3600"/>
              <a:buFont typeface="Arial"/>
              <a:buChar char="•"/>
            </a:pPr>
            <a:r>
              <a:rPr lang="el" sz="3600">
                <a:solidFill>
                  <a:srgbClr val="C0791B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l" sz="3600">
                <a:solidFill>
                  <a:srgbClr val="C0791B"/>
                </a:solidFill>
                <a:latin typeface="Arial"/>
                <a:ea typeface="Arial"/>
                <a:cs typeface="Arial"/>
                <a:sym typeface="Arial"/>
              </a:rPr>
              <a:t>nhance country's economy </a:t>
            </a:r>
            <a:endParaRPr baseline="-25000" sz="36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937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791B"/>
              </a:buClr>
              <a:buSzPts val="3600"/>
              <a:buFont typeface="Arial"/>
              <a:buChar char="•"/>
            </a:pPr>
            <a:r>
              <a:rPr lang="el" sz="3600">
                <a:solidFill>
                  <a:srgbClr val="C0791B"/>
                </a:solidFill>
                <a:latin typeface="Arial"/>
                <a:ea typeface="Arial"/>
                <a:cs typeface="Arial"/>
                <a:sym typeface="Arial"/>
              </a:rPr>
              <a:t>Contribute to European (and national) energy independence </a:t>
            </a:r>
            <a:endParaRPr sz="3600">
              <a:solidFill>
                <a:srgbClr val="C0791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791B"/>
              </a:buClr>
              <a:buSzPts val="3600"/>
              <a:buFont typeface="Arial"/>
              <a:buChar char="•"/>
            </a:pPr>
            <a:r>
              <a:rPr lang="el" sz="3600">
                <a:solidFill>
                  <a:srgbClr val="C0791B"/>
                </a:solidFill>
                <a:latin typeface="Arial"/>
                <a:ea typeface="Arial"/>
                <a:cs typeface="Arial"/>
                <a:sym typeface="Arial"/>
              </a:rPr>
              <a:t>They are inexhausti</a:t>
            </a:r>
            <a:r>
              <a:rPr lang="el" sz="3600">
                <a:solidFill>
                  <a:srgbClr val="C0791B"/>
                </a:solidFill>
                <a:latin typeface="Arial"/>
                <a:ea typeface="Arial"/>
                <a:cs typeface="Arial"/>
                <a:sym typeface="Arial"/>
              </a:rPr>
              <a:t>ble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4400"/>
              <a:buFont typeface="Arial"/>
              <a:buNone/>
            </a:pPr>
            <a:r>
              <a:rPr lang="el"/>
              <a:t>RENEWABLE ENERGIES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266325"/>
            <a:ext cx="8520600" cy="37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791B"/>
              </a:buClr>
              <a:buSzPts val="2400"/>
              <a:buFont typeface="Arial"/>
              <a:buChar char="–"/>
            </a:pPr>
            <a:r>
              <a:rPr lang="el" sz="2400">
                <a:solidFill>
                  <a:srgbClr val="C0791B"/>
                </a:solidFill>
                <a:latin typeface="Arial"/>
                <a:ea typeface="Arial"/>
                <a:cs typeface="Arial"/>
                <a:sym typeface="Arial"/>
              </a:rPr>
              <a:t>BIOMASS</a:t>
            </a:r>
            <a:endParaRPr sz="2400">
              <a:solidFill>
                <a:srgbClr val="C0791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791B"/>
              </a:buClr>
              <a:buSzPts val="2400"/>
              <a:buFont typeface="Arial"/>
              <a:buChar char="–"/>
            </a:pPr>
            <a:r>
              <a:rPr lang="el" sz="2400">
                <a:solidFill>
                  <a:srgbClr val="C0791B"/>
                </a:solidFill>
                <a:latin typeface="Arial"/>
                <a:ea typeface="Arial"/>
                <a:cs typeface="Arial"/>
                <a:sym typeface="Arial"/>
              </a:rPr>
              <a:t>SOLAR</a:t>
            </a:r>
            <a:endParaRPr sz="2400">
              <a:solidFill>
                <a:srgbClr val="C0791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791B"/>
              </a:buClr>
              <a:buSzPts val="2400"/>
              <a:buFont typeface="Arial"/>
              <a:buChar char="–"/>
            </a:pPr>
            <a:r>
              <a:rPr lang="el" sz="2400">
                <a:solidFill>
                  <a:srgbClr val="C0791B"/>
                </a:solidFill>
                <a:latin typeface="Arial"/>
                <a:ea typeface="Arial"/>
                <a:cs typeface="Arial"/>
                <a:sym typeface="Arial"/>
              </a:rPr>
              <a:t>WIND                                              </a:t>
            </a:r>
            <a:endParaRPr sz="2400">
              <a:solidFill>
                <a:srgbClr val="C0791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791B"/>
              </a:buClr>
              <a:buSzPts val="2400"/>
              <a:buFont typeface="Arial"/>
              <a:buChar char="–"/>
            </a:pPr>
            <a:r>
              <a:rPr lang="el" sz="2400">
                <a:solidFill>
                  <a:srgbClr val="C0791B"/>
                </a:solidFill>
                <a:latin typeface="Arial"/>
                <a:ea typeface="Arial"/>
                <a:cs typeface="Arial"/>
                <a:sym typeface="Arial"/>
              </a:rPr>
              <a:t>GEOTHERMAL</a:t>
            </a:r>
            <a:endParaRPr sz="2400">
              <a:solidFill>
                <a:srgbClr val="C0791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791B"/>
              </a:buClr>
              <a:buSzPts val="2400"/>
              <a:buFont typeface="Arial"/>
              <a:buChar char="–"/>
            </a:pPr>
            <a:r>
              <a:rPr lang="el" sz="2400">
                <a:solidFill>
                  <a:srgbClr val="C0791B"/>
                </a:solidFill>
                <a:latin typeface="Arial"/>
                <a:ea typeface="Arial"/>
                <a:cs typeface="Arial"/>
                <a:sym typeface="Arial"/>
              </a:rPr>
              <a:t>HYDRODYNAMIC</a:t>
            </a:r>
            <a:endParaRPr sz="2400">
              <a:solidFill>
                <a:srgbClr val="C0791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791B"/>
              </a:buClr>
              <a:buSzPts val="2400"/>
              <a:buFont typeface="Arial"/>
              <a:buChar char="–"/>
            </a:pPr>
            <a:r>
              <a:rPr lang="el" sz="2400">
                <a:solidFill>
                  <a:srgbClr val="C0791B"/>
                </a:solidFill>
                <a:latin typeface="Arial"/>
                <a:ea typeface="Arial"/>
                <a:cs typeface="Arial"/>
                <a:sym typeface="Arial"/>
              </a:rPr>
              <a:t>WAVE AND TIDAL ENERGY</a:t>
            </a:r>
            <a:endParaRPr sz="2400">
              <a:solidFill>
                <a:srgbClr val="C0791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791B"/>
              </a:buClr>
              <a:buSzPts val="2400"/>
              <a:buFont typeface="Arial"/>
              <a:buChar char="–"/>
            </a:pPr>
            <a:r>
              <a:rPr lang="el" sz="2400">
                <a:solidFill>
                  <a:srgbClr val="C0791B"/>
                </a:solidFill>
                <a:latin typeface="Arial"/>
                <a:ea typeface="Arial"/>
                <a:cs typeface="Arial"/>
                <a:sym typeface="Arial"/>
              </a:rPr>
              <a:t>HYDROGEN </a:t>
            </a:r>
            <a:endParaRPr sz="11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6887" y="1344859"/>
            <a:ext cx="1727597" cy="1488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5600" y="3429000"/>
            <a:ext cx="1478756" cy="103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24962" y="1349031"/>
            <a:ext cx="1828800" cy="1479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l"/>
              <a:t>BIOMASS </a:t>
            </a:r>
            <a:br>
              <a:rPr lang="el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6425" y="1152425"/>
            <a:ext cx="4972050" cy="36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129875"/>
            <a:ext cx="8520600" cy="7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BIOMASS </a:t>
            </a:r>
            <a:r>
              <a:rPr lang="el"/>
              <a:t>across our countries</a:t>
            </a:r>
            <a:br>
              <a:rPr lang="el"/>
            </a:br>
            <a:endParaRPr/>
          </a:p>
        </p:txBody>
      </p:sp>
      <p:graphicFrame>
        <p:nvGraphicFramePr>
          <p:cNvPr id="99" name="Google Shape;99;p18"/>
          <p:cNvGraphicFramePr/>
          <p:nvPr/>
        </p:nvGraphicFramePr>
        <p:xfrm>
          <a:off x="1270575" y="751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{DA796D55-C1F9-4E55-BC0C-04F411CD8ADA}</a:tableStyleId>
              </a:tblPr>
              <a:tblGrid>
                <a:gridCol w="1371600"/>
                <a:gridCol w="1952625"/>
                <a:gridCol w="2593650"/>
              </a:tblGrid>
              <a:tr h="507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COUNTRY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solidFill>
                            <a:srgbClr val="E6913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BIOMASS </a:t>
                      </a:r>
                      <a:r>
                        <a:rPr b="1" lang="el" sz="1100">
                          <a:solidFill>
                            <a:srgbClr val="E6913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ENERGY</a:t>
                      </a:r>
                      <a:endParaRPr b="1" sz="1100">
                        <a:solidFill>
                          <a:srgbClr val="E6913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PERCENTAGE OUT OF TOTAL RES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4EC"/>
                    </a:solidFill>
                  </a:tcPr>
                </a:tc>
              </a:tr>
              <a:tr h="507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ITALY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4.2%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</a:tr>
              <a:tr h="507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GREECE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YES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1.9%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</a:tr>
              <a:tr h="948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SPAIN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YES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2% of electricity generation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13.65% of heat consumed in the heating and cooling sector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</a:tr>
              <a:tr h="507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TURKEY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YES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1%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</a:tr>
              <a:tr h="507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GERMANY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YES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8.3 %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</a:tr>
              <a:tr h="691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CZECH REPUBLIC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YES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2.5%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l"/>
              <a:t>SOLAR ENERGY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0528" y="1028207"/>
            <a:ext cx="4435277" cy="377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SOLAR ENERGY across our countries</a:t>
            </a:r>
            <a:endParaRPr/>
          </a:p>
        </p:txBody>
      </p:sp>
      <p:graphicFrame>
        <p:nvGraphicFramePr>
          <p:cNvPr id="111" name="Google Shape;111;p20"/>
          <p:cNvGraphicFramePr/>
          <p:nvPr/>
        </p:nvGraphicFramePr>
        <p:xfrm>
          <a:off x="1270575" y="1152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{DA796D55-C1F9-4E55-BC0C-04F411CD8ADA}</a:tableStyleId>
              </a:tblPr>
              <a:tblGrid>
                <a:gridCol w="1371600"/>
                <a:gridCol w="1952625"/>
                <a:gridCol w="2593650"/>
              </a:tblGrid>
              <a:tr h="472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COUNTRY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solidFill>
                            <a:srgbClr val="E6913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SOLAR ENERGY</a:t>
                      </a:r>
                      <a:endParaRPr b="1" sz="1100">
                        <a:solidFill>
                          <a:srgbClr val="E6913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PERCENTAGE OUT OF TOTAL RES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4EC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ITALY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YES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6B26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5.5%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GREECE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YES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27.4%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SPAIN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YES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4,8%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TURKEY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YES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1%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GERMANY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YES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8,4 %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AA2"/>
                    </a:solidFill>
                  </a:tcPr>
                </a:tc>
              </a:tr>
              <a:tr h="550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CZECH REPUBLIC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YES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3%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79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2175" y="1258525"/>
            <a:ext cx="3927011" cy="36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/>
          <p:nvPr>
            <p:ph type="title"/>
          </p:nvPr>
        </p:nvSpPr>
        <p:spPr>
          <a:xfrm>
            <a:off x="272000" y="5511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WIND POWER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