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Caveat"/>
      <p:regular r:id="rId19"/>
      <p:bold r:id="rId20"/>
    </p:embeddedFont>
    <p:embeddedFont>
      <p:font typeface="Lobster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hgg+zYFVG/R2MT9EXblk2Dj1/5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veat-bold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Lobster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aveat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91abd48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91abd48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He was said to have delivered wisdom from Heaven to Earth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He influenced the 18th century Enlightenment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He had faith in innate goodness and in Reason which is the basis of Enlightenment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He saw God in Nature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There is a divine meaning in everything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He had faith in Purposefulness, so God is the Meaning of LIfe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Father of Monotheism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Allegory of the Cave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Now we will present you some philosophical beliefs about life, death, Man and God.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Similar to the saying: A rolling stone catches no weed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Today we can link this to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Balanced diet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basis of Humanism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And now some beliefs about God. The Greeks believed in Faith.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All civilisations believe in Fate, Destiny. In Greece it was so that Faith in fate was combined with faith in self-awareness, to know yourself. This motto was written at the Oracle of Delphi. The Oracle gave omens that people should explain </a:t>
            </a:r>
            <a:r>
              <a:rPr lang="en">
                <a:solidFill>
                  <a:schemeClr val="dk1"/>
                </a:solidFill>
              </a:rPr>
              <a:t>themselves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Sophists believed in Sophia = Wisdom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They were Atheists - sceptical about the religion of the 12 Gods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They were also cynical, ironic of Gods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is Prometheus, the mythical hero who stole the Light from the Gods to give it to men.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" name="Google Shape;20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" name="Google Shape;21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e91abd48f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325" y="0"/>
            <a:ext cx="6768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FFFFFF"/>
                </a:solidFill>
              </a:rPr>
              <a:t>Socrates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09" name="Google Shape;109;p9"/>
          <p:cNvSpPr txBox="1"/>
          <p:nvPr>
            <p:ph idx="1" type="body"/>
          </p:nvPr>
        </p:nvSpPr>
        <p:spPr>
          <a:xfrm>
            <a:off x="311700" y="1152475"/>
            <a:ext cx="3045600" cy="3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b="1" lang="en" sz="2400">
                <a:solidFill>
                  <a:srgbClr val="FFFFFF"/>
                </a:solidFill>
              </a:rPr>
              <a:t>New Demons</a:t>
            </a:r>
            <a:endParaRPr b="1"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Char char="●"/>
            </a:pPr>
            <a:r>
              <a:rPr b="1" lang="en" sz="2400">
                <a:solidFill>
                  <a:srgbClr val="EFEFEF"/>
                </a:solidFill>
              </a:rPr>
              <a:t>No one is born evil</a:t>
            </a:r>
            <a:endParaRPr b="1" sz="2400">
              <a:solidFill>
                <a:srgbClr val="EFEFE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Char char="●"/>
            </a:pPr>
            <a:r>
              <a:rPr b="1" lang="en" sz="2400">
                <a:solidFill>
                  <a:srgbClr val="EFEFEF"/>
                </a:solidFill>
              </a:rPr>
              <a:t>Slaves are equal to citizens</a:t>
            </a:r>
            <a:endParaRPr b="1" sz="2400">
              <a:solidFill>
                <a:srgbClr val="EFEFE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Char char="●"/>
            </a:pPr>
            <a:r>
              <a:rPr b="1" lang="en" sz="2400">
                <a:solidFill>
                  <a:srgbClr val="EFEFEF"/>
                </a:solidFill>
              </a:rPr>
              <a:t>Reason</a:t>
            </a:r>
            <a:endParaRPr b="1" sz="2400">
              <a:solidFill>
                <a:srgbClr val="EFEFE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Char char="●"/>
            </a:pPr>
            <a:r>
              <a:rPr b="1" lang="en" sz="2400">
                <a:solidFill>
                  <a:srgbClr val="EFEFEF"/>
                </a:solidFill>
              </a:rPr>
              <a:t>I only know that I know nothing</a:t>
            </a:r>
            <a:endParaRPr b="1" sz="24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About God</a:t>
            </a:r>
            <a:endParaRPr/>
          </a:p>
        </p:txBody>
      </p:sp>
      <p:sp>
        <p:nvSpPr>
          <p:cNvPr id="115" name="Google Shape;115;p10"/>
          <p:cNvSpPr txBox="1"/>
          <p:nvPr>
            <p:ph idx="1" type="body"/>
          </p:nvPr>
        </p:nvSpPr>
        <p:spPr>
          <a:xfrm>
            <a:off x="311700" y="1152475"/>
            <a:ext cx="8832300" cy="3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6000">
                <a:latin typeface="Caveat"/>
                <a:ea typeface="Caveat"/>
                <a:cs typeface="Caveat"/>
                <a:sym typeface="Caveat"/>
              </a:rPr>
              <a:t>Nature does </a:t>
            </a:r>
            <a:endParaRPr i="1" sz="60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6000">
                <a:latin typeface="Caveat"/>
                <a:ea typeface="Caveat"/>
                <a:cs typeface="Caveat"/>
                <a:sym typeface="Caveat"/>
              </a:rPr>
              <a:t>nothing in vain</a:t>
            </a:r>
            <a:endParaRPr i="1" sz="60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30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i="1" lang="en" sz="6000">
                <a:latin typeface="Caveat"/>
                <a:ea typeface="Caveat"/>
                <a:cs typeface="Caveat"/>
                <a:sym typeface="Caveat"/>
              </a:rPr>
              <a:t>Aristotle</a:t>
            </a:r>
            <a:endParaRPr i="1" sz="60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6" name="Google Shape;11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3700" y="1080825"/>
            <a:ext cx="4055499" cy="394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FFFFFF"/>
                </a:solidFill>
              </a:rPr>
              <a:t>PLATO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2" name="Google Shape;122;p11"/>
          <p:cNvSpPr txBox="1"/>
          <p:nvPr>
            <p:ph idx="1" type="body"/>
          </p:nvPr>
        </p:nvSpPr>
        <p:spPr>
          <a:xfrm>
            <a:off x="311700" y="1152475"/>
            <a:ext cx="3810600" cy="3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" sz="3000">
                <a:solidFill>
                  <a:srgbClr val="FFFFFF"/>
                </a:solidFill>
              </a:rPr>
              <a:t>There is only ONE God who is the reason behind everything</a:t>
            </a:r>
            <a:endParaRPr sz="3000">
              <a:solidFill>
                <a:srgbClr val="FFFFFF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" sz="3000">
                <a:solidFill>
                  <a:srgbClr val="FFFFFF"/>
                </a:solidFill>
              </a:rPr>
              <a:t>The world of IDEAS vs the world of FORMS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8" name="Google Shape;128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type="ctrTitle"/>
          </p:nvPr>
        </p:nvSpPr>
        <p:spPr>
          <a:xfrm>
            <a:off x="311700" y="217750"/>
            <a:ext cx="852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solidFill>
                  <a:srgbClr val="F1C232"/>
                </a:solidFill>
              </a:rPr>
              <a:t>Philosophy</a:t>
            </a:r>
            <a:r>
              <a:rPr lang="en"/>
              <a:t> </a:t>
            </a:r>
            <a:endParaRPr/>
          </a:p>
        </p:txBody>
      </p:sp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311700" y="4149025"/>
            <a:ext cx="85206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E06666"/>
                </a:solidFill>
              </a:rPr>
              <a:t>From Greece</a:t>
            </a:r>
            <a:endParaRPr b="1"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311700" y="445025"/>
            <a:ext cx="187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About Life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6" name="Google Shape;66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Every</a:t>
            </a:r>
            <a:endParaRPr>
              <a:solidFill>
                <a:srgbClr val="0000FF"/>
              </a:solidFill>
            </a:endParaRPr>
          </a:p>
          <a:p>
            <a:pPr indent="457200" lvl="0" marL="5029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 sz="4800">
                <a:solidFill>
                  <a:srgbClr val="FF00FF"/>
                </a:solidFill>
                <a:latin typeface="Lobster"/>
                <a:ea typeface="Lobster"/>
                <a:cs typeface="Lobster"/>
                <a:sym typeface="Lobster"/>
              </a:rPr>
              <a:t>Everything flows</a:t>
            </a:r>
            <a:endParaRPr b="1" sz="4800">
              <a:solidFill>
                <a:srgbClr val="FF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i="1" lang="en" sz="3000">
                <a:solidFill>
                  <a:srgbClr val="351C75"/>
                </a:solidFill>
              </a:rPr>
              <a:t>(ta panta ree) </a:t>
            </a:r>
            <a:endParaRPr b="1" i="1" sz="3000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b="1" lang="en" sz="3000">
                <a:solidFill>
                  <a:srgbClr val="FFFFFF"/>
                </a:solidFill>
                <a:highlight>
                  <a:srgbClr val="E06666"/>
                </a:highlight>
              </a:rPr>
              <a:t>HERACLETUS</a:t>
            </a:r>
            <a:r>
              <a:rPr b="1" lang="en" sz="3000">
                <a:solidFill>
                  <a:srgbClr val="FFFFFF"/>
                </a:solidFill>
              </a:rPr>
              <a:t> from Ephesus</a:t>
            </a:r>
            <a:endParaRPr b="1"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>
            <p:ph type="title"/>
          </p:nvPr>
        </p:nvSpPr>
        <p:spPr>
          <a:xfrm>
            <a:off x="311700" y="445025"/>
            <a:ext cx="8520600" cy="3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Pan metron ariston</a:t>
            </a:r>
            <a:endParaRPr sz="3000"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9600"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Everything in Moderation</a:t>
            </a:r>
            <a:endParaRPr sz="9600"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9600"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2" name="Google Shape;72;p3"/>
          <p:cNvSpPr txBox="1"/>
          <p:nvPr>
            <p:ph idx="1" type="body"/>
          </p:nvPr>
        </p:nvSpPr>
        <p:spPr>
          <a:xfrm>
            <a:off x="311700" y="3625075"/>
            <a:ext cx="8520600" cy="12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3000">
                <a:latin typeface="Caveat"/>
                <a:ea typeface="Caveat"/>
                <a:cs typeface="Caveat"/>
                <a:sym typeface="Caveat"/>
              </a:rPr>
              <a:t>Hippocrates,</a:t>
            </a:r>
            <a:r>
              <a:rPr lang="en" sz="3000">
                <a:latin typeface="Caveat"/>
                <a:ea typeface="Caveat"/>
                <a:cs typeface="Caveat"/>
                <a:sym typeface="Caveat"/>
              </a:rPr>
              <a:t> father of Medicine </a:t>
            </a:r>
            <a:endParaRPr sz="30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 sz="3000">
                <a:latin typeface="Caveat"/>
                <a:ea typeface="Caveat"/>
                <a:cs typeface="Caveat"/>
                <a:sym typeface="Caveat"/>
              </a:rPr>
              <a:t>(also known for </a:t>
            </a:r>
            <a:r>
              <a:rPr lang="en" sz="3000">
                <a:highlight>
                  <a:srgbClr val="F1C232"/>
                </a:highlight>
                <a:latin typeface="Caveat"/>
                <a:ea typeface="Caveat"/>
                <a:cs typeface="Caveat"/>
                <a:sym typeface="Caveat"/>
              </a:rPr>
              <a:t>Holistic Medicine</a:t>
            </a:r>
            <a:r>
              <a:rPr lang="en" sz="3000">
                <a:latin typeface="Caveat"/>
                <a:ea typeface="Caveat"/>
                <a:cs typeface="Caveat"/>
                <a:sym typeface="Caveat"/>
              </a:rPr>
              <a:t> and </a:t>
            </a:r>
            <a:r>
              <a:rPr lang="en" sz="3000">
                <a:highlight>
                  <a:srgbClr val="EAD1DC"/>
                </a:highlight>
                <a:latin typeface="Caveat"/>
                <a:ea typeface="Caveat"/>
                <a:cs typeface="Caveat"/>
                <a:sym typeface="Caveat"/>
              </a:rPr>
              <a:t>Homeopathy</a:t>
            </a:r>
            <a:r>
              <a:rPr lang="en" sz="3000">
                <a:latin typeface="Caveat"/>
                <a:ea typeface="Caveat"/>
                <a:cs typeface="Caveat"/>
                <a:sym typeface="Caveat"/>
              </a:rPr>
              <a:t>)</a:t>
            </a:r>
            <a:endParaRPr sz="30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highlight>
                  <a:srgbClr val="FFFFFF"/>
                </a:highlight>
              </a:rPr>
              <a:t>About Death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78" name="Google Shape;78;p4"/>
          <p:cNvSpPr txBox="1"/>
          <p:nvPr>
            <p:ph idx="1" type="body"/>
          </p:nvPr>
        </p:nvSpPr>
        <p:spPr>
          <a:xfrm>
            <a:off x="65325" y="0"/>
            <a:ext cx="8766900" cy="50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Who knows whether </a:t>
            </a:r>
            <a:endParaRPr sz="24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what we call Life is Death or whether </a:t>
            </a:r>
            <a:endParaRPr sz="24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what we call Death is Life?</a:t>
            </a:r>
            <a:r>
              <a:rPr lang="en" sz="2400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		</a:t>
            </a:r>
            <a:r>
              <a:rPr b="1" lang="en">
                <a:solidFill>
                  <a:srgbClr val="00FFFF"/>
                </a:solidFill>
              </a:rPr>
              <a:t>Euripides, tragic poet and playwright</a:t>
            </a:r>
            <a:endParaRPr b="1">
              <a:solidFill>
                <a:srgbClr val="00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7200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rPr>
              <a:t>Epicurus</a:t>
            </a:r>
            <a:endParaRPr b="1" sz="7200">
              <a:solidFill>
                <a:schemeClr val="accent6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4" name="Google Shape;84;p5"/>
          <p:cNvSpPr txBox="1"/>
          <p:nvPr>
            <p:ph idx="1" type="body"/>
          </p:nvPr>
        </p:nvSpPr>
        <p:spPr>
          <a:xfrm>
            <a:off x="311700" y="621725"/>
            <a:ext cx="8520600" cy="4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400">
                <a:solidFill>
                  <a:srgbClr val="00FF00"/>
                </a:solidFill>
              </a:rPr>
              <a:t>Why fear death</a:t>
            </a:r>
            <a:endParaRPr b="1" sz="24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 sz="2400">
                <a:solidFill>
                  <a:srgbClr val="00FF00"/>
                </a:solidFill>
              </a:rPr>
              <a:t>since it’s not here </a:t>
            </a:r>
            <a:endParaRPr b="1" sz="24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 sz="2400">
                <a:solidFill>
                  <a:srgbClr val="00FF00"/>
                </a:solidFill>
              </a:rPr>
              <a:t>as long as we live</a:t>
            </a:r>
            <a:endParaRPr b="1" sz="24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 sz="2400">
                <a:solidFill>
                  <a:srgbClr val="00FF00"/>
                </a:solidFill>
              </a:rPr>
              <a:t>and when it comes</a:t>
            </a:r>
            <a:endParaRPr b="1" sz="24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 sz="2400">
                <a:solidFill>
                  <a:srgbClr val="00FF00"/>
                </a:solidFill>
              </a:rPr>
              <a:t>we are not there,</a:t>
            </a:r>
            <a:endParaRPr b="1" sz="24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b="1" lang="en" sz="2400">
                <a:solidFill>
                  <a:srgbClr val="00FF00"/>
                </a:solidFill>
              </a:rPr>
              <a:t>anyway?</a:t>
            </a:r>
            <a:endParaRPr b="1" sz="24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 txBox="1"/>
          <p:nvPr>
            <p:ph type="title"/>
          </p:nvPr>
        </p:nvSpPr>
        <p:spPr>
          <a:xfrm>
            <a:off x="-86075" y="0"/>
            <a:ext cx="40452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</p:txBody>
      </p:sp>
      <p:sp>
        <p:nvSpPr>
          <p:cNvPr id="90" name="Google Shape;90;p6"/>
          <p:cNvSpPr txBox="1"/>
          <p:nvPr>
            <p:ph idx="2" type="body"/>
          </p:nvPr>
        </p:nvSpPr>
        <p:spPr>
          <a:xfrm>
            <a:off x="5911075" y="0"/>
            <a:ext cx="2984400" cy="50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800">
                <a:latin typeface="Comic Sans MS"/>
                <a:ea typeface="Comic Sans MS"/>
                <a:cs typeface="Comic Sans MS"/>
                <a:sym typeface="Comic Sans MS"/>
              </a:rPr>
              <a:t>Man is sacred for Man 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i="1" lang="en" sz="4800">
                <a:latin typeface="Comic Sans MS"/>
                <a:ea typeface="Comic Sans MS"/>
                <a:cs typeface="Comic Sans MS"/>
                <a:sym typeface="Comic Sans MS"/>
              </a:rPr>
              <a:t>(the Stoics)</a:t>
            </a:r>
            <a:endParaRPr i="1" sz="4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6"/>
          <p:cNvSpPr txBox="1"/>
          <p:nvPr>
            <p:ph idx="1" type="subTitle"/>
          </p:nvPr>
        </p:nvSpPr>
        <p:spPr>
          <a:xfrm>
            <a:off x="265500" y="4232375"/>
            <a:ext cx="40452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About Man</a:t>
            </a:r>
            <a:endParaRPr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About Fate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7" name="Google Shape;97;p7"/>
          <p:cNvSpPr txBox="1"/>
          <p:nvPr>
            <p:ph idx="1" type="body"/>
          </p:nvPr>
        </p:nvSpPr>
        <p:spPr>
          <a:xfrm>
            <a:off x="0" y="0"/>
            <a:ext cx="92682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400">
                <a:solidFill>
                  <a:srgbClr val="FFFFFF"/>
                </a:solidFill>
              </a:rPr>
              <a:t>About Fate												</a:t>
            </a:r>
            <a:endParaRPr i="1" sz="2400">
              <a:solidFill>
                <a:srgbClr val="FFFFFF"/>
              </a:solidFill>
            </a:endParaRPr>
          </a:p>
          <a:p>
            <a:pPr indent="457200" lvl="0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i="1" lang="en" sz="3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thyself</a:t>
            </a:r>
            <a:endParaRPr i="1" sz="3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i="1" lang="en" sz="2400">
                <a:solidFill>
                  <a:srgbClr val="FFFFFF"/>
                </a:solidFill>
              </a:rPr>
              <a:t>Oracle in Delphi</a:t>
            </a:r>
            <a:endParaRPr i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highlight>
                  <a:srgbClr val="FFD966"/>
                </a:highlight>
              </a:rPr>
              <a:t>The Sophists</a:t>
            </a:r>
            <a:endParaRPr b="1">
              <a:highlight>
                <a:srgbClr val="FFD966"/>
              </a:highlight>
            </a:endParaRPr>
          </a:p>
        </p:txBody>
      </p:sp>
      <p:sp>
        <p:nvSpPr>
          <p:cNvPr id="103" name="Google Shape;103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rgbClr val="FFFFFF"/>
                </a:solidFill>
              </a:rPr>
              <a:t>Cynicism												scepticism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 sz="2400">
                <a:solidFill>
                  <a:srgbClr val="FFFFFF"/>
                </a:solidFill>
              </a:rPr>
              <a:t>Agnosticism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