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0" y="-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4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0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Testo titolo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“Inserisci qui una citazione”.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–Giovanni Mela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Testo titolo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0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Testo titolo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Testo titolo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3" y="5364434"/>
            <a:ext cx="7048502" cy="40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80" y="5419726"/>
            <a:ext cx="6654801" cy="387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/>
          <p:cNvPicPr>
            <a:picLocks noChangeAspect="1"/>
          </p:cNvPicPr>
          <p:nvPr/>
        </p:nvPicPr>
        <p:blipFill>
          <a:blip r:embed="rId3">
            <a:extLst/>
          </a:blip>
          <a:srcRect t="18677" r="51892"/>
          <a:stretch>
            <a:fillRect/>
          </a:stretch>
        </p:blipFill>
        <p:spPr>
          <a:xfrm rot="10799993">
            <a:off x="882650" y="8775706"/>
            <a:ext cx="11461750" cy="406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Testo titolo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3" y="5364434"/>
            <a:ext cx="7048502" cy="40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80" y="5419726"/>
            <a:ext cx="6654801" cy="387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/>
          <p:cNvPicPr>
            <a:picLocks noChangeAspect="1"/>
          </p:cNvPicPr>
          <p:nvPr/>
        </p:nvPicPr>
        <p:blipFill>
          <a:blip r:embed="rId3">
            <a:extLst/>
          </a:blip>
          <a:srcRect t="18677" r="51892"/>
          <a:stretch>
            <a:fillRect/>
          </a:stretch>
        </p:blipFill>
        <p:spPr>
          <a:xfrm rot="10799993">
            <a:off x="882650" y="8775706"/>
            <a:ext cx="11461750" cy="406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Testo titolo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7000"/>
            <a:ext cx="130048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/>
          <p:cNvPicPr>
            <a:picLocks noChangeAspect="1"/>
          </p:cNvPicPr>
          <p:nvPr/>
        </p:nvPicPr>
        <p:blipFill>
          <a:blip r:embed="rId2">
            <a:extLst/>
          </a:blip>
          <a:srcRect t="18751" r="51796" b="21247"/>
          <a:stretch>
            <a:fillRect/>
          </a:stretch>
        </p:blipFill>
        <p:spPr>
          <a:xfrm rot="10800000">
            <a:off x="704850" y="1974843"/>
            <a:ext cx="11753850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Testo titolo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pic" idx="13"/>
          </p:nvPr>
        </p:nvSpPr>
        <p:spPr>
          <a:xfrm rot="1">
            <a:off x="1041399" y="914400"/>
            <a:ext cx="6502401" cy="7861300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sz="quarter" idx="14"/>
          </p:nvPr>
        </p:nvSpPr>
        <p:spPr>
          <a:xfrm rot="180000">
            <a:off x="7029729" y="4460354"/>
            <a:ext cx="4959168" cy="401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/>
          <p:cNvPicPr>
            <a:picLocks noChangeAspect="1"/>
          </p:cNvPicPr>
          <p:nvPr/>
        </p:nvPicPr>
        <p:blipFill>
          <a:blip r:embed="rId16">
            <a:extLst/>
          </a:blip>
          <a:srcRect l="16094" t="81" r="38169" b="72"/>
          <a:stretch>
            <a:fillRect/>
          </a:stretch>
        </p:blipFill>
        <p:spPr>
          <a:xfrm>
            <a:off x="799800" y="597014"/>
            <a:ext cx="11367015" cy="13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7"/>
                </a:moveTo>
                <a:lnTo>
                  <a:pt x="1" y="0"/>
                </a:lnTo>
                <a:lnTo>
                  <a:pt x="0" y="21583"/>
                </a:lnTo>
                <a:lnTo>
                  <a:pt x="21599" y="21600"/>
                </a:lnTo>
                <a:lnTo>
                  <a:pt x="21600" y="17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/>
          <p:cNvPicPr>
            <a:picLocks noChangeAspect="1"/>
          </p:cNvPicPr>
          <p:nvPr/>
        </p:nvPicPr>
        <p:blipFill>
          <a:blip r:embed="rId16">
            <a:extLst/>
          </a:blip>
          <a:srcRect l="16504" r="50434"/>
          <a:stretch>
            <a:fillRect/>
          </a:stretch>
        </p:blipFill>
        <p:spPr>
          <a:xfrm rot="5400000">
            <a:off x="-3378364" y="4686139"/>
            <a:ext cx="8216901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2"/>
            <a:ext cx="9753600" cy="20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6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53986" t="2927" r="41140"/>
          <a:stretch>
            <a:fillRect/>
          </a:stretch>
        </p:blipFill>
        <p:spPr>
          <a:xfrm rot="21599984">
            <a:off x="12439651" y="9010647"/>
            <a:ext cx="558800" cy="20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2153900" y="361949"/>
            <a:ext cx="317500" cy="8724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6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ctrTitle"/>
          </p:nvPr>
        </p:nvSpPr>
        <p:spPr>
          <a:xfrm>
            <a:off x="1422751" y="2751794"/>
            <a:ext cx="10043419" cy="28751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sz="9600" dirty="0">
                <a:solidFill>
                  <a:schemeClr val="accent5">
                    <a:lumMod val="50000"/>
                    <a:alpha val="93000"/>
                  </a:schemeClr>
                </a:solidFill>
              </a:rPr>
              <a:t>Co</a:t>
            </a:r>
            <a:r>
              <a:rPr sz="9600" dirty="0">
                <a:solidFill>
                  <a:schemeClr val="accent5">
                    <a:lumMod val="75000"/>
                    <a:alpha val="93000"/>
                  </a:schemeClr>
                </a:solidFill>
              </a:rPr>
              <a:t>lo</a:t>
            </a:r>
            <a:r>
              <a:rPr sz="9600" dirty="0">
                <a:solidFill>
                  <a:schemeClr val="accent5">
                    <a:lumMod val="60000"/>
                    <a:lumOff val="40000"/>
                    <a:alpha val="93000"/>
                  </a:schemeClr>
                </a:solidFill>
              </a:rPr>
              <a:t>rs</a:t>
            </a:r>
            <a:r>
              <a:rPr sz="9600" dirty="0"/>
              <a:t> </a:t>
            </a:r>
            <a:r>
              <a:rPr sz="9600" dirty="0">
                <a:solidFill>
                  <a:schemeClr val="accent1">
                    <a:lumMod val="60000"/>
                    <a:lumOff val="40000"/>
                    <a:alpha val="93000"/>
                  </a:schemeClr>
                </a:solidFill>
              </a:rPr>
              <a:t>in</a:t>
            </a:r>
            <a:r>
              <a:rPr sz="9600" dirty="0"/>
              <a:t> </a:t>
            </a:r>
            <a:r>
              <a:rPr sz="9600" dirty="0" smtClean="0">
                <a:solidFill>
                  <a:schemeClr val="accent1">
                    <a:lumMod val="75000"/>
                    <a:alpha val="93000"/>
                  </a:schemeClr>
                </a:solidFill>
              </a:rPr>
              <a:t>ar</a:t>
            </a:r>
            <a:r>
              <a:rPr sz="9600" dirty="0" smtClean="0">
                <a:solidFill>
                  <a:schemeClr val="accent1">
                    <a:lumMod val="50000"/>
                    <a:alpha val="93000"/>
                  </a:schemeClr>
                </a:solidFill>
              </a:rPr>
              <a:t>t</a:t>
            </a:r>
            <a:endParaRPr sz="9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Fauvisme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half" idx="1"/>
          </p:nvPr>
        </p:nvSpPr>
        <p:spPr>
          <a:xfrm>
            <a:off x="1475820" y="2727324"/>
            <a:ext cx="4953000" cy="58420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The color is used in the most determinated and violent tones.</a:t>
            </a:r>
          </a:p>
        </p:txBody>
      </p:sp>
      <p:pic>
        <p:nvPicPr>
          <p:cNvPr id="240" name="1798032B-E738-4883-9CE4-5F451CE3850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49647">
            <a:off x="6024469" y="3400425"/>
            <a:ext cx="6096001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912F7456-15A0-4453-911F-2F589FB02B41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612" r="26612"/>
          <a:stretch>
            <a:fillRect/>
          </a:stretch>
        </p:blipFill>
        <p:spPr>
          <a:xfrm rot="21360000">
            <a:off x="7449146" y="2547298"/>
            <a:ext cx="4737180" cy="6311900"/>
          </a:xfrm>
          <a:prstGeom prst="rect">
            <a:avLst/>
          </a:prstGeom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Neoplasticism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lang="it-IT" dirty="0" err="1" smtClean="0"/>
              <a:t>It</a:t>
            </a:r>
            <a:r>
              <a:rPr lang="it-IT" dirty="0" smtClean="0"/>
              <a:t> i</a:t>
            </a:r>
            <a:r>
              <a:rPr dirty="0" smtClean="0"/>
              <a:t>s </a:t>
            </a:r>
            <a:r>
              <a:rPr dirty="0"/>
              <a:t>a </a:t>
            </a:r>
            <a:r>
              <a:rPr dirty="0" smtClean="0"/>
              <a:t>painting</a:t>
            </a:r>
            <a:r>
              <a:rPr lang="it-IT" dirty="0" smtClean="0"/>
              <a:t> </a:t>
            </a:r>
            <a:r>
              <a:rPr dirty="0" smtClean="0"/>
              <a:t>that </a:t>
            </a:r>
            <a:r>
              <a:rPr dirty="0" err="1" smtClean="0"/>
              <a:t>resem</a:t>
            </a:r>
            <a:r>
              <a:rPr lang="it-IT" dirty="0" smtClean="0"/>
              <a:t>b</a:t>
            </a:r>
            <a:r>
              <a:rPr dirty="0" smtClean="0"/>
              <a:t>les </a:t>
            </a:r>
            <a:r>
              <a:rPr dirty="0"/>
              <a:t>a mathematical operation. Everything is based on the primary line, the plane and the primary colors.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1BF8750A-9392-4F58-A0E5-0C20A7EBB6CD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9055" r="29055"/>
          <a:stretch>
            <a:fillRect/>
          </a:stretch>
        </p:blipFill>
        <p:spPr>
          <a:xfrm rot="21360000">
            <a:off x="7449146" y="2547298"/>
            <a:ext cx="4737180" cy="6311901"/>
          </a:xfrm>
          <a:prstGeom prst="rect">
            <a:avLst/>
          </a:prstGeom>
        </p:spPr>
      </p:pic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Pop art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5088384" cy="5842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 smtClean="0"/>
              <a:t>I</a:t>
            </a:r>
            <a:r>
              <a:rPr lang="it-IT" dirty="0" smtClean="0"/>
              <a:t>t i</a:t>
            </a:r>
            <a:r>
              <a:rPr dirty="0" smtClean="0"/>
              <a:t>s </a:t>
            </a:r>
            <a:r>
              <a:rPr dirty="0"/>
              <a:t>a type of art </a:t>
            </a:r>
            <a:r>
              <a:rPr lang="it-IT" dirty="0" err="1" smtClean="0"/>
              <a:t>connected</a:t>
            </a:r>
            <a:r>
              <a:rPr lang="it-IT" dirty="0" smtClean="0"/>
              <a:t> to </a:t>
            </a:r>
            <a:r>
              <a:rPr lang="it-IT" dirty="0" err="1" smtClean="0"/>
              <a:t>meadia</a:t>
            </a:r>
            <a:r>
              <a:rPr lang="it-IT" dirty="0" smtClean="0"/>
              <a:t> </a:t>
            </a:r>
            <a:r>
              <a:rPr lang="it-IT" dirty="0" err="1" smtClean="0"/>
              <a:t>imagery</a:t>
            </a:r>
            <a:r>
              <a:rPr lang="it-IT" dirty="0" smtClean="0"/>
              <a:t>:</a:t>
            </a:r>
            <a:r>
              <a:rPr dirty="0" smtClean="0"/>
              <a:t> image</a:t>
            </a:r>
            <a:r>
              <a:rPr lang="it-IT" dirty="0" smtClean="0"/>
              <a:t>s </a:t>
            </a:r>
            <a:r>
              <a:rPr lang="it-IT" dirty="0" err="1" smtClean="0"/>
              <a:t>coming</a:t>
            </a:r>
            <a:r>
              <a:rPr lang="it-IT" dirty="0" smtClean="0"/>
              <a:t> </a:t>
            </a:r>
            <a:r>
              <a:rPr dirty="0" smtClean="0"/>
              <a:t>from </a:t>
            </a:r>
            <a:r>
              <a:rPr dirty="0"/>
              <a:t>cinema, television, advertising, from magazines, from the urban landscape largely dominated by large billboards.</a:t>
            </a:r>
          </a:p>
          <a:p>
            <a:r>
              <a:rPr lang="en-US" dirty="0" smtClean="0"/>
              <a:t>It portrays  </a:t>
            </a:r>
            <a:r>
              <a:rPr lang="en-US" dirty="0"/>
              <a:t>commonplace objects and people of everyday </a:t>
            </a:r>
            <a:r>
              <a:rPr lang="en-US" dirty="0" smtClean="0"/>
              <a:t>life.</a:t>
            </a:r>
            <a:endParaRPr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Colours</a:t>
            </a:r>
            <a:r>
              <a:rPr lang="it-IT" dirty="0" smtClean="0"/>
              <a:t> </a:t>
            </a:r>
            <a:r>
              <a:rPr lang="it-IT" dirty="0" err="1" smtClean="0"/>
              <a:t>m@tter</a:t>
            </a:r>
            <a:endParaRPr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21880" y="6100936"/>
            <a:ext cx="990283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 smtClean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ea"/>
                <a:sym typeface="Georgia"/>
              </a:rPr>
              <a:t>ICS G. Perlasca – Bareggio, </a:t>
            </a:r>
            <a:r>
              <a:rPr kumimoji="0" lang="it-IT" sz="3600" b="0" i="0" u="none" strike="noStrike" cap="none" spc="0" normalizeH="0" baseline="0" dirty="0" err="1" smtClean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ea"/>
                <a:sym typeface="Georgia"/>
              </a:rPr>
              <a:t>Italy</a:t>
            </a:r>
            <a:endParaRPr kumimoji="0" lang="it-IT" sz="3600" b="0" i="0" u="none" strike="noStrike" cap="none" spc="0" normalizeH="0" baseline="0" dirty="0" smtClean="0">
              <a:ln>
                <a:noFill/>
              </a:ln>
              <a:solidFill>
                <a:srgbClr val="006288"/>
              </a:solidFill>
              <a:effectLst/>
              <a:uFillTx/>
              <a:latin typeface="+mj-ea"/>
              <a:sym typeface="Georgia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latin typeface="+mj-ea"/>
              </a:rPr>
              <a:t>Gaia, Class 3B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j-ea"/>
              <a:sym typeface="Georgia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66" y="2932584"/>
            <a:ext cx="3888432" cy="26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DBC02967-1825-46EA-B258-01433900330F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360000">
            <a:off x="6366786" y="3454210"/>
            <a:ext cx="6385974" cy="4711873"/>
          </a:xfrm>
          <a:prstGeom prst="rect">
            <a:avLst/>
          </a:prstGeom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Prehistoric art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It was found in the upper </a:t>
            </a:r>
            <a:r>
              <a:rPr lang="it-IT" dirty="0" smtClean="0"/>
              <a:t>P</a:t>
            </a:r>
            <a:r>
              <a:rPr dirty="0" err="1" smtClean="0"/>
              <a:t>aleolithic</a:t>
            </a:r>
            <a:r>
              <a:rPr dirty="0"/>
              <a:t>, it was the first art form. </a:t>
            </a:r>
          </a:p>
          <a:p>
            <a:pPr>
              <a:buBlip>
                <a:blip r:embed="rId3"/>
              </a:buBlip>
            </a:pPr>
            <a:r>
              <a:rPr dirty="0"/>
              <a:t>The colors were obtained from nature.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E754F30D-FED0-4C6B-939F-E71D08600041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360000">
            <a:off x="5984395" y="3126843"/>
            <a:ext cx="6648687" cy="5531709"/>
          </a:xfrm>
          <a:prstGeom prst="rect">
            <a:avLst/>
          </a:prstGeom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Egyptian art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The painting technique consisted in mixing the pigments obtained by mineral compouns.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43F6A20F-AB6B-4403-BCED-651A1909F1E1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360000">
            <a:off x="7680947" y="2745627"/>
            <a:ext cx="4338341" cy="6663692"/>
          </a:xfrm>
          <a:prstGeom prst="rect">
            <a:avLst/>
          </a:prstGeom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Greek art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Greek temples were decorated and painted.</a:t>
            </a:r>
          </a:p>
          <a:p>
            <a:pPr>
              <a:buBlip>
                <a:blip r:embed="rId3"/>
              </a:buBlip>
            </a:pPr>
            <a:r>
              <a:rPr dirty="0"/>
              <a:t>The vase paintings in ancient </a:t>
            </a:r>
            <a:r>
              <a:rPr lang="it-IT" dirty="0" smtClean="0"/>
              <a:t>G</a:t>
            </a:r>
            <a:r>
              <a:rPr dirty="0" err="1" smtClean="0"/>
              <a:t>reece</a:t>
            </a:r>
            <a:r>
              <a:rPr dirty="0" smtClean="0"/>
              <a:t> </a:t>
            </a:r>
            <a:r>
              <a:rPr dirty="0"/>
              <a:t>reached a high level of artistic quality. There were paintings with red figures and paintings with black figures.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B69D98FC-1BA7-4D01-A42A-C88818F0BC2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5558" r="35558"/>
          <a:stretch>
            <a:fillRect/>
          </a:stretch>
        </p:blipFill>
        <p:spPr>
          <a:xfrm rot="21360000">
            <a:off x="7037699" y="2736847"/>
            <a:ext cx="4737179" cy="6311900"/>
          </a:xfrm>
          <a:prstGeom prst="rect">
            <a:avLst/>
          </a:prstGeom>
        </p:spPr>
      </p:pic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Roman wall painting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dirty="0"/>
              <a:t>The technique used was that of the fresco: the colors mixed with water, were applied on fresh </a:t>
            </a:r>
            <a:r>
              <a:rPr dirty="0" smtClean="0"/>
              <a:t>p</a:t>
            </a:r>
            <a:r>
              <a:rPr lang="it-IT" dirty="0" smtClean="0"/>
              <a:t>l</a:t>
            </a:r>
            <a:r>
              <a:rPr dirty="0" smtClean="0"/>
              <a:t>aster </a:t>
            </a:r>
            <a:r>
              <a:rPr dirty="0"/>
              <a:t>that drying fixed the pigment </a:t>
            </a:r>
            <a:r>
              <a:rPr lang="it-IT" dirty="0" err="1" smtClean="0"/>
              <a:t>particles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AEBB7B36-3C8E-42FA-8978-189C18CCC1C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014" b="1014"/>
          <a:stretch>
            <a:fillRect/>
          </a:stretch>
        </p:blipFill>
        <p:spPr>
          <a:xfrm rot="21360000">
            <a:off x="7142852" y="2557993"/>
            <a:ext cx="5058812" cy="6740449"/>
          </a:xfrm>
          <a:prstGeom prst="rect">
            <a:avLst/>
          </a:prstGeom>
        </p:spPr>
      </p:pic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Gothic art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Frescoes continued to be used in </a:t>
            </a:r>
            <a:r>
              <a:rPr lang="it-IT" dirty="0" smtClean="0"/>
              <a:t>G</a:t>
            </a:r>
            <a:r>
              <a:rPr dirty="0" err="1" smtClean="0"/>
              <a:t>othic</a:t>
            </a:r>
            <a:r>
              <a:rPr dirty="0" smtClean="0"/>
              <a:t> </a:t>
            </a:r>
            <a:r>
              <a:rPr dirty="0"/>
              <a:t>art.</a:t>
            </a:r>
          </a:p>
          <a:p>
            <a:pPr>
              <a:buBlip>
                <a:blip r:embed="rId3"/>
              </a:buBlip>
            </a:pPr>
            <a:r>
              <a:rPr dirty="0" err="1" smtClean="0"/>
              <a:t>Archite</a:t>
            </a:r>
            <a:r>
              <a:rPr lang="it-IT" dirty="0" smtClean="0"/>
              <a:t>c</a:t>
            </a:r>
            <a:r>
              <a:rPr dirty="0" err="1" smtClean="0"/>
              <a:t>ture</a:t>
            </a:r>
            <a:r>
              <a:rPr dirty="0" smtClean="0"/>
              <a:t> </a:t>
            </a:r>
            <a:r>
              <a:rPr dirty="0"/>
              <a:t>greatly increased the amount of </a:t>
            </a:r>
            <a:r>
              <a:rPr dirty="0" err="1"/>
              <a:t>coloured</a:t>
            </a:r>
            <a:r>
              <a:rPr dirty="0"/>
              <a:t> glass.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398B878-3F1B-423A-A30F-A1622465A166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1330" r="31330"/>
          <a:stretch>
            <a:fillRect/>
          </a:stretch>
        </p:blipFill>
        <p:spPr>
          <a:xfrm rot="21360000">
            <a:off x="7205006" y="2555823"/>
            <a:ext cx="4993544" cy="6653487"/>
          </a:xfrm>
          <a:prstGeom prst="rect">
            <a:avLst/>
          </a:prstGeom>
        </p:spPr>
      </p:pic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Medieval painting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dirty="0"/>
              <a:t>The technique most used by </a:t>
            </a:r>
            <a:r>
              <a:rPr dirty="0" smtClean="0"/>
              <a:t>artist</a:t>
            </a:r>
            <a:r>
              <a:rPr lang="it-IT" dirty="0" smtClean="0"/>
              <a:t>s</a:t>
            </a:r>
            <a:r>
              <a:rPr dirty="0" smtClean="0"/>
              <a:t> </a:t>
            </a:r>
            <a:r>
              <a:rPr dirty="0"/>
              <a:t>like </a:t>
            </a:r>
            <a:r>
              <a:rPr dirty="0" err="1"/>
              <a:t>Duccio</a:t>
            </a:r>
            <a:r>
              <a:rPr dirty="0"/>
              <a:t> di </a:t>
            </a:r>
            <a:r>
              <a:rPr dirty="0" smtClean="0"/>
              <a:t>B</a:t>
            </a:r>
            <a:r>
              <a:rPr lang="it-IT" dirty="0" smtClean="0"/>
              <a:t>u</a:t>
            </a:r>
            <a:r>
              <a:rPr dirty="0" err="1" smtClean="0"/>
              <a:t>oninsegna</a:t>
            </a:r>
            <a:r>
              <a:rPr dirty="0"/>
              <a:t>, was painting with tempera on panel with bright blue and bright colors (pink, yellow-gold).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3A983AFE-09EC-4F18-949B-C43EE7F15E3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 rot="21090086">
            <a:off x="6118215" y="3884641"/>
            <a:ext cx="6274315" cy="3527580"/>
          </a:xfrm>
          <a:prstGeom prst="rect">
            <a:avLst/>
          </a:prstGeom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Renaissance painting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half" idx="1"/>
          </p:nvPr>
        </p:nvSpPr>
        <p:spPr>
          <a:xfrm>
            <a:off x="1101800" y="3004592"/>
            <a:ext cx="49530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dirty="0"/>
              <a:t>In the </a:t>
            </a:r>
            <a:r>
              <a:rPr dirty="0" err="1"/>
              <a:t>Reinassance</a:t>
            </a:r>
            <a:r>
              <a:rPr dirty="0"/>
              <a:t> eggs began to be replaced by walnut or linseed oil as media. The use of oil and </a:t>
            </a:r>
            <a:r>
              <a:rPr dirty="0" err="1"/>
              <a:t>canvans</a:t>
            </a:r>
            <a:r>
              <a:rPr dirty="0"/>
              <a:t> supports permitted a wider variety of artworks. Italian Renaissance artists used natural chalks for drawing.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C92F60F3-A892-4E54-A5C8-7E28D905F02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823" r="20823"/>
          <a:stretch>
            <a:fillRect/>
          </a:stretch>
        </p:blipFill>
        <p:spPr>
          <a:xfrm rot="21360000">
            <a:off x="7449145" y="2547298"/>
            <a:ext cx="4737180" cy="6311901"/>
          </a:xfrm>
          <a:prstGeom prst="rect">
            <a:avLst/>
          </a:prstGeom>
        </p:spPr>
      </p:pic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impressionist revolution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Short brush strokes of pure pigment, primary colors (red, yellow and blue) in contrast to the complementary (green, purple and orange).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343</Words>
  <Application>Microsoft Office PowerPoint</Application>
  <PresentationFormat>Personalizzato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Craft</vt:lpstr>
      <vt:lpstr>Colors in art</vt:lpstr>
      <vt:lpstr>Prehistoric art</vt:lpstr>
      <vt:lpstr>Egyptian art</vt:lpstr>
      <vt:lpstr>Greek art</vt:lpstr>
      <vt:lpstr>Roman wall painting</vt:lpstr>
      <vt:lpstr>Gothic art</vt:lpstr>
      <vt:lpstr>Medieval painting</vt:lpstr>
      <vt:lpstr>Renaissance painting</vt:lpstr>
      <vt:lpstr>The impressionist revolution</vt:lpstr>
      <vt:lpstr>Fauvisme</vt:lpstr>
      <vt:lpstr>Neoplasticism</vt:lpstr>
      <vt:lpstr>Pop art</vt:lpstr>
      <vt:lpstr>Colours m@tter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in art...</dc:title>
  <cp:lastModifiedBy>Pc</cp:lastModifiedBy>
  <cp:revision>3</cp:revision>
  <dcterms:modified xsi:type="dcterms:W3CDTF">2016-06-01T12:23:27Z</dcterms:modified>
</cp:coreProperties>
</file>