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63" r:id="rId2"/>
    <p:sldId id="256" r:id="rId3"/>
    <p:sldId id="264" r:id="rId4"/>
    <p:sldId id="257" r:id="rId5"/>
    <p:sldId id="258" r:id="rId6"/>
    <p:sldId id="259" r:id="rId7"/>
    <p:sldId id="260" r:id="rId8"/>
    <p:sldId id="262" r:id="rId9"/>
    <p:sldId id="261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42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2096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FA623-56CB-0E4B-B8D4-34C3F4A14BEB}" type="datetimeFigureOut">
              <a:rPr lang="it-IT" smtClean="0"/>
              <a:t>06/03/18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792BA-6E02-DD48-95C4-226978E2C78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8185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BC9A-B6A3-4A59-BFEB-63C3D6D6E45D}" type="datetimeFigureOut">
              <a:rPr lang="it-IT" smtClean="0"/>
              <a:t>06/03/18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39BE-F7FA-4D2F-B519-FE3847E9855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614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BC9A-B6A3-4A59-BFEB-63C3D6D6E45D}" type="datetimeFigureOut">
              <a:rPr lang="it-IT" smtClean="0"/>
              <a:t>06/03/18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39BE-F7FA-4D2F-B519-FE3847E9855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1221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BC9A-B6A3-4A59-BFEB-63C3D6D6E45D}" type="datetimeFigureOut">
              <a:rPr lang="it-IT" smtClean="0"/>
              <a:t>06/03/18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39BE-F7FA-4D2F-B519-FE3847E9855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4472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BC9A-B6A3-4A59-BFEB-63C3D6D6E45D}" type="datetimeFigureOut">
              <a:rPr lang="it-IT" smtClean="0"/>
              <a:t>06/03/18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39BE-F7FA-4D2F-B519-FE3847E98556}" type="slidenum">
              <a:rPr lang="it-IT" smtClean="0"/>
              <a:t>‹n.›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7422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BC9A-B6A3-4A59-BFEB-63C3D6D6E45D}" type="datetimeFigureOut">
              <a:rPr lang="it-IT" smtClean="0"/>
              <a:t>06/03/18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39BE-F7FA-4D2F-B519-FE3847E9855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4311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BC9A-B6A3-4A59-BFEB-63C3D6D6E45D}" type="datetimeFigureOut">
              <a:rPr lang="it-IT" smtClean="0"/>
              <a:t>06/03/18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39BE-F7FA-4D2F-B519-FE3847E9855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6198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BC9A-B6A3-4A59-BFEB-63C3D6D6E45D}" type="datetimeFigureOut">
              <a:rPr lang="it-IT" smtClean="0"/>
              <a:t>06/03/18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39BE-F7FA-4D2F-B519-FE3847E9855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0270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BC9A-B6A3-4A59-BFEB-63C3D6D6E45D}" type="datetimeFigureOut">
              <a:rPr lang="it-IT" smtClean="0"/>
              <a:t>06/03/18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39BE-F7FA-4D2F-B519-FE3847E9855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4062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BC9A-B6A3-4A59-BFEB-63C3D6D6E45D}" type="datetimeFigureOut">
              <a:rPr lang="it-IT" smtClean="0"/>
              <a:t>06/03/18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39BE-F7FA-4D2F-B519-FE3847E9855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4086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BC9A-B6A3-4A59-BFEB-63C3D6D6E45D}" type="datetimeFigureOut">
              <a:rPr lang="it-IT" smtClean="0"/>
              <a:t>06/03/18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39BE-F7FA-4D2F-B519-FE3847E9855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492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BC9A-B6A3-4A59-BFEB-63C3D6D6E45D}" type="datetimeFigureOut">
              <a:rPr lang="it-IT" smtClean="0"/>
              <a:t>06/03/18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39BE-F7FA-4D2F-B519-FE3847E9855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58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BC9A-B6A3-4A59-BFEB-63C3D6D6E45D}" type="datetimeFigureOut">
              <a:rPr lang="it-IT" smtClean="0"/>
              <a:t>06/03/18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39BE-F7FA-4D2F-B519-FE3847E9855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7928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BC9A-B6A3-4A59-BFEB-63C3D6D6E45D}" type="datetimeFigureOut">
              <a:rPr lang="it-IT" smtClean="0"/>
              <a:t>06/03/18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39BE-F7FA-4D2F-B519-FE3847E9855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008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BC9A-B6A3-4A59-BFEB-63C3D6D6E45D}" type="datetimeFigureOut">
              <a:rPr lang="it-IT" smtClean="0"/>
              <a:t>06/03/18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39BE-F7FA-4D2F-B519-FE3847E9855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48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BC9A-B6A3-4A59-BFEB-63C3D6D6E45D}" type="datetimeFigureOut">
              <a:rPr lang="it-IT" smtClean="0"/>
              <a:t>06/03/18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39BE-F7FA-4D2F-B519-FE3847E9855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038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BC9A-B6A3-4A59-BFEB-63C3D6D6E45D}" type="datetimeFigureOut">
              <a:rPr lang="it-IT" smtClean="0"/>
              <a:t>06/03/18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39BE-F7FA-4D2F-B519-FE3847E9855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413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BC9A-B6A3-4A59-BFEB-63C3D6D6E45D}" type="datetimeFigureOut">
              <a:rPr lang="it-IT" smtClean="0"/>
              <a:t>06/03/18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39BE-F7FA-4D2F-B519-FE3847E9855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77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9BC9A-B6A3-4A59-BFEB-63C3D6D6E45D}" type="datetimeFigureOut">
              <a:rPr lang="it-IT" smtClean="0"/>
              <a:t>06/03/18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C39BE-F7FA-4D2F-B519-FE3847E9855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95894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Erasmus +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/>
              <a:t>The </a:t>
            </a:r>
            <a:r>
              <a:rPr lang="it-IT" sz="4000" dirty="0" err="1" smtClean="0"/>
              <a:t>odd</a:t>
            </a:r>
            <a:r>
              <a:rPr lang="it-IT" sz="4000" dirty="0" smtClean="0"/>
              <a:t> </a:t>
            </a:r>
            <a:r>
              <a:rPr lang="it-IT" sz="4000" dirty="0" err="1" smtClean="0"/>
              <a:t>one</a:t>
            </a:r>
            <a:r>
              <a:rPr lang="it-IT" sz="4000" dirty="0" smtClean="0"/>
              <a:t> …in </a:t>
            </a:r>
            <a:r>
              <a:rPr lang="it-IT" sz="4000" dirty="0" err="1" smtClean="0"/>
              <a:t>Literature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3409974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5100" y="-2543340"/>
            <a:ext cx="11092855" cy="508668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it-IT" sz="6000" b="0" cap="none" dirty="0" smtClean="0">
                <a:ln w="0">
                  <a:solidFill>
                    <a:srgbClr val="C0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3000" endA="300" endPos="35500" dir="5400000" sy="-90000" algn="bl" rotWithShape="0"/>
                </a:effectLst>
                <a:latin typeface="Algerian" panose="04020705040A02060702" pitchFamily="82" charset="0"/>
              </a:rPr>
              <a:t>GIOVANNI VERGA’S NOVEL</a:t>
            </a:r>
            <a:endParaRPr lang="it-IT" sz="6000" b="0" cap="none" dirty="0">
              <a:ln w="0">
                <a:solidFill>
                  <a:srgbClr val="C00000"/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6350" stA="53000" endA="300" endPos="35500" dir="5400000" sy="-90000" algn="bl" rotWithShape="0"/>
              </a:effectLst>
              <a:latin typeface="Algerian" panose="04020705040A02060702" pitchFamily="82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350" y="3042324"/>
            <a:ext cx="3324353" cy="33690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874613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618213" y="1030422"/>
            <a:ext cx="67691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Giovanni Verga, </a:t>
            </a:r>
            <a:r>
              <a:rPr lang="it-IT" sz="2400" dirty="0" err="1" smtClean="0"/>
              <a:t>born</a:t>
            </a:r>
            <a:r>
              <a:rPr lang="it-IT" sz="2400" dirty="0" smtClean="0"/>
              <a:t> in Catania in 1840, </a:t>
            </a:r>
            <a:r>
              <a:rPr lang="it-IT" sz="2400" dirty="0" err="1" smtClean="0"/>
              <a:t>is</a:t>
            </a:r>
            <a:r>
              <a:rPr lang="it-IT" sz="2400" dirty="0" smtClean="0"/>
              <a:t> a </a:t>
            </a:r>
            <a:r>
              <a:rPr lang="it-IT" sz="2400" dirty="0" err="1" smtClean="0"/>
              <a:t>Sicilian</a:t>
            </a:r>
            <a:r>
              <a:rPr lang="it-IT" sz="2400" dirty="0" smtClean="0"/>
              <a:t> </a:t>
            </a:r>
            <a:r>
              <a:rPr lang="it-IT" sz="2400" dirty="0" err="1" smtClean="0"/>
              <a:t>novelist</a:t>
            </a:r>
            <a:r>
              <a:rPr lang="it-IT" sz="2400" dirty="0" smtClean="0"/>
              <a:t> and short-story </a:t>
            </a:r>
            <a:r>
              <a:rPr lang="it-IT" sz="2400" dirty="0" err="1" smtClean="0"/>
              <a:t>writer</a:t>
            </a:r>
            <a:r>
              <a:rPr lang="it-IT" sz="2400" dirty="0" smtClean="0"/>
              <a:t>, </a:t>
            </a:r>
            <a:r>
              <a:rPr lang="it-IT" sz="2400" dirty="0" err="1" smtClean="0"/>
              <a:t>most</a:t>
            </a:r>
            <a:r>
              <a:rPr lang="it-IT" sz="2400" dirty="0" smtClean="0"/>
              <a:t> </a:t>
            </a:r>
            <a:r>
              <a:rPr lang="it-IT" sz="2400" dirty="0" err="1" smtClean="0"/>
              <a:t>important</a:t>
            </a:r>
            <a:r>
              <a:rPr lang="it-IT" sz="2400" dirty="0" smtClean="0"/>
              <a:t> of the </a:t>
            </a:r>
            <a:r>
              <a:rPr lang="it-IT" sz="2400" dirty="0" err="1" smtClean="0"/>
              <a:t>Italian</a:t>
            </a:r>
            <a:r>
              <a:rPr lang="it-IT" sz="2400" dirty="0" smtClean="0"/>
              <a:t> verismo (</a:t>
            </a:r>
            <a:r>
              <a:rPr lang="it-IT" sz="2400" dirty="0" err="1" smtClean="0"/>
              <a:t>Realist</a:t>
            </a:r>
            <a:r>
              <a:rPr lang="it-IT" sz="2400" dirty="0" smtClean="0"/>
              <a:t>). His </a:t>
            </a:r>
            <a:r>
              <a:rPr lang="it-IT" sz="2400" dirty="0" err="1" smtClean="0"/>
              <a:t>reputation</a:t>
            </a:r>
            <a:r>
              <a:rPr lang="it-IT" sz="2400" dirty="0" smtClean="0"/>
              <a:t> </a:t>
            </a:r>
            <a:r>
              <a:rPr lang="it-IT" sz="2400" dirty="0" err="1" smtClean="0"/>
              <a:t>was</a:t>
            </a:r>
            <a:r>
              <a:rPr lang="it-IT" sz="2400" dirty="0" smtClean="0"/>
              <a:t> slow to </a:t>
            </a:r>
            <a:r>
              <a:rPr lang="it-IT" sz="2400" dirty="0" err="1" smtClean="0"/>
              <a:t>develop</a:t>
            </a:r>
            <a:r>
              <a:rPr lang="it-IT" sz="2400" dirty="0" smtClean="0"/>
              <a:t>, </a:t>
            </a:r>
            <a:r>
              <a:rPr lang="it-IT" sz="2400" dirty="0" err="1" smtClean="0"/>
              <a:t>but</a:t>
            </a:r>
            <a:r>
              <a:rPr lang="it-IT" sz="2400" dirty="0" smtClean="0"/>
              <a:t> </a:t>
            </a:r>
            <a:r>
              <a:rPr lang="it-IT" sz="2400" dirty="0" err="1" smtClean="0"/>
              <a:t>modern</a:t>
            </a:r>
            <a:r>
              <a:rPr lang="it-IT" sz="2400" dirty="0" smtClean="0"/>
              <a:t> </a:t>
            </a:r>
            <a:r>
              <a:rPr lang="it-IT" sz="2400" dirty="0" err="1" smtClean="0"/>
              <a:t>critics</a:t>
            </a:r>
            <a:r>
              <a:rPr lang="it-IT" sz="2400" dirty="0" smtClean="0"/>
              <a:t> </a:t>
            </a:r>
            <a:r>
              <a:rPr lang="it-IT" sz="2400" dirty="0" err="1" smtClean="0"/>
              <a:t>have</a:t>
            </a:r>
            <a:r>
              <a:rPr lang="it-IT" sz="2400" dirty="0" smtClean="0"/>
              <a:t> </a:t>
            </a:r>
            <a:r>
              <a:rPr lang="it-IT" sz="2400" dirty="0" err="1" smtClean="0"/>
              <a:t>assessed</a:t>
            </a:r>
            <a:r>
              <a:rPr lang="it-IT" sz="2400" dirty="0" smtClean="0"/>
              <a:t> </a:t>
            </a:r>
            <a:r>
              <a:rPr lang="it-IT" sz="2400" dirty="0" err="1" smtClean="0"/>
              <a:t>him</a:t>
            </a:r>
            <a:r>
              <a:rPr lang="it-IT" sz="2400" dirty="0" smtClean="0"/>
              <a:t> </a:t>
            </a:r>
            <a:r>
              <a:rPr lang="it-IT" sz="2400" dirty="0" err="1" smtClean="0"/>
              <a:t>as</a:t>
            </a:r>
            <a:r>
              <a:rPr lang="it-IT" sz="2400" dirty="0" smtClean="0"/>
              <a:t> </a:t>
            </a:r>
            <a:r>
              <a:rPr lang="it-IT" sz="2400" dirty="0" err="1" smtClean="0"/>
              <a:t>one</a:t>
            </a:r>
            <a:r>
              <a:rPr lang="it-IT" sz="2400" dirty="0" smtClean="0"/>
              <a:t> of the </a:t>
            </a:r>
            <a:r>
              <a:rPr lang="it-IT" sz="2400" dirty="0" err="1" smtClean="0"/>
              <a:t>greatest</a:t>
            </a:r>
            <a:r>
              <a:rPr lang="it-IT" sz="2400" dirty="0" smtClean="0"/>
              <a:t> of </a:t>
            </a:r>
            <a:r>
              <a:rPr lang="it-IT" sz="2400" dirty="0" err="1" smtClean="0"/>
              <a:t>all</a:t>
            </a:r>
            <a:r>
              <a:rPr lang="it-IT" sz="2400" dirty="0" smtClean="0"/>
              <a:t> </a:t>
            </a:r>
            <a:r>
              <a:rPr lang="it-IT" sz="2400" dirty="0" err="1" smtClean="0"/>
              <a:t>Italian</a:t>
            </a:r>
            <a:r>
              <a:rPr lang="it-IT" sz="2400" dirty="0" smtClean="0"/>
              <a:t> </a:t>
            </a:r>
            <a:r>
              <a:rPr lang="it-IT" sz="2400" dirty="0" err="1" smtClean="0"/>
              <a:t>novelists</a:t>
            </a:r>
            <a:r>
              <a:rPr lang="it-IT" sz="2400" dirty="0" smtClean="0"/>
              <a:t>. </a:t>
            </a:r>
            <a:r>
              <a:rPr lang="it-IT" sz="2400" dirty="0" err="1" smtClean="0"/>
              <a:t>One</a:t>
            </a:r>
            <a:r>
              <a:rPr lang="it-IT" sz="2400" dirty="0" smtClean="0"/>
              <a:t> of </a:t>
            </a:r>
            <a:r>
              <a:rPr lang="it-IT" sz="2400" dirty="0" err="1" smtClean="0"/>
              <a:t>his</a:t>
            </a:r>
            <a:r>
              <a:rPr lang="it-IT" sz="2400" dirty="0" smtClean="0"/>
              <a:t> best </a:t>
            </a:r>
            <a:r>
              <a:rPr lang="it-IT" sz="2400" dirty="0" err="1" smtClean="0"/>
              <a:t>known</a:t>
            </a:r>
            <a:r>
              <a:rPr lang="it-IT" sz="2400" dirty="0" smtClean="0"/>
              <a:t> novella (short story) </a:t>
            </a:r>
            <a:r>
              <a:rPr lang="it-IT" sz="2400" dirty="0" err="1" smtClean="0"/>
              <a:t>was</a:t>
            </a:r>
            <a:r>
              <a:rPr lang="it-IT" sz="2400" dirty="0" smtClean="0"/>
              <a:t> Rosso Malpelo.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508296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23" y="926587"/>
            <a:ext cx="3390968" cy="468699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Fumetto 4 4"/>
          <p:cNvSpPr/>
          <p:nvPr/>
        </p:nvSpPr>
        <p:spPr>
          <a:xfrm rot="1122952">
            <a:off x="4791063" y="506445"/>
            <a:ext cx="3784748" cy="2711571"/>
          </a:xfrm>
          <a:prstGeom prst="cloudCallout">
            <a:avLst/>
          </a:prstGeom>
          <a:solidFill>
            <a:srgbClr val="9D4234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I’m Rosso Malpelo</a:t>
            </a:r>
          </a:p>
          <a:p>
            <a:pPr algn="ctr"/>
            <a:r>
              <a:rPr lang="it-IT" sz="2000" dirty="0" err="1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Everybody</a:t>
            </a:r>
            <a:r>
              <a:rPr lang="it-IT" sz="2000" dirty="0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calls</a:t>
            </a:r>
            <a:r>
              <a:rPr lang="it-IT" sz="2000" dirty="0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 me </a:t>
            </a:r>
          </a:p>
          <a:p>
            <a:pPr algn="ctr"/>
            <a:r>
              <a:rPr lang="it-IT" sz="2000" dirty="0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Rosso Malpelo Because of my hair </a:t>
            </a:r>
          </a:p>
          <a:p>
            <a:pPr algn="ctr"/>
            <a:endParaRPr lang="it-IT" dirty="0"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2107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76" y="476519"/>
            <a:ext cx="4550870" cy="302839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Freccia a destra 4"/>
          <p:cNvSpPr/>
          <p:nvPr/>
        </p:nvSpPr>
        <p:spPr>
          <a:xfrm>
            <a:off x="5370492" y="1288819"/>
            <a:ext cx="1429553" cy="1312714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302323" y="1482884"/>
            <a:ext cx="2962141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relaxedInset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it-IT" sz="6000" b="1" dirty="0" smtClean="0">
                <a:ln w="12700">
                  <a:solidFill>
                    <a:schemeClr val="bg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SICILY</a:t>
            </a:r>
            <a:endParaRPr lang="it-IT" sz="60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accent3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449" y="3133361"/>
            <a:ext cx="4619928" cy="346048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4572021" y="4018208"/>
            <a:ext cx="1912428" cy="1793406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180326" y="4459926"/>
            <a:ext cx="4520463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lvl="0"/>
            <a:r>
              <a:rPr lang="it-IT" sz="5400" b="1" dirty="0">
                <a:ln w="12700">
                  <a:solidFill>
                    <a:schemeClr val="bg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ACITREZZA</a:t>
            </a:r>
          </a:p>
        </p:txBody>
      </p:sp>
    </p:spTree>
    <p:extLst>
      <p:ext uri="{BB962C8B-B14F-4D97-AF65-F5344CB8AC3E}">
        <p14:creationId xmlns:p14="http://schemas.microsoft.com/office/powerpoint/2010/main" val="1172560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55837" y="557048"/>
            <a:ext cx="10353761" cy="1326321"/>
          </a:xfrm>
        </p:spPr>
        <p:txBody>
          <a:bodyPr>
            <a:normAutofit/>
          </a:bodyPr>
          <a:lstStyle/>
          <a:p>
            <a:r>
              <a:rPr lang="it-IT" sz="6000" b="0" cap="none" dirty="0">
                <a:ln w="0">
                  <a:solidFill>
                    <a:srgbClr val="C0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3000" endA="300" endPos="35500" dir="5400000" sy="-90000" algn="bl" rotWithShape="0"/>
                </a:effectLst>
                <a:latin typeface="Algerian" panose="04020705040A02060702" pitchFamily="82" charset="0"/>
              </a:rPr>
              <a:t>THE MAIN </a:t>
            </a:r>
            <a:r>
              <a:rPr lang="it-IT" sz="6000" b="0" cap="none" dirty="0" smtClean="0">
                <a:ln w="0">
                  <a:solidFill>
                    <a:srgbClr val="C0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3000" endA="300" endPos="35500" dir="5400000" sy="-90000" algn="bl" rotWithShape="0"/>
                </a:effectLst>
                <a:latin typeface="Algerian" panose="04020705040A02060702" pitchFamily="82" charset="0"/>
              </a:rPr>
              <a:t>CHARACTERS</a:t>
            </a:r>
            <a:endParaRPr lang="it-IT" sz="6000" b="0" cap="none" dirty="0">
              <a:ln w="0">
                <a:solidFill>
                  <a:srgbClr val="C00000"/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6350" stA="53000" endA="300" endPos="35500" dir="5400000" sy="-90000" algn="bl" rotWithShape="0"/>
              </a:effectLst>
              <a:latin typeface="Algerian" panose="04020705040A02060702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3795" y="2575034"/>
            <a:ext cx="9691143" cy="3216166"/>
          </a:xfrm>
        </p:spPr>
        <p:txBody>
          <a:bodyPr/>
          <a:lstStyle/>
          <a:p>
            <a:r>
              <a:rPr lang="it-IT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His </a:t>
            </a:r>
            <a:r>
              <a:rPr lang="it-IT" sz="32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Mother</a:t>
            </a:r>
            <a:endParaRPr lang="it-IT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it-IT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His </a:t>
            </a:r>
            <a:r>
              <a:rPr lang="it-IT" sz="32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Father</a:t>
            </a:r>
            <a:r>
              <a:rPr lang="it-IT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it-IT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= Mastro </a:t>
            </a:r>
            <a:r>
              <a:rPr lang="it-IT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Misciu</a:t>
            </a:r>
            <a:endParaRPr lang="it-IT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it-IT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His </a:t>
            </a:r>
            <a:r>
              <a:rPr lang="it-IT" sz="32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Sister</a:t>
            </a:r>
            <a:endParaRPr lang="it-IT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it-IT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His </a:t>
            </a:r>
            <a:r>
              <a:rPr lang="it-IT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Friend= Ranocchio ( FROG)</a:t>
            </a:r>
            <a:endParaRPr lang="it-IT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8650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b="0" cap="none" dirty="0">
                <a:ln w="0">
                  <a:solidFill>
                    <a:srgbClr val="C0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3000" endA="300" endPos="35500" dir="5400000" sy="-90000" algn="bl" rotWithShape="0"/>
                </a:effectLst>
                <a:latin typeface="Algerian" panose="04020705040A02060702" pitchFamily="82" charset="0"/>
              </a:rPr>
              <a:t>ROSSO </a:t>
            </a:r>
            <a:r>
              <a:rPr lang="it-IT" sz="6000" b="0" cap="none" dirty="0" smtClean="0">
                <a:ln w="0">
                  <a:solidFill>
                    <a:srgbClr val="C0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3000" endA="300" endPos="35500" dir="5400000" sy="-90000" algn="bl" rotWithShape="0"/>
                </a:effectLst>
                <a:latin typeface="Algerian" panose="04020705040A02060702" pitchFamily="82" charset="0"/>
              </a:rPr>
              <a:t>MALPELO‘S </a:t>
            </a:r>
            <a:r>
              <a:rPr lang="it-IT" sz="6000" b="0" cap="none" dirty="0">
                <a:ln w="0">
                  <a:solidFill>
                    <a:srgbClr val="C0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3000" endA="300" endPos="35500" dir="5400000" sy="-90000" algn="bl" rotWithShape="0"/>
                </a:effectLst>
                <a:latin typeface="Algerian" panose="04020705040A02060702" pitchFamily="82" charset="0"/>
              </a:rPr>
              <a:t>anger</a:t>
            </a:r>
          </a:p>
        </p:txBody>
      </p:sp>
      <p:sp>
        <p:nvSpPr>
          <p:cNvPr id="5" name="Rettangolo 4"/>
          <p:cNvSpPr/>
          <p:nvPr/>
        </p:nvSpPr>
        <p:spPr>
          <a:xfrm>
            <a:off x="1217505" y="2005245"/>
            <a:ext cx="9700893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indent="0">
              <a:buNone/>
            </a:pPr>
            <a:r>
              <a:rPr lang="it-IT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-DIVERSITY=                    -</a:t>
            </a:r>
            <a:r>
              <a:rPr lang="it-IT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DIVERSITA’</a:t>
            </a:r>
            <a:endParaRPr lang="it-IT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it-IT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-MARGINALIZATION    -</a:t>
            </a:r>
            <a:r>
              <a:rPr lang="it-IT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EMARGINAZIONE</a:t>
            </a:r>
            <a:endParaRPr lang="it-IT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it-IT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-MISUNDERSTANDING   -</a:t>
            </a:r>
            <a:r>
              <a:rPr lang="it-IT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INCOMPRENSIONE</a:t>
            </a:r>
            <a:endParaRPr lang="it-IT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it-IT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-EXCLUSION=                -</a:t>
            </a:r>
            <a:r>
              <a:rPr lang="it-IT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ESCLUSIONE</a:t>
            </a:r>
            <a:endParaRPr lang="it-IT" sz="3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9249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idx="1"/>
          </p:nvPr>
        </p:nvSpPr>
        <p:spPr>
          <a:xfrm>
            <a:off x="1289153" y="959370"/>
            <a:ext cx="8619345" cy="483183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Rosso </a:t>
            </a:r>
            <a:r>
              <a:rPr lang="en-US" dirty="0" err="1"/>
              <a:t>Malpelo</a:t>
            </a:r>
            <a:r>
              <a:rPr lang="en-US" dirty="0"/>
              <a:t> is a short story by Giovanni </a:t>
            </a:r>
            <a:r>
              <a:rPr lang="en-US" dirty="0" err="1"/>
              <a:t>Verga</a:t>
            </a:r>
            <a:r>
              <a:rPr lang="en-US" dirty="0"/>
              <a:t>, the title 'Rosso </a:t>
            </a:r>
            <a:r>
              <a:rPr lang="en-US" dirty="0" err="1"/>
              <a:t>Malpelo</a:t>
            </a:r>
            <a:r>
              <a:rPr lang="en-US" dirty="0"/>
              <a:t>' is Sicilian for 'Evil Hair', a nickname which combines Rosso (Red) with </a:t>
            </a:r>
            <a:r>
              <a:rPr lang="en-US" dirty="0" err="1"/>
              <a:t>Malpelo</a:t>
            </a:r>
            <a:r>
              <a:rPr lang="en-US" dirty="0"/>
              <a:t> (evil hair), as Sicilians believed people with red hair were malicious and had an evil disposition</a:t>
            </a:r>
            <a:r>
              <a:rPr lang="en-US" dirty="0" smtClean="0"/>
              <a:t>. </a:t>
            </a:r>
            <a:r>
              <a:rPr lang="en-US" dirty="0"/>
              <a:t>The story, written in 1878 is set in </a:t>
            </a:r>
            <a:r>
              <a:rPr lang="en-US" dirty="0" err="1"/>
              <a:t>Verga's</a:t>
            </a:r>
            <a:r>
              <a:rPr lang="en-US" dirty="0"/>
              <a:t> native Sicily and reflects the social and economic conditions endured by the poor working classes in Southern Italy at the time.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627620" y="186498"/>
            <a:ext cx="39873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The Plot</a:t>
            </a:r>
            <a:endParaRPr lang="it-IT" sz="44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328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0801" y="202154"/>
            <a:ext cx="10353761" cy="1326321"/>
          </a:xfrm>
        </p:spPr>
        <p:txBody>
          <a:bodyPr>
            <a:normAutofit/>
          </a:bodyPr>
          <a:lstStyle/>
          <a:p>
            <a:r>
              <a:rPr lang="it-IT" sz="6000" b="0" cap="none" dirty="0" err="1" smtClean="0">
                <a:ln w="0">
                  <a:solidFill>
                    <a:srgbClr val="C0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3000" endA="300" endPos="35500" dir="5400000" sy="-90000" algn="bl" rotWithShape="0"/>
                </a:effectLst>
                <a:latin typeface="Algerian" panose="04020705040A02060702" pitchFamily="82" charset="0"/>
              </a:rPr>
              <a:t>Summary</a:t>
            </a:r>
            <a:r>
              <a:rPr lang="it-IT" sz="6000" b="0" cap="none" dirty="0" smtClean="0">
                <a:ln w="0">
                  <a:solidFill>
                    <a:srgbClr val="C0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3000" endA="300" endPos="35500" dir="5400000" sy="-90000" algn="bl" rotWithShape="0"/>
                </a:effectLst>
                <a:latin typeface="Algerian" panose="04020705040A02060702" pitchFamily="82" charset="0"/>
              </a:rPr>
              <a:t> of the short story </a:t>
            </a:r>
            <a:endParaRPr lang="it-IT" sz="6000" b="0" cap="none" dirty="0">
              <a:ln w="0">
                <a:solidFill>
                  <a:srgbClr val="C00000"/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6350" stA="53000" endA="300" endPos="35500" dir="5400000" sy="-90000" algn="bl" rotWithShape="0"/>
              </a:effectLst>
              <a:latin typeface="Algerian" panose="04020705040A02060702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46234" y="5921115"/>
            <a:ext cx="10353762" cy="511216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/>
              <a:t>The importance of </a:t>
            </a:r>
            <a:r>
              <a:rPr lang="it-IT" dirty="0" err="1" smtClean="0"/>
              <a:t>friendship</a:t>
            </a:r>
            <a:r>
              <a:rPr lang="it-IT" dirty="0" smtClean="0"/>
              <a:t> to </a:t>
            </a:r>
            <a:r>
              <a:rPr lang="it-IT" dirty="0" err="1" smtClean="0"/>
              <a:t>fight</a:t>
            </a:r>
            <a:r>
              <a:rPr lang="it-IT" dirty="0" smtClean="0"/>
              <a:t> </a:t>
            </a:r>
            <a:r>
              <a:rPr lang="it-IT" dirty="0" err="1" smtClean="0"/>
              <a:t>prejudice</a:t>
            </a:r>
            <a:endParaRPr lang="it-IT" dirty="0" smtClean="0"/>
          </a:p>
        </p:txBody>
      </p:sp>
      <p:sp>
        <p:nvSpPr>
          <p:cNvPr id="5" name="Rettangolo 4"/>
          <p:cNvSpPr/>
          <p:nvPr/>
        </p:nvSpPr>
        <p:spPr>
          <a:xfrm>
            <a:off x="4726084" y="5144491"/>
            <a:ext cx="181491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MORAL</a:t>
            </a:r>
            <a:endParaRPr lang="it-IT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46234" y="1351702"/>
            <a:ext cx="10562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Rosso Malpelo </a:t>
            </a:r>
            <a:r>
              <a:rPr lang="it-IT" dirty="0" err="1" smtClean="0"/>
              <a:t>is</a:t>
            </a:r>
            <a:r>
              <a:rPr lang="it-IT" dirty="0" smtClean="0"/>
              <a:t> a boy  </a:t>
            </a:r>
            <a:r>
              <a:rPr lang="it-IT" dirty="0" err="1" smtClean="0"/>
              <a:t>whose</a:t>
            </a:r>
            <a:r>
              <a:rPr lang="it-IT" dirty="0" smtClean="0"/>
              <a:t> </a:t>
            </a:r>
            <a:r>
              <a:rPr lang="it-IT" dirty="0" err="1" smtClean="0"/>
              <a:t>real</a:t>
            </a:r>
            <a:r>
              <a:rPr lang="it-IT" dirty="0" smtClean="0"/>
              <a:t> </a:t>
            </a:r>
            <a:r>
              <a:rPr lang="it-IT" dirty="0" err="1" smtClean="0"/>
              <a:t>name</a:t>
            </a:r>
            <a:r>
              <a:rPr lang="it-IT" dirty="0" smtClean="0"/>
              <a:t>  </a:t>
            </a:r>
            <a:r>
              <a:rPr lang="it-IT" dirty="0" err="1" smtClean="0"/>
              <a:t>is</a:t>
            </a:r>
            <a:r>
              <a:rPr lang="it-IT" dirty="0" smtClean="0"/>
              <a:t>  </a:t>
            </a:r>
            <a:r>
              <a:rPr lang="it-IT" dirty="0" err="1" smtClean="0"/>
              <a:t>ignored</a:t>
            </a:r>
            <a:r>
              <a:rPr lang="it-IT" dirty="0" smtClean="0"/>
              <a:t> by </a:t>
            </a:r>
            <a:r>
              <a:rPr lang="it-IT" dirty="0" err="1" smtClean="0"/>
              <a:t>almost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,  </a:t>
            </a:r>
            <a:r>
              <a:rPr lang="it-IT" dirty="0" err="1" smtClean="0"/>
              <a:t>even</a:t>
            </a:r>
            <a:r>
              <a:rPr lang="it-IT" dirty="0" smtClean="0"/>
              <a:t> the </a:t>
            </a:r>
            <a:r>
              <a:rPr lang="it-IT" dirty="0" err="1" smtClean="0"/>
              <a:t>mother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almost</a:t>
            </a:r>
            <a:r>
              <a:rPr lang="it-IT" dirty="0" smtClean="0"/>
              <a:t> </a:t>
            </a:r>
            <a:r>
              <a:rPr lang="it-IT" dirty="0" err="1" smtClean="0"/>
              <a:t>forgotten</a:t>
            </a:r>
            <a:r>
              <a:rPr lang="it-IT" dirty="0" smtClean="0"/>
              <a:t>.  </a:t>
            </a:r>
            <a:r>
              <a:rPr lang="it-IT" dirty="0" err="1" smtClean="0"/>
              <a:t>Neglected</a:t>
            </a:r>
            <a:r>
              <a:rPr lang="it-IT" dirty="0" smtClean="0"/>
              <a:t> and </a:t>
            </a:r>
            <a:r>
              <a:rPr lang="it-IT" dirty="0" err="1" smtClean="0"/>
              <a:t>mistreated</a:t>
            </a:r>
            <a:r>
              <a:rPr lang="it-IT" dirty="0" smtClean="0"/>
              <a:t> by </a:t>
            </a:r>
            <a:r>
              <a:rPr lang="it-IT" dirty="0" err="1" smtClean="0"/>
              <a:t>everyone</a:t>
            </a:r>
            <a:r>
              <a:rPr lang="it-IT" dirty="0" smtClean="0"/>
              <a:t> </a:t>
            </a:r>
            <a:r>
              <a:rPr lang="it-IT" dirty="0" err="1" smtClean="0"/>
              <a:t>including</a:t>
            </a:r>
            <a:r>
              <a:rPr lang="it-IT" dirty="0" smtClean="0"/>
              <a:t>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mother</a:t>
            </a:r>
            <a:r>
              <a:rPr lang="it-IT" dirty="0" smtClean="0"/>
              <a:t> and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sister</a:t>
            </a:r>
            <a:r>
              <a:rPr lang="it-IT" dirty="0" smtClean="0"/>
              <a:t> .the </a:t>
            </a:r>
            <a:r>
              <a:rPr lang="it-IT" dirty="0" err="1" smtClean="0"/>
              <a:t>hair</a:t>
            </a:r>
            <a:r>
              <a:rPr lang="it-IT" dirty="0" smtClean="0"/>
              <a:t> </a:t>
            </a:r>
            <a:r>
              <a:rPr lang="it-IT" dirty="0" err="1" smtClean="0"/>
              <a:t>grows</a:t>
            </a:r>
            <a:r>
              <a:rPr lang="it-IT" dirty="0" smtClean="0"/>
              <a:t> </a:t>
            </a:r>
            <a:r>
              <a:rPr lang="it-IT" dirty="0" err="1" smtClean="0"/>
              <a:t>initially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the boys of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age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then</a:t>
            </a:r>
            <a:r>
              <a:rPr lang="it-IT" dirty="0" smtClean="0"/>
              <a:t> he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convinced</a:t>
            </a:r>
            <a:r>
              <a:rPr lang="it-IT" dirty="0" smtClean="0"/>
              <a:t> of </a:t>
            </a:r>
            <a:r>
              <a:rPr lang="it-IT" dirty="0" err="1" smtClean="0"/>
              <a:t>being</a:t>
            </a:r>
            <a:r>
              <a:rPr lang="it-IT" dirty="0" smtClean="0"/>
              <a:t> </a:t>
            </a:r>
            <a:r>
              <a:rPr lang="it-IT" dirty="0" err="1" smtClean="0"/>
              <a:t>unpleasant</a:t>
            </a:r>
            <a:r>
              <a:rPr lang="it-IT" dirty="0" smtClean="0"/>
              <a:t> and </a:t>
            </a:r>
            <a:r>
              <a:rPr lang="it-IT" dirty="0" err="1" smtClean="0"/>
              <a:t>surly</a:t>
            </a:r>
            <a:r>
              <a:rPr lang="it-IT" dirty="0" smtClean="0"/>
              <a:t> with </a:t>
            </a:r>
            <a:r>
              <a:rPr lang="it-IT" dirty="0" err="1" smtClean="0"/>
              <a:t>everyone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Things</a:t>
            </a:r>
            <a:r>
              <a:rPr lang="it-IT" dirty="0" smtClean="0"/>
              <a:t> </a:t>
            </a:r>
            <a:r>
              <a:rPr lang="it-IT" dirty="0" err="1" smtClean="0"/>
              <a:t>fall</a:t>
            </a:r>
            <a:r>
              <a:rPr lang="it-IT" dirty="0" smtClean="0"/>
              <a:t> </a:t>
            </a:r>
            <a:r>
              <a:rPr lang="it-IT" dirty="0" err="1" smtClean="0"/>
              <a:t>when</a:t>
            </a:r>
            <a:r>
              <a:rPr lang="it-IT" dirty="0" smtClean="0"/>
              <a:t> Mastro </a:t>
            </a:r>
            <a:r>
              <a:rPr lang="it-IT" dirty="0" err="1" smtClean="0"/>
              <a:t>Misciu</a:t>
            </a:r>
            <a:r>
              <a:rPr lang="it-IT" dirty="0" smtClean="0"/>
              <a:t> </a:t>
            </a:r>
            <a:r>
              <a:rPr lang="it-IT" dirty="0" err="1" smtClean="0"/>
              <a:t>named</a:t>
            </a:r>
            <a:r>
              <a:rPr lang="it-IT" dirty="0" smtClean="0"/>
              <a:t> </a:t>
            </a:r>
            <a:r>
              <a:rPr lang="it-IT" dirty="0" err="1" smtClean="0"/>
              <a:t>Beast</a:t>
            </a:r>
            <a:r>
              <a:rPr lang="it-IT" dirty="0" smtClean="0"/>
              <a:t>, 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father</a:t>
            </a:r>
            <a:r>
              <a:rPr lang="it-IT" dirty="0" smtClean="0"/>
              <a:t>, </a:t>
            </a:r>
            <a:r>
              <a:rPr lang="it-IT" dirty="0" err="1" smtClean="0"/>
              <a:t>dies</a:t>
            </a:r>
            <a:r>
              <a:rPr lang="it-IT" dirty="0" smtClean="0"/>
              <a:t> and Malpelo </a:t>
            </a:r>
            <a:r>
              <a:rPr lang="it-IT" dirty="0" err="1" smtClean="0"/>
              <a:t>actually</a:t>
            </a:r>
            <a:r>
              <a:rPr lang="it-IT" dirty="0" smtClean="0"/>
              <a:t> </a:t>
            </a:r>
            <a:r>
              <a:rPr lang="it-IT" dirty="0" err="1" smtClean="0"/>
              <a:t>begins</a:t>
            </a:r>
            <a:r>
              <a:rPr lang="it-IT" dirty="0" smtClean="0"/>
              <a:t> to </a:t>
            </a:r>
            <a:r>
              <a:rPr lang="it-IT" dirty="0" err="1" smtClean="0"/>
              <a:t>behave</a:t>
            </a:r>
            <a:r>
              <a:rPr lang="it-IT" dirty="0" smtClean="0"/>
              <a:t> </a:t>
            </a:r>
            <a:r>
              <a:rPr lang="it-IT" dirty="0" err="1" smtClean="0"/>
              <a:t>badly</a:t>
            </a:r>
            <a:r>
              <a:rPr lang="it-IT" dirty="0" smtClean="0"/>
              <a:t> with </a:t>
            </a:r>
            <a:r>
              <a:rPr lang="it-IT" dirty="0" err="1" smtClean="0"/>
              <a:t>everyone</a:t>
            </a:r>
            <a:r>
              <a:rPr lang="it-IT" dirty="0" smtClean="0"/>
              <a:t> and to </a:t>
            </a:r>
            <a:r>
              <a:rPr lang="it-IT" dirty="0" err="1" smtClean="0"/>
              <a:t>behave</a:t>
            </a:r>
            <a:r>
              <a:rPr lang="it-IT" dirty="0" smtClean="0"/>
              <a:t> </a:t>
            </a:r>
            <a:r>
              <a:rPr lang="it-IT" dirty="0" err="1" smtClean="0"/>
              <a:t>violent</a:t>
            </a:r>
            <a:r>
              <a:rPr lang="it-IT" dirty="0" smtClean="0"/>
              <a:t> </a:t>
            </a:r>
            <a:r>
              <a:rPr lang="it-IT" dirty="0" err="1" smtClean="0"/>
              <a:t>against</a:t>
            </a:r>
            <a:r>
              <a:rPr lang="it-IT" dirty="0" smtClean="0"/>
              <a:t> </a:t>
            </a:r>
            <a:r>
              <a:rPr lang="it-IT" dirty="0" err="1" smtClean="0"/>
              <a:t>everyone</a:t>
            </a:r>
            <a:r>
              <a:rPr lang="it-IT" dirty="0" smtClean="0"/>
              <a:t> </a:t>
            </a:r>
            <a:r>
              <a:rPr lang="it-IT" dirty="0" err="1" smtClean="0"/>
              <a:t>even</a:t>
            </a:r>
            <a:r>
              <a:rPr lang="it-IT" dirty="0" smtClean="0"/>
              <a:t> </a:t>
            </a:r>
            <a:r>
              <a:rPr lang="it-IT" dirty="0" err="1" smtClean="0"/>
              <a:t>going</a:t>
            </a:r>
            <a:r>
              <a:rPr lang="it-IT" dirty="0" smtClean="0"/>
              <a:t> to beat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old</a:t>
            </a:r>
            <a:r>
              <a:rPr lang="it-IT" dirty="0" smtClean="0"/>
              <a:t> </a:t>
            </a:r>
            <a:r>
              <a:rPr lang="it-IT" dirty="0" err="1" smtClean="0"/>
              <a:t>donkey</a:t>
            </a:r>
            <a:r>
              <a:rPr lang="it-IT" dirty="0" smtClean="0"/>
              <a:t>. His </a:t>
            </a:r>
            <a:r>
              <a:rPr lang="it-IT" dirty="0" err="1" smtClean="0"/>
              <a:t>loneliness</a:t>
            </a:r>
            <a:r>
              <a:rPr lang="it-IT" dirty="0" smtClean="0"/>
              <a:t> made </a:t>
            </a:r>
            <a:r>
              <a:rPr lang="it-IT" dirty="0" err="1" smtClean="0"/>
              <a:t>only</a:t>
            </a:r>
            <a:r>
              <a:rPr lang="it-IT" dirty="0" smtClean="0"/>
              <a:t> of hard work in a </a:t>
            </a:r>
            <a:r>
              <a:rPr lang="it-IT" dirty="0" err="1" smtClean="0"/>
              <a:t>sand</a:t>
            </a:r>
            <a:r>
              <a:rPr lang="it-IT" dirty="0" smtClean="0"/>
              <a:t> mine, </a:t>
            </a:r>
            <a:r>
              <a:rPr lang="it-IT" dirty="0" err="1" smtClean="0"/>
              <a:t>however</a:t>
            </a:r>
            <a:r>
              <a:rPr lang="it-IT" dirty="0" smtClean="0"/>
              <a:t>,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destined</a:t>
            </a:r>
            <a:r>
              <a:rPr lang="it-IT" dirty="0" smtClean="0"/>
              <a:t> to last </a:t>
            </a:r>
            <a:r>
              <a:rPr lang="it-IT" dirty="0" err="1" smtClean="0"/>
              <a:t>because</a:t>
            </a:r>
            <a:r>
              <a:rPr lang="it-IT" dirty="0" smtClean="0"/>
              <a:t> a boy </a:t>
            </a:r>
            <a:r>
              <a:rPr lang="it-IT" dirty="0" err="1" smtClean="0"/>
              <a:t>named</a:t>
            </a:r>
            <a:r>
              <a:rPr lang="it-IT" dirty="0" smtClean="0"/>
              <a:t> Ranocchio </a:t>
            </a:r>
            <a:r>
              <a:rPr lang="it-IT" dirty="0" err="1" smtClean="0"/>
              <a:t>arrives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the </a:t>
            </a:r>
            <a:r>
              <a:rPr lang="it-IT" dirty="0" err="1" smtClean="0"/>
              <a:t>quarry</a:t>
            </a:r>
            <a:r>
              <a:rPr lang="it-IT" dirty="0" smtClean="0"/>
              <a:t>, he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very</a:t>
            </a:r>
            <a:r>
              <a:rPr lang="it-IT" dirty="0" smtClean="0"/>
              <a:t> </a:t>
            </a:r>
            <a:r>
              <a:rPr lang="it-IT" dirty="0" err="1" smtClean="0"/>
              <a:t>frail</a:t>
            </a:r>
            <a:r>
              <a:rPr lang="it-IT" dirty="0" smtClean="0"/>
              <a:t> and </a:t>
            </a:r>
            <a:r>
              <a:rPr lang="it-IT" dirty="0" err="1" smtClean="0"/>
              <a:t>inexperienced</a:t>
            </a:r>
            <a:r>
              <a:rPr lang="it-IT" dirty="0" smtClean="0"/>
              <a:t>. </a:t>
            </a:r>
            <a:r>
              <a:rPr lang="it-IT" dirty="0" err="1" smtClean="0"/>
              <a:t>Between</a:t>
            </a:r>
            <a:r>
              <a:rPr lang="it-IT" dirty="0" smtClean="0"/>
              <a:t> the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born</a:t>
            </a:r>
            <a:r>
              <a:rPr lang="it-IT" dirty="0" smtClean="0"/>
              <a:t> a strange </a:t>
            </a:r>
            <a:r>
              <a:rPr lang="it-IT" dirty="0" err="1" smtClean="0"/>
              <a:t>tie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 </a:t>
            </a:r>
            <a:r>
              <a:rPr lang="it-IT" dirty="0" err="1" smtClean="0"/>
              <a:t>temporary</a:t>
            </a:r>
            <a:r>
              <a:rPr lang="it-IT" dirty="0" smtClean="0"/>
              <a:t> </a:t>
            </a:r>
            <a:r>
              <a:rPr lang="it-IT" dirty="0" err="1" smtClean="0"/>
              <a:t>consolation</a:t>
            </a:r>
            <a:r>
              <a:rPr lang="it-IT" dirty="0" smtClean="0"/>
              <a:t>, Ranocchio </a:t>
            </a:r>
            <a:r>
              <a:rPr lang="it-IT" dirty="0" err="1" smtClean="0"/>
              <a:t>after</a:t>
            </a:r>
            <a:r>
              <a:rPr lang="it-IT" dirty="0" smtClean="0"/>
              <a:t> a short time </a:t>
            </a:r>
            <a:r>
              <a:rPr lang="it-IT" dirty="0" err="1" smtClean="0"/>
              <a:t>gets</a:t>
            </a:r>
            <a:r>
              <a:rPr lang="it-IT" dirty="0" smtClean="0"/>
              <a:t> </a:t>
            </a:r>
            <a:r>
              <a:rPr lang="it-IT" dirty="0" err="1" smtClean="0"/>
              <a:t>sick</a:t>
            </a:r>
            <a:r>
              <a:rPr lang="it-IT" dirty="0" smtClean="0"/>
              <a:t> of </a:t>
            </a:r>
            <a:r>
              <a:rPr lang="it-IT" dirty="0" err="1" smtClean="0"/>
              <a:t>tubercolosis</a:t>
            </a:r>
            <a:r>
              <a:rPr lang="it-IT" dirty="0" smtClean="0"/>
              <a:t> and </a:t>
            </a:r>
            <a:r>
              <a:rPr lang="it-IT" dirty="0" err="1" smtClean="0"/>
              <a:t>dies</a:t>
            </a:r>
            <a:r>
              <a:rPr lang="it-IT" dirty="0" smtClean="0"/>
              <a:t>. </a:t>
            </a:r>
            <a:r>
              <a:rPr lang="it-IT" dirty="0" err="1" smtClean="0"/>
              <a:t>Now</a:t>
            </a:r>
            <a:r>
              <a:rPr lang="it-IT" dirty="0" smtClean="0"/>
              <a:t> Rosso Malpelo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definitely</a:t>
            </a:r>
            <a:r>
              <a:rPr lang="it-IT" dirty="0" smtClean="0"/>
              <a:t> alone </a:t>
            </a:r>
            <a:r>
              <a:rPr lang="it-IT" dirty="0" err="1" smtClean="0"/>
              <a:t>without</a:t>
            </a:r>
            <a:r>
              <a:rPr lang="it-IT" dirty="0" smtClean="0"/>
              <a:t> </a:t>
            </a:r>
            <a:r>
              <a:rPr lang="it-IT" dirty="0" err="1" smtClean="0"/>
              <a:t>anyone</a:t>
            </a:r>
            <a:r>
              <a:rPr lang="it-IT" dirty="0" smtClean="0"/>
              <a:t> </a:t>
            </a:r>
            <a:r>
              <a:rPr lang="it-IT" dirty="0" err="1" smtClean="0"/>
              <a:t>taking</a:t>
            </a:r>
            <a:r>
              <a:rPr lang="it-IT" dirty="0" smtClean="0"/>
              <a:t> care of </a:t>
            </a:r>
            <a:r>
              <a:rPr lang="it-IT" dirty="0" err="1" smtClean="0"/>
              <a:t>him</a:t>
            </a:r>
            <a:r>
              <a:rPr lang="it-IT" dirty="0" smtClean="0"/>
              <a:t> the boy </a:t>
            </a:r>
            <a:r>
              <a:rPr lang="it-IT" dirty="0" err="1" smtClean="0"/>
              <a:t>agrees</a:t>
            </a:r>
            <a:r>
              <a:rPr lang="it-IT" dirty="0" smtClean="0"/>
              <a:t> to </a:t>
            </a:r>
            <a:r>
              <a:rPr lang="it-IT" dirty="0" err="1" smtClean="0"/>
              <a:t>perform</a:t>
            </a:r>
            <a:r>
              <a:rPr lang="it-IT" dirty="0" smtClean="0"/>
              <a:t> the </a:t>
            </a:r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 err="1" smtClean="0"/>
              <a:t>unpleasant</a:t>
            </a:r>
            <a:r>
              <a:rPr lang="it-IT" dirty="0" smtClean="0"/>
              <a:t> and </a:t>
            </a:r>
            <a:r>
              <a:rPr lang="it-IT" dirty="0" err="1" smtClean="0"/>
              <a:t>risky</a:t>
            </a:r>
            <a:r>
              <a:rPr lang="it-IT" dirty="0" smtClean="0"/>
              <a:t> </a:t>
            </a:r>
            <a:r>
              <a:rPr lang="it-IT" dirty="0" err="1" smtClean="0"/>
              <a:t>tasks</a:t>
            </a:r>
            <a:r>
              <a:rPr lang="it-IT" dirty="0" smtClean="0"/>
              <a:t> to the </a:t>
            </a:r>
            <a:r>
              <a:rPr lang="it-IT" dirty="0" err="1" smtClean="0"/>
              <a:t>point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day</a:t>
            </a:r>
            <a:r>
              <a:rPr lang="it-IT" dirty="0" smtClean="0"/>
              <a:t>  he </a:t>
            </a:r>
            <a:r>
              <a:rPr lang="en-US" dirty="0" smtClean="0"/>
              <a:t> </a:t>
            </a:r>
            <a:r>
              <a:rPr lang="en-US" dirty="0"/>
              <a:t>walks into the mine, but is never seen again. His name becomes a legend amongst the miners.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197935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444</TotalTime>
  <Words>438</Words>
  <Application>Microsoft Macintosh PowerPoint</Application>
  <PresentationFormat>Personalizzato</PresentationFormat>
  <Paragraphs>26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Damask</vt:lpstr>
      <vt:lpstr>Erasmus +</vt:lpstr>
      <vt:lpstr>GIOVANNI VERGA’S NOVEL</vt:lpstr>
      <vt:lpstr>Presentazione di PowerPoint</vt:lpstr>
      <vt:lpstr>Presentazione di PowerPoint</vt:lpstr>
      <vt:lpstr>Presentazione di PowerPoint</vt:lpstr>
      <vt:lpstr>THE MAIN CHARACTERS</vt:lpstr>
      <vt:lpstr>ROSSO MALPELO‘S anger</vt:lpstr>
      <vt:lpstr>Presentazione di PowerPoint</vt:lpstr>
      <vt:lpstr>Summary of the short story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giovanni</dc:creator>
  <cp:lastModifiedBy>Giovanni Desimone</cp:lastModifiedBy>
  <cp:revision>35</cp:revision>
  <dcterms:created xsi:type="dcterms:W3CDTF">2018-02-02T13:40:43Z</dcterms:created>
  <dcterms:modified xsi:type="dcterms:W3CDTF">2018-03-06T15:55:40Z</dcterms:modified>
</cp:coreProperties>
</file>