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Layouts/slideLayout17.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08" r:id="rId1"/>
  </p:sldMasterIdLst>
  <p:sldIdLst>
    <p:sldId id="256" r:id="rId2"/>
    <p:sldId id="257" r:id="rId3"/>
    <p:sldId id="262" r:id="rId4"/>
    <p:sldId id="258" r:id="rId5"/>
    <p:sldId id="259" r:id="rId6"/>
    <p:sldId id="260" r:id="rId7"/>
    <p:sldId id="261" r:id="rId8"/>
    <p:sldId id="263"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000" autoAdjust="0"/>
    <p:restoredTop sz="94660"/>
  </p:normalViewPr>
  <p:slideViewPr>
    <p:cSldViewPr snapToGrid="0">
      <p:cViewPr varScale="1">
        <p:scale>
          <a:sx n="88" d="100"/>
          <a:sy n="88" d="100"/>
        </p:scale>
        <p:origin x="-112" y="-56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7687933-F02A-4A07-B88D-8EF7813E0DD0}" type="datetimeFigureOut">
              <a:rPr lang="it-IT" smtClean="0"/>
              <a:pPr/>
              <a:t>25-11-2017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E2109DD-AA65-4510-A181-63FDF5F7C668}" type="slidenum">
              <a:rPr lang="it-IT" smtClean="0"/>
              <a:pPr/>
              <a:t>‹n.›</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84386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7687933-F02A-4A07-B88D-8EF7813E0DD0}" type="datetimeFigureOut">
              <a:rPr lang="it-IT" smtClean="0"/>
              <a:pPr/>
              <a:t>25-11-2017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E2109DD-AA65-4510-A181-63FDF5F7C668}" type="slidenum">
              <a:rPr lang="it-IT" smtClean="0"/>
              <a:pPr/>
              <a:t>‹n.›</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83872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7687933-F02A-4A07-B88D-8EF7813E0DD0}" type="datetimeFigureOut">
              <a:rPr lang="it-IT" smtClean="0"/>
              <a:pPr/>
              <a:t>25-11-2017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E2109DD-AA65-4510-A181-63FDF5F7C668}" type="slidenum">
              <a:rPr lang="it-IT" smtClean="0"/>
              <a:pPr/>
              <a:t>‹n.›</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2631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7687933-F02A-4A07-B88D-8EF7813E0DD0}" type="datetimeFigureOut">
              <a:rPr lang="it-IT" smtClean="0"/>
              <a:pPr/>
              <a:t>25-11-2017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E2109DD-AA65-4510-A181-63FDF5F7C668}" type="slidenum">
              <a:rPr lang="it-IT" smtClean="0"/>
              <a:pPr/>
              <a:t>‹n.›</a:t>
            </a:fld>
            <a:endParaRPr lang="it-IT"/>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66567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7687933-F02A-4A07-B88D-8EF7813E0DD0}" type="datetimeFigureOut">
              <a:rPr lang="it-IT" smtClean="0"/>
              <a:pPr/>
              <a:t>25-11-2017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E2109DD-AA65-4510-A181-63FDF5F7C668}" type="slidenum">
              <a:rPr lang="it-IT" smtClean="0"/>
              <a:pPr/>
              <a:t>‹n.›</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71185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27687933-F02A-4A07-B88D-8EF7813E0DD0}" type="datetimeFigureOut">
              <a:rPr lang="it-IT" smtClean="0"/>
              <a:pPr/>
              <a:t>25-11-2017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E2109DD-AA65-4510-A181-63FDF5F7C668}" type="slidenum">
              <a:rPr lang="it-IT" smtClean="0"/>
              <a:pPr/>
              <a:t>‹n.›</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37277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27687933-F02A-4A07-B88D-8EF7813E0DD0}" type="datetimeFigureOut">
              <a:rPr lang="it-IT" smtClean="0"/>
              <a:pPr/>
              <a:t>25-11-2017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E2109DD-AA65-4510-A181-63FDF5F7C668}" type="slidenum">
              <a:rPr lang="it-IT" smtClean="0"/>
              <a:pPr/>
              <a:t>‹n.›</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48588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7687933-F02A-4A07-B88D-8EF7813E0DD0}" type="datetimeFigureOut">
              <a:rPr lang="it-IT" smtClean="0"/>
              <a:pPr/>
              <a:t>25-11-2017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E2109DD-AA65-4510-A181-63FDF5F7C668}" type="slidenum">
              <a:rPr lang="it-IT" smtClean="0"/>
              <a:pPr/>
              <a:t>‹n.›</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19609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1_Titolo e testo vertical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smtClean="0"/>
              <a:t>Fare clic per modificare lo stile del titolo</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7687933-F02A-4A07-B88D-8EF7813E0DD0}" type="datetimeFigureOut">
              <a:rPr lang="it-IT" smtClean="0"/>
              <a:pPr/>
              <a:t>25-11-2017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E2109DD-AA65-4510-A181-63FDF5F7C668}" type="slidenum">
              <a:rPr lang="it-IT" smtClean="0"/>
              <a:pPr/>
              <a:t>‹n.›</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042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7687933-F02A-4A07-B88D-8EF7813E0DD0}" type="datetimeFigureOut">
              <a:rPr lang="it-IT" smtClean="0"/>
              <a:pPr/>
              <a:t>25-11-2017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E2109DD-AA65-4510-A181-63FDF5F7C668}" type="slidenum">
              <a:rPr lang="it-IT" smtClean="0"/>
              <a:pPr/>
              <a:t>‹n.›</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983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7687933-F02A-4A07-B88D-8EF7813E0DD0}" type="datetimeFigureOut">
              <a:rPr lang="it-IT" smtClean="0"/>
              <a:pPr/>
              <a:t>25-11-2017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E2109DD-AA65-4510-A181-63FDF5F7C668}" type="slidenum">
              <a:rPr lang="it-IT" smtClean="0"/>
              <a:pPr/>
              <a:t>‹n.›</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8746344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27687933-F02A-4A07-B88D-8EF7813E0DD0}" type="datetimeFigureOut">
              <a:rPr lang="it-IT" smtClean="0"/>
              <a:pPr/>
              <a:t>25-11-2017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E2109DD-AA65-4510-A181-63FDF5F7C668}" type="slidenum">
              <a:rPr lang="it-IT" smtClean="0"/>
              <a:pPr/>
              <a:t>‹n.›</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831118"/>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27687933-F02A-4A07-B88D-8EF7813E0DD0}" type="datetimeFigureOut">
              <a:rPr lang="it-IT" smtClean="0"/>
              <a:pPr/>
              <a:t>25-11-2017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E2109DD-AA65-4510-A181-63FDF5F7C668}" type="slidenum">
              <a:rPr lang="it-IT" smtClean="0"/>
              <a:pPr/>
              <a:t>‹n.›</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01416611"/>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27687933-F02A-4A07-B88D-8EF7813E0DD0}" type="datetimeFigureOut">
              <a:rPr lang="it-IT" smtClean="0"/>
              <a:pPr/>
              <a:t>25-11-2017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E2109DD-AA65-4510-A181-63FDF5F7C668}" type="slidenum">
              <a:rPr lang="it-IT" smtClean="0"/>
              <a:pPr/>
              <a:t>‹n.›</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8298555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7687933-F02A-4A07-B88D-8EF7813E0DD0}" type="datetimeFigureOut">
              <a:rPr lang="it-IT" smtClean="0"/>
              <a:pPr/>
              <a:t>25-11-2017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6E2109DD-AA65-4510-A181-63FDF5F7C668}" type="slidenum">
              <a:rPr lang="it-IT" smtClean="0"/>
              <a:pPr/>
              <a:t>‹n.›</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2685921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smtClean="0"/>
              <a:t>Fare clic per modificare lo stile del titolo</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7687933-F02A-4A07-B88D-8EF7813E0DD0}" type="datetimeFigureOut">
              <a:rPr lang="it-IT" smtClean="0"/>
              <a:pPr/>
              <a:t>25-11-2017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E2109DD-AA65-4510-A181-63FDF5F7C668}" type="slidenum">
              <a:rPr lang="it-IT" smtClean="0"/>
              <a:pPr/>
              <a:t>‹n.›</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898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7687933-F02A-4A07-B88D-8EF7813E0DD0}" type="datetimeFigureOut">
              <a:rPr lang="it-IT" smtClean="0"/>
              <a:pPr/>
              <a:t>25-11-2017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E2109DD-AA65-4510-A181-63FDF5F7C668}" type="slidenum">
              <a:rPr lang="it-IT" smtClean="0"/>
              <a:pPr/>
              <a:t>‹n.›</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170631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12192003" cy="68580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7687933-F02A-4A07-B88D-8EF7813E0DD0}" type="datetimeFigureOut">
              <a:rPr lang="it-IT" smtClean="0"/>
              <a:pPr/>
              <a:t>25-11-2017</a:t>
            </a:fld>
            <a:endParaRPr lang="it-IT"/>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it-IT"/>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E2109DD-AA65-4510-A181-63FDF5F7C668}" type="slidenum">
              <a:rPr lang="it-IT" smtClean="0"/>
              <a:pPr/>
              <a:t>‹n.›</a:t>
            </a:fld>
            <a:endParaRPr lang="it-I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5362789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 Id="rId3"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 Id="rId3"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1" Type="http://schemas.openxmlformats.org/officeDocument/2006/relationships/slideLayout" Target="../slideLayouts/slideLayout4.xml"/><Relationship Id="rId2"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76803" y="1787823"/>
            <a:ext cx="9144000" cy="1110129"/>
          </a:xfrm>
        </p:spPr>
        <p:txBody>
          <a:bodyPr>
            <a:normAutofit fontScale="90000"/>
          </a:bodyPr>
          <a:lstStyle/>
          <a:p>
            <a:r>
              <a:rPr lang="it-IT" dirty="0" smtClean="0">
                <a:latin typeface="Bradley Hand ITC" panose="03070402050302030203" pitchFamily="66" charset="0"/>
              </a:rPr>
              <a:t>LUCE E OMBRA e tante scoperte</a:t>
            </a:r>
            <a:endParaRPr lang="it-IT" dirty="0">
              <a:latin typeface="Bradley Hand ITC" panose="03070402050302030203" pitchFamily="66" charset="0"/>
            </a:endParaRPr>
          </a:p>
        </p:txBody>
      </p:sp>
      <p:sp>
        <p:nvSpPr>
          <p:cNvPr id="3" name="Sottotitolo 2"/>
          <p:cNvSpPr>
            <a:spLocks noGrp="1"/>
          </p:cNvSpPr>
          <p:nvPr>
            <p:ph type="subTitle" idx="1"/>
          </p:nvPr>
        </p:nvSpPr>
        <p:spPr>
          <a:xfrm>
            <a:off x="1591236" y="2886060"/>
            <a:ext cx="9144000" cy="2222265"/>
          </a:xfrm>
        </p:spPr>
        <p:txBody>
          <a:bodyPr>
            <a:normAutofit fontScale="77500" lnSpcReduction="20000"/>
          </a:bodyPr>
          <a:lstStyle/>
          <a:p>
            <a:r>
              <a:rPr lang="it-IT" sz="3600" dirty="0" smtClean="0">
                <a:latin typeface="Bradley Hand ITC" panose="03070402050302030203" pitchFamily="66" charset="0"/>
              </a:rPr>
              <a:t>L ’esperienze con il sole, </a:t>
            </a:r>
          </a:p>
          <a:p>
            <a:r>
              <a:rPr lang="it-IT" sz="3600" dirty="0" smtClean="0">
                <a:latin typeface="Bradley Hand ITC" panose="03070402050302030203" pitchFamily="66" charset="0"/>
              </a:rPr>
              <a:t>l’equinozio </a:t>
            </a:r>
          </a:p>
          <a:p>
            <a:r>
              <a:rPr lang="it-IT" sz="3600" dirty="0" smtClean="0">
                <a:latin typeface="Bradley Hand ITC" panose="03070402050302030203" pitchFamily="66" charset="0"/>
              </a:rPr>
              <a:t>(equi-uguale, </a:t>
            </a:r>
            <a:r>
              <a:rPr lang="it-IT" sz="3600" dirty="0" err="1" smtClean="0">
                <a:latin typeface="Bradley Hand ITC" panose="03070402050302030203" pitchFamily="66" charset="0"/>
              </a:rPr>
              <a:t>nozio-buio</a:t>
            </a:r>
            <a:r>
              <a:rPr lang="it-IT" sz="3600" dirty="0" smtClean="0">
                <a:latin typeface="Bradley Hand ITC" panose="03070402050302030203" pitchFamily="66" charset="0"/>
              </a:rPr>
              <a:t>) </a:t>
            </a:r>
          </a:p>
          <a:p>
            <a:r>
              <a:rPr lang="it-IT" sz="3600" dirty="0" smtClean="0">
                <a:latin typeface="Bradley Hand ITC" panose="03070402050302030203" pitchFamily="66" charset="0"/>
              </a:rPr>
              <a:t>e le sue ombre</a:t>
            </a:r>
            <a:endParaRPr lang="it-IT" sz="3600" dirty="0">
              <a:latin typeface="Bradley Hand ITC" panose="03070402050302030203" pitchFamily="66"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0091270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4000">
        <p14:vortex dir="r"/>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803031" y="791286"/>
            <a:ext cx="10515600" cy="839486"/>
          </a:xfrm>
        </p:spPr>
        <p:txBody>
          <a:bodyPr>
            <a:normAutofit fontScale="90000"/>
          </a:bodyPr>
          <a:lstStyle/>
          <a:p>
            <a:r>
              <a:rPr lang="it-IT" sz="2400" dirty="0" smtClean="0">
                <a:latin typeface="Bradley Hand ITC" panose="03070402050302030203" pitchFamily="66" charset="0"/>
              </a:rPr>
              <a:t>La professoressa Blasetti ci ha spiegato, che nel giorno dell’equinozio, il sole si trova ad illuminare perfettamente metà della terra.</a:t>
            </a:r>
            <a:br>
              <a:rPr lang="it-IT" sz="2400" dirty="0" smtClean="0">
                <a:latin typeface="Bradley Hand ITC" panose="03070402050302030203" pitchFamily="66" charset="0"/>
              </a:rPr>
            </a:br>
            <a:r>
              <a:rPr lang="it-IT" sz="2400" dirty="0" smtClean="0">
                <a:latin typeface="Bradley Hand ITC" panose="03070402050302030203" pitchFamily="66" charset="0"/>
              </a:rPr>
              <a:t>Abbiamo ricalcato un’ ombra con il gesso di un albero, per vedere se l’ombra </a:t>
            </a:r>
            <a:r>
              <a:rPr lang="it-IT" sz="2400" smtClean="0">
                <a:latin typeface="Bradley Hand ITC" panose="03070402050302030203" pitchFamily="66" charset="0"/>
              </a:rPr>
              <a:t>si spostava . </a:t>
            </a:r>
            <a:r>
              <a:rPr lang="it-IT" sz="2400" dirty="0" smtClean="0">
                <a:latin typeface="Bradley Hand ITC" panose="03070402050302030203" pitchFamily="66" charset="0"/>
              </a:rPr>
              <a:t>. .</a:t>
            </a:r>
            <a:br>
              <a:rPr lang="it-IT" sz="2400" dirty="0" smtClean="0">
                <a:latin typeface="Bradley Hand ITC" panose="03070402050302030203" pitchFamily="66" charset="0"/>
              </a:rPr>
            </a:br>
            <a:r>
              <a:rPr lang="it-IT" sz="2400" dirty="0" smtClean="0">
                <a:latin typeface="Bradley Hand ITC" panose="03070402050302030203" pitchFamily="66" charset="0"/>
              </a:rPr>
              <a:t>E si è spostata! Da questo ci siamo accorti che  la terra gira in torno al sole e su se stessa. </a:t>
            </a:r>
            <a:endParaRPr lang="it-IT" sz="2400" dirty="0">
              <a:latin typeface="Bradley Hand ITC" panose="03070402050302030203" pitchFamily="66" charset="0"/>
            </a:endParaRPr>
          </a:p>
        </p:txBody>
      </p:sp>
      <p:pic>
        <p:nvPicPr>
          <p:cNvPr id="5" name="Segnaposto contenuto 4"/>
          <p:cNvPicPr>
            <a:picLocks noGrp="1" noChangeAspect="1"/>
          </p:cNvPicPr>
          <p:nvPr>
            <p:ph sz="quarter" idx="13"/>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942490" y="2613730"/>
            <a:ext cx="3062135" cy="1581578"/>
          </a:xfrm>
        </p:spPr>
      </p:pic>
      <p:pic>
        <p:nvPicPr>
          <p:cNvPr id="6" name="Segnaposto contenuto 5"/>
          <p:cNvPicPr>
            <a:picLocks noGrp="1" noChangeAspect="1"/>
          </p:cNvPicPr>
          <p:nvPr>
            <p:ph sz="quarter" idx="14"/>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545015" y="2335333"/>
            <a:ext cx="6369946" cy="3583095"/>
          </a:xfrm>
        </p:spPr>
      </p:pic>
      <p:pic>
        <p:nvPicPr>
          <p:cNvPr id="7" name="Immagine 6"/>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942491" y="4313433"/>
            <a:ext cx="3062137" cy="168701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7772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928207" y="5586148"/>
            <a:ext cx="10364451" cy="896664"/>
          </a:xfrm>
        </p:spPr>
        <p:txBody>
          <a:bodyPr>
            <a:normAutofit fontScale="90000"/>
          </a:bodyPr>
          <a:lstStyle/>
          <a:p>
            <a:r>
              <a:rPr lang="it-IT" dirty="0" smtClean="0"/>
              <a:t>In </a:t>
            </a:r>
            <a:r>
              <a:rPr lang="it-IT" dirty="0" err="1" smtClean="0"/>
              <a:t>continuita’</a:t>
            </a:r>
            <a:r>
              <a:rPr lang="it-IT" dirty="0" smtClean="0"/>
              <a:t> con i nostri compagni più grandi</a:t>
            </a:r>
            <a:endParaRPr lang="it-IT" dirty="0"/>
          </a:p>
        </p:txBody>
      </p:sp>
      <p:pic>
        <p:nvPicPr>
          <p:cNvPr id="6" name="Segnaposto contenuto 5" descr="IMG-20171122-WA0033.jpg"/>
          <p:cNvPicPr>
            <a:picLocks noGrp="1" noChangeAspect="1"/>
          </p:cNvPicPr>
          <p:nvPr>
            <p:ph sz="quarter" idx="13"/>
          </p:nvPr>
        </p:nvPicPr>
        <p:blipFill>
          <a:blip r:embed="rId2"/>
          <a:srcRect l="-5911" r="-5911"/>
          <a:stretch>
            <a:fillRect/>
          </a:stretch>
        </p:blipFill>
        <p:spPr>
          <a:xfrm>
            <a:off x="1144698" y="703930"/>
            <a:ext cx="3863440" cy="2590827"/>
          </a:xfrm>
        </p:spPr>
      </p:pic>
      <p:pic>
        <p:nvPicPr>
          <p:cNvPr id="7" name="Segnaposto contenuto 6" descr="IMG-20171122-WA0036.jpg"/>
          <p:cNvPicPr>
            <a:picLocks noGrp="1" noChangeAspect="1"/>
          </p:cNvPicPr>
          <p:nvPr>
            <p:ph sz="quarter" idx="14"/>
          </p:nvPr>
        </p:nvPicPr>
        <p:blipFill>
          <a:blip r:embed="rId3"/>
          <a:srcRect l="-5911" r="-5911"/>
          <a:stretch>
            <a:fillRect/>
          </a:stretch>
        </p:blipFill>
        <p:spPr>
          <a:xfrm>
            <a:off x="3571032" y="3503730"/>
            <a:ext cx="2808209" cy="1883419"/>
          </a:xfrm>
        </p:spPr>
      </p:pic>
      <p:sp>
        <p:nvSpPr>
          <p:cNvPr id="8" name="CasellaDiTesto 7"/>
          <p:cNvSpPr txBox="1"/>
          <p:nvPr/>
        </p:nvSpPr>
        <p:spPr>
          <a:xfrm>
            <a:off x="5210195" y="995690"/>
            <a:ext cx="5975126" cy="1077218"/>
          </a:xfrm>
          <a:prstGeom prst="rect">
            <a:avLst/>
          </a:prstGeom>
          <a:noFill/>
        </p:spPr>
        <p:txBody>
          <a:bodyPr wrap="square" rtlCol="0">
            <a:spAutoFit/>
          </a:bodyPr>
          <a:lstStyle/>
          <a:p>
            <a:pPr algn="ctr"/>
            <a:r>
              <a:rPr lang="it-IT" sz="3200" dirty="0" smtClean="0"/>
              <a:t>Il mito di Crono e la nascita del Tempo</a:t>
            </a:r>
            <a:endParaRPr lang="it-IT" sz="3200" dirty="0"/>
          </a:p>
        </p:txBody>
      </p:sp>
      <p:pic>
        <p:nvPicPr>
          <p:cNvPr id="9" name="Immagine 8" descr="IMG-20171122-WA0034.jpg"/>
          <p:cNvPicPr>
            <a:picLocks noChangeAspect="1"/>
          </p:cNvPicPr>
          <p:nvPr/>
        </p:nvPicPr>
        <p:blipFill>
          <a:blip r:embed="rId4"/>
          <a:stretch>
            <a:fillRect/>
          </a:stretch>
        </p:blipFill>
        <p:spPr>
          <a:xfrm>
            <a:off x="6740057" y="2324587"/>
            <a:ext cx="3824659" cy="28684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03411" y="752358"/>
            <a:ext cx="6858000" cy="1451723"/>
          </a:xfrm>
        </p:spPr>
        <p:txBody>
          <a:bodyPr>
            <a:normAutofit fontScale="90000"/>
          </a:bodyPr>
          <a:lstStyle/>
          <a:p>
            <a:r>
              <a:rPr lang="it-IT" dirty="0">
                <a:latin typeface="Bradley Hand ITC" panose="03070402050302030203" pitchFamily="66" charset="0"/>
              </a:rPr>
              <a:t>P</a:t>
            </a:r>
            <a:r>
              <a:rPr lang="it-IT" dirty="0" smtClean="0">
                <a:latin typeface="Bradley Hand ITC" panose="03070402050302030203" pitchFamily="66" charset="0"/>
              </a:rPr>
              <a:t>iccoli Talete che osservano il cielo e le sue meraviglie</a:t>
            </a:r>
            <a:endParaRPr lang="it-IT" dirty="0">
              <a:latin typeface="Bradley Hand ITC" panose="03070402050302030203" pitchFamily="66" charset="0"/>
            </a:endParaRPr>
          </a:p>
        </p:txBody>
      </p:sp>
      <p:pic>
        <p:nvPicPr>
          <p:cNvPr id="5" name="Segnaposto contenuto 4"/>
          <p:cNvPicPr>
            <a:picLocks noGrp="1" noChangeAspect="1"/>
          </p:cNvPicPr>
          <p:nvPr>
            <p:ph sz="quarter" idx="13"/>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25745" y="2399731"/>
            <a:ext cx="3126749" cy="1758796"/>
          </a:xfrm>
        </p:spPr>
      </p:pic>
      <p:pic>
        <p:nvPicPr>
          <p:cNvPr id="6" name="Immagine 5"/>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7072381" y="593625"/>
            <a:ext cx="3679765" cy="2759823"/>
          </a:xfrm>
          <a:prstGeom prst="rect">
            <a:avLst/>
          </a:prstGeom>
        </p:spPr>
      </p:pic>
      <p:sp>
        <p:nvSpPr>
          <p:cNvPr id="7" name="CasellaDiTesto 6"/>
          <p:cNvSpPr txBox="1"/>
          <p:nvPr/>
        </p:nvSpPr>
        <p:spPr>
          <a:xfrm>
            <a:off x="6350376" y="3535424"/>
            <a:ext cx="4907108" cy="707886"/>
          </a:xfrm>
          <a:prstGeom prst="rect">
            <a:avLst/>
          </a:prstGeom>
          <a:noFill/>
        </p:spPr>
        <p:txBody>
          <a:bodyPr wrap="square" rtlCol="0">
            <a:spAutoFit/>
          </a:bodyPr>
          <a:lstStyle/>
          <a:p>
            <a:pPr algn="ctr"/>
            <a:r>
              <a:rPr lang="it-IT" sz="2000" dirty="0" smtClean="0"/>
              <a:t>Abbiamo osservato, pensato, analizzato e sentito come Talete</a:t>
            </a:r>
            <a:endParaRPr lang="it-IT" sz="2000" dirty="0"/>
          </a:p>
        </p:txBody>
      </p:sp>
      <p:pic>
        <p:nvPicPr>
          <p:cNvPr id="8" name="Immagine 7"/>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8226623" y="4329820"/>
            <a:ext cx="1147548" cy="1596135"/>
          </a:xfrm>
          <a:prstGeom prst="rect">
            <a:avLst/>
          </a:prstGeom>
        </p:spPr>
      </p:pic>
      <p:pic>
        <p:nvPicPr>
          <p:cNvPr id="10" name="Immagine 9" descr="IMG-20171122-WA0038.jpg"/>
          <p:cNvPicPr>
            <a:picLocks noChangeAspect="1"/>
          </p:cNvPicPr>
          <p:nvPr/>
        </p:nvPicPr>
        <p:blipFill>
          <a:blip r:embed="rId5"/>
          <a:stretch>
            <a:fillRect/>
          </a:stretch>
        </p:blipFill>
        <p:spPr>
          <a:xfrm>
            <a:off x="3839092" y="4376388"/>
            <a:ext cx="2796489" cy="209736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3879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860786" y="687507"/>
            <a:ext cx="10121153" cy="1181287"/>
          </a:xfrm>
        </p:spPr>
        <p:txBody>
          <a:bodyPr>
            <a:normAutofit fontScale="90000"/>
          </a:bodyPr>
          <a:lstStyle/>
          <a:p>
            <a:r>
              <a:rPr lang="it-IT" dirty="0" smtClean="0">
                <a:latin typeface="Bradley Hand ITC" panose="03070402050302030203" pitchFamily="66" charset="0"/>
              </a:rPr>
              <a:t>Abbiamo piantato tre canne in tre diversi momenti della giornata e abbiamo visto che l’ombra ha cambiato posizione tre volte</a:t>
            </a:r>
            <a:endParaRPr lang="it-IT" dirty="0">
              <a:latin typeface="Bradley Hand ITC" panose="03070402050302030203" pitchFamily="66" charset="0"/>
            </a:endParaRPr>
          </a:p>
        </p:txBody>
      </p:sp>
      <p:pic>
        <p:nvPicPr>
          <p:cNvPr id="6" name="Segnaposto contenuto 5"/>
          <p:cNvPicPr>
            <a:picLocks noGrp="1" noChangeAspect="1"/>
          </p:cNvPicPr>
          <p:nvPr>
            <p:ph sz="quarter" idx="13"/>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611285" y="2249565"/>
            <a:ext cx="3263503" cy="4351338"/>
          </a:xfrm>
        </p:spPr>
      </p:pic>
      <p:pic>
        <p:nvPicPr>
          <p:cNvPr id="8" name="Immagine 7"/>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224421" y="2455399"/>
            <a:ext cx="4676393" cy="350729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6337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365125"/>
            <a:ext cx="10887635" cy="2162922"/>
          </a:xfrm>
        </p:spPr>
        <p:txBody>
          <a:bodyPr>
            <a:normAutofit fontScale="90000"/>
          </a:bodyPr>
          <a:lstStyle/>
          <a:p>
            <a:r>
              <a:rPr lang="it-IT" sz="2400" dirty="0" smtClean="0">
                <a:latin typeface="Bradley Hand ITC" panose="03070402050302030203" pitchFamily="66" charset="0"/>
              </a:rPr>
              <a:t>Alle ore 10:30 la lunghezza dell’ ombra era di </a:t>
            </a:r>
            <a:br>
              <a:rPr lang="it-IT" sz="2400" dirty="0" smtClean="0">
                <a:latin typeface="Bradley Hand ITC" panose="03070402050302030203" pitchFamily="66" charset="0"/>
              </a:rPr>
            </a:br>
            <a:r>
              <a:rPr lang="it-IT" sz="2400" dirty="0" smtClean="0">
                <a:latin typeface="Bradley Hand ITC" panose="03070402050302030203" pitchFamily="66" charset="0"/>
              </a:rPr>
              <a:t> 2,16 metri (angolo acuto); alle ore 13:00 l’ombra era alta  1,76 metri (angolo retto) e alle ore 15,00 l’ombra era alta  2,44 metri (angolo ottuso).</a:t>
            </a:r>
            <a:br>
              <a:rPr lang="it-IT" sz="2400" dirty="0" smtClean="0">
                <a:latin typeface="Bradley Hand ITC" panose="03070402050302030203" pitchFamily="66" charset="0"/>
              </a:rPr>
            </a:br>
            <a:r>
              <a:rPr lang="it-IT" sz="2400" dirty="0" smtClean="0">
                <a:latin typeface="Bradley Hand ITC" panose="03070402050302030203" pitchFamily="66" charset="0"/>
              </a:rPr>
              <a:t>unendo i tre punti ci è venuta una linea retta!</a:t>
            </a:r>
            <a:br>
              <a:rPr lang="it-IT" sz="2400" dirty="0" smtClean="0">
                <a:latin typeface="Bradley Hand ITC" panose="03070402050302030203" pitchFamily="66" charset="0"/>
              </a:rPr>
            </a:br>
            <a:r>
              <a:rPr lang="it-IT" sz="2400" dirty="0">
                <a:latin typeface="Bradley Hand ITC" panose="03070402050302030203" pitchFamily="66" charset="0"/>
              </a:rPr>
              <a:t/>
            </a:r>
            <a:br>
              <a:rPr lang="it-IT" sz="2400" dirty="0">
                <a:latin typeface="Bradley Hand ITC" panose="03070402050302030203" pitchFamily="66" charset="0"/>
              </a:rPr>
            </a:br>
            <a:endParaRPr lang="it-IT" sz="2400" dirty="0">
              <a:latin typeface="Bradley Hand ITC" panose="03070402050302030203" pitchFamily="66" charset="0"/>
            </a:endParaRPr>
          </a:p>
        </p:txBody>
      </p:sp>
      <p:pic>
        <p:nvPicPr>
          <p:cNvPr id="5" name="Segnaposto contenuto 4"/>
          <p:cNvPicPr>
            <a:picLocks noGrp="1" noChangeAspect="1"/>
          </p:cNvPicPr>
          <p:nvPr>
            <p:ph sz="quarter" idx="13"/>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132803" y="2275891"/>
            <a:ext cx="1838991" cy="3269319"/>
          </a:xfrm>
        </p:spPr>
      </p:pic>
      <p:pic>
        <p:nvPicPr>
          <p:cNvPr id="6" name="Segnaposto contenuto 5"/>
          <p:cNvPicPr>
            <a:picLocks noGrp="1" noChangeAspect="1"/>
          </p:cNvPicPr>
          <p:nvPr>
            <p:ph sz="quarter" idx="14"/>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375153" y="2220395"/>
            <a:ext cx="4534593" cy="3399905"/>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4595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913775" y="1700789"/>
            <a:ext cx="10364451" cy="1596177"/>
          </a:xfrm>
        </p:spPr>
        <p:txBody>
          <a:bodyPr/>
          <a:lstStyle/>
          <a:p>
            <a:r>
              <a:rPr lang="it-IT" dirty="0" smtClean="0"/>
              <a:t>Cosa succederà alla prossima osservazione?</a:t>
            </a:r>
            <a:endParaRPr lang="it-IT" dirty="0"/>
          </a:p>
        </p:txBody>
      </p:sp>
      <p:sp>
        <p:nvSpPr>
          <p:cNvPr id="4" name="Segnaposto contenuto 3"/>
          <p:cNvSpPr>
            <a:spLocks noGrp="1"/>
          </p:cNvSpPr>
          <p:nvPr>
            <p:ph sz="quarter" idx="14"/>
          </p:nvPr>
        </p:nvSpPr>
        <p:spPr>
          <a:xfrm>
            <a:off x="3025878" y="2771141"/>
            <a:ext cx="5105400" cy="3424107"/>
          </a:xfrm>
        </p:spPr>
        <p:txBody>
          <a:bodyPr/>
          <a:lstStyle/>
          <a:p>
            <a:r>
              <a:rPr lang="it-IT" dirty="0" smtClean="0"/>
              <a:t>Nel corso dell’ anno torneremo a misurare le ombre e vedere se le ampiezze cambieranno oppure no.</a:t>
            </a:r>
          </a:p>
          <a:p>
            <a:r>
              <a:rPr lang="it-IT" dirty="0" smtClean="0"/>
              <a:t>Ipotizziamo che non ci sarà più una linea retta e le ampiezze cambieranno.</a:t>
            </a:r>
          </a:p>
          <a:p>
            <a:endParaRPr lang="it-IT" dirty="0" smtClean="0"/>
          </a:p>
          <a:p>
            <a:pPr>
              <a:buNone/>
            </a:pPr>
            <a:r>
              <a:rPr lang="it-IT" dirty="0" smtClean="0"/>
              <a:t>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899342" y="0"/>
            <a:ext cx="10364451" cy="1596177"/>
          </a:xfrm>
        </p:spPr>
        <p:txBody>
          <a:bodyPr/>
          <a:lstStyle/>
          <a:p>
            <a:r>
              <a:rPr lang="it-IT" dirty="0" smtClean="0"/>
              <a:t>Luci e ombre e utilizzo del chiaroscuro in arte</a:t>
            </a:r>
            <a:endParaRPr lang="it-IT" dirty="0"/>
          </a:p>
        </p:txBody>
      </p:sp>
      <p:sp>
        <p:nvSpPr>
          <p:cNvPr id="3" name="Segnaposto contenuto 2"/>
          <p:cNvSpPr>
            <a:spLocks noGrp="1"/>
          </p:cNvSpPr>
          <p:nvPr>
            <p:ph sz="quarter" idx="13"/>
          </p:nvPr>
        </p:nvSpPr>
        <p:spPr>
          <a:xfrm>
            <a:off x="913774" y="1154948"/>
            <a:ext cx="5106026" cy="3424107"/>
          </a:xfrm>
        </p:spPr>
        <p:txBody>
          <a:bodyPr/>
          <a:lstStyle/>
          <a:p>
            <a:r>
              <a:rPr lang="it-IT" dirty="0" smtClean="0"/>
              <a:t>Attività artistiche con tecniche varie e diversi supporti e relative alla </a:t>
            </a:r>
            <a:r>
              <a:rPr lang="it-IT" dirty="0" err="1" smtClean="0"/>
              <a:t>grecia</a:t>
            </a:r>
            <a:r>
              <a:rPr lang="it-IT" dirty="0" smtClean="0"/>
              <a:t> antica</a:t>
            </a:r>
            <a:endParaRPr lang="it-IT" dirty="0"/>
          </a:p>
        </p:txBody>
      </p:sp>
      <p:pic>
        <p:nvPicPr>
          <p:cNvPr id="5" name="Immagine 4" descr="IMG-20171122-WA0057.jpg"/>
          <p:cNvPicPr>
            <a:picLocks noChangeAspect="1"/>
          </p:cNvPicPr>
          <p:nvPr/>
        </p:nvPicPr>
        <p:blipFill>
          <a:blip r:embed="rId2"/>
          <a:stretch>
            <a:fillRect/>
          </a:stretch>
        </p:blipFill>
        <p:spPr>
          <a:xfrm rot="15648194">
            <a:off x="1470518" y="1584292"/>
            <a:ext cx="2049407" cy="3643390"/>
          </a:xfrm>
          <a:prstGeom prst="rect">
            <a:avLst/>
          </a:prstGeom>
        </p:spPr>
      </p:pic>
      <p:pic>
        <p:nvPicPr>
          <p:cNvPr id="6" name="Immagine 5" descr="IMG-20171122-WA0056.jpg"/>
          <p:cNvPicPr>
            <a:picLocks noChangeAspect="1"/>
          </p:cNvPicPr>
          <p:nvPr/>
        </p:nvPicPr>
        <p:blipFill>
          <a:blip r:embed="rId3"/>
          <a:stretch>
            <a:fillRect/>
          </a:stretch>
        </p:blipFill>
        <p:spPr>
          <a:xfrm rot="1479856">
            <a:off x="7846514" y="2114455"/>
            <a:ext cx="3827956" cy="2153225"/>
          </a:xfrm>
          <a:prstGeom prst="rect">
            <a:avLst/>
          </a:prstGeom>
        </p:spPr>
      </p:pic>
      <p:pic>
        <p:nvPicPr>
          <p:cNvPr id="7" name="Immagine 6" descr="IMG_20171123_124256.jpg"/>
          <p:cNvPicPr>
            <a:picLocks noChangeAspect="1"/>
          </p:cNvPicPr>
          <p:nvPr/>
        </p:nvPicPr>
        <p:blipFill>
          <a:blip r:embed="rId4"/>
          <a:stretch>
            <a:fillRect/>
          </a:stretch>
        </p:blipFill>
        <p:spPr>
          <a:xfrm>
            <a:off x="4881975" y="2063532"/>
            <a:ext cx="2352431" cy="3136575"/>
          </a:xfrm>
          <a:prstGeom prst="rect">
            <a:avLst/>
          </a:prstGeom>
        </p:spPr>
      </p:pic>
      <p:pic>
        <p:nvPicPr>
          <p:cNvPr id="8" name="Immagine 7" descr="sfera 1.jpg"/>
          <p:cNvPicPr>
            <a:picLocks noChangeAspect="1"/>
          </p:cNvPicPr>
          <p:nvPr/>
        </p:nvPicPr>
        <p:blipFill>
          <a:blip r:embed="rId5"/>
          <a:stretch>
            <a:fillRect/>
          </a:stretch>
        </p:blipFill>
        <p:spPr>
          <a:xfrm>
            <a:off x="8434566" y="4848580"/>
            <a:ext cx="953024" cy="843315"/>
          </a:xfrm>
          <a:prstGeom prst="rect">
            <a:avLst/>
          </a:prstGeom>
        </p:spPr>
      </p:pic>
      <p:pic>
        <p:nvPicPr>
          <p:cNvPr id="9" name="Immagine 8" descr="9ott_061.jpg"/>
          <p:cNvPicPr>
            <a:picLocks noChangeAspect="1"/>
          </p:cNvPicPr>
          <p:nvPr/>
        </p:nvPicPr>
        <p:blipFill>
          <a:blip r:embed="rId6"/>
          <a:stretch>
            <a:fillRect/>
          </a:stretch>
        </p:blipFill>
        <p:spPr>
          <a:xfrm>
            <a:off x="1371936" y="5046997"/>
            <a:ext cx="1661954" cy="934849"/>
          </a:xfrm>
          <a:prstGeom prst="rect">
            <a:avLst/>
          </a:prstGeom>
        </p:spPr>
      </p:pic>
      <p:pic>
        <p:nvPicPr>
          <p:cNvPr id="10" name="Immagine 9" descr="ombreluci1.jpg"/>
          <p:cNvPicPr>
            <a:picLocks noChangeAspect="1"/>
          </p:cNvPicPr>
          <p:nvPr/>
        </p:nvPicPr>
        <p:blipFill>
          <a:blip r:embed="rId7"/>
          <a:stretch>
            <a:fillRect/>
          </a:stretch>
        </p:blipFill>
        <p:spPr>
          <a:xfrm>
            <a:off x="3992703" y="5443830"/>
            <a:ext cx="1682974" cy="1117600"/>
          </a:xfrm>
          <a:prstGeom prst="rect">
            <a:avLst/>
          </a:prstGeom>
        </p:spPr>
      </p:pic>
    </p:spTree>
  </p:cSld>
  <p:clrMapOvr>
    <a:masterClrMapping/>
  </p:clrMapOvr>
</p:sld>
</file>

<file path=ppt/theme/theme1.xml><?xml version="1.0" encoding="utf-8"?>
<a:theme xmlns:a="http://schemas.openxmlformats.org/drawingml/2006/main" name="Goccia">
  <a:themeElements>
    <a:clrScheme name="Goccia">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Gocci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cci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Droplet" id="{8984A317-299A-4E50-B45D-BFC9EDE2337A}" vid="{892FADA9-420D-4323-A7A4-C1060166525B}"/>
    </a:ext>
  </a:extLst>
</a:theme>
</file>

<file path=docProps/app.xml><?xml version="1.0" encoding="utf-8"?>
<Properties xmlns="http://schemas.openxmlformats.org/officeDocument/2006/extended-properties" xmlns:vt="http://schemas.openxmlformats.org/officeDocument/2006/docPropsVTypes">
  <Template>TM04033925[[fn=Goccia]]</Template>
  <TotalTime>175</TotalTime>
  <Words>281</Words>
  <Application>Microsoft Macintosh PowerPoint</Application>
  <PresentationFormat>Personalizzato</PresentationFormat>
  <Paragraphs>19</Paragraphs>
  <Slides>8</Slides>
  <Notes>0</Notes>
  <HiddenSlides>0</HiddenSlides>
  <MMClips>0</MMClips>
  <ScaleCrop>false</ScaleCrop>
  <HeadingPairs>
    <vt:vector size="4" baseType="variant">
      <vt:variant>
        <vt:lpstr>Modello struttura</vt:lpstr>
      </vt:variant>
      <vt:variant>
        <vt:i4>1</vt:i4>
      </vt:variant>
      <vt:variant>
        <vt:lpstr>Titoli diapositive</vt:lpstr>
      </vt:variant>
      <vt:variant>
        <vt:i4>8</vt:i4>
      </vt:variant>
    </vt:vector>
  </HeadingPairs>
  <TitlesOfParts>
    <vt:vector size="9" baseType="lpstr">
      <vt:lpstr>Goccia</vt:lpstr>
      <vt:lpstr>LUCE E OMBRA e tante scoperte</vt:lpstr>
      <vt:lpstr>La professoressa Blasetti ci ha spiegato, che nel giorno dell’equinozio, il sole si trova ad illuminare perfettamente metà della terra. Abbiamo ricalcato un’ ombra con il gesso di un albero, per vedere se l’ombra si spostava . . . E si è spostata! Da questo ci siamo accorti che  la terra gira in torno al sole e su se stessa. </vt:lpstr>
      <vt:lpstr>In continuita’ con i nostri compagni più grandi</vt:lpstr>
      <vt:lpstr>Piccoli Talete che osservano il cielo e le sue meraviglie</vt:lpstr>
      <vt:lpstr>Abbiamo piantato tre canne in tre diversi momenti della giornata e abbiamo visto che l’ombra ha cambiato posizione tre volte</vt:lpstr>
      <vt:lpstr>Alle ore 10:30 la lunghezza dell’ ombra era di   2,16 metri (angolo acuto); alle ore 13:00 l’ombra era alta  1,76 metri (angolo retto) e alle ore 15,00 l’ombra era alta  2,44 metri (angolo ottuso). unendo i tre punti ci è venuta una linea retta!  </vt:lpstr>
      <vt:lpstr>Cosa succederà alla prossima osservazione?</vt:lpstr>
      <vt:lpstr>Luci e ombre e utilizzo del chiaroscuro in arte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LUCE E OMBRA</dc:title>
  <dc:creator>Windows User</dc:creator>
  <cp:lastModifiedBy>Maria Elena Vitagliano</cp:lastModifiedBy>
  <cp:revision>19</cp:revision>
  <dcterms:created xsi:type="dcterms:W3CDTF">2017-11-25T09:53:00Z</dcterms:created>
  <dcterms:modified xsi:type="dcterms:W3CDTF">2017-11-25T09:55:49Z</dcterms:modified>
</cp:coreProperties>
</file>