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9144000" cy="5143500" type="screen16x9"/>
  <p:notesSz cx="6858000" cy="9144000"/>
  <p:embeddedFontLst>
    <p:embeddedFont>
      <p:font typeface="Roboto" panose="020B0604020202020204" charset="0"/>
      <p:regular r:id="rId15"/>
      <p:bold r:id="rId16"/>
      <p:italic r:id="rId17"/>
      <p:boldItalic r:id="rId1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4" d="100"/>
          <a:sy n="84" d="100"/>
        </p:scale>
        <p:origin x="780" y="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1.fntdata"/><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44dddbd1fd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44dddbd1fd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177d9e608c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177d9e608c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
                <a:solidFill>
                  <a:schemeClr val="dk1"/>
                </a:solidFill>
              </a:rPr>
              <a:t>Wirtschatfsprogramm, Kunstprogramm, Humanistisches programm, IB, Naturwissenschaftliches programm, Gesellschaftstprogramm</a:t>
            </a:r>
            <a:endParaRPr>
              <a:solidFill>
                <a:schemeClr val="dk1"/>
              </a:solidFill>
            </a:endParaRPr>
          </a:p>
          <a:p>
            <a:pPr marL="0" lvl="0" indent="0" algn="l" rtl="0">
              <a:spcBef>
                <a:spcPts val="0"/>
              </a:spcBef>
              <a:spcAft>
                <a:spcPts val="0"/>
              </a:spcAft>
              <a:buNone/>
            </a:pPr>
            <a:r>
              <a:rPr lang="de">
                <a:solidFill>
                  <a:schemeClr val="dk1"/>
                </a:solidFill>
              </a:rPr>
              <a:t>Kunstprogramm organisiert zum beispiel Lucia event im Dom. Die ganze Stadt kann Luzia sehen und hören uns das ist fantastisch.</a:t>
            </a:r>
            <a:endParaRPr>
              <a:solidFill>
                <a:schemeClr val="dk1"/>
              </a:solidFill>
            </a:endParaRPr>
          </a:p>
          <a:p>
            <a:pPr marL="0" lvl="0" indent="0" algn="l" rtl="0">
              <a:spcBef>
                <a:spcPts val="0"/>
              </a:spcBef>
              <a:spcAft>
                <a:spcPts val="0"/>
              </a:spcAft>
              <a:buNone/>
            </a:pPr>
            <a:r>
              <a:rPr lang="de">
                <a:solidFill>
                  <a:schemeClr val="dk1"/>
                </a:solidFill>
              </a:rPr>
              <a:t>Alle schüler an unserer schule machen das abitur,  wie man das Abitur feiert  kann man hier sehen.</a:t>
            </a:r>
            <a:endParaRPr>
              <a:solidFill>
                <a:schemeClr val="dk1"/>
              </a:solidFill>
            </a:endParaRPr>
          </a:p>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177eb16c1c_3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177eb16c1c_3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lnSpc>
                <a:spcPct val="115000"/>
              </a:lnSpc>
              <a:spcBef>
                <a:spcPts val="0"/>
              </a:spcBef>
              <a:spcAft>
                <a:spcPts val="0"/>
              </a:spcAft>
              <a:buNone/>
            </a:pPr>
            <a:r>
              <a:rPr lang="de">
                <a:latin typeface="Times New Roman"/>
                <a:ea typeface="Times New Roman"/>
                <a:cs typeface="Times New Roman"/>
                <a:sym typeface="Times New Roman"/>
              </a:rPr>
              <a:t>Ein Normaler Tag in einem Schwedischen gymnasium. Am Vormittag haben wir Swedish und naturwissenschaften,  danach gehen wir in die Kantine und haben Mittagessen das kostenlos ist. Nach dem essen haben wir noch drei unterrichtsstunden zum Beispiel Sozialkunde,mathe und zum schluss Englisch. Wie ihr seht unsere schultag endet sehr spät. </a:t>
            </a:r>
            <a:endParaRPr>
              <a:latin typeface="Times New Roman"/>
              <a:ea typeface="Times New Roman"/>
              <a:cs typeface="Times New Roman"/>
              <a:sym typeface="Times New Roman"/>
            </a:endParaRPr>
          </a:p>
          <a:p>
            <a:pPr marL="457200" lvl="0" indent="0" algn="l" rtl="0">
              <a:lnSpc>
                <a:spcPct val="115000"/>
              </a:lnSpc>
              <a:spcBef>
                <a:spcPts val="0"/>
              </a:spcBef>
              <a:spcAft>
                <a:spcPts val="0"/>
              </a:spcAft>
              <a:buNone/>
            </a:pPr>
            <a:endParaRPr>
              <a:latin typeface="Times New Roman"/>
              <a:ea typeface="Times New Roman"/>
              <a:cs typeface="Times New Roman"/>
              <a:sym typeface="Times New Roman"/>
            </a:endParaRPr>
          </a:p>
          <a:p>
            <a:pPr marL="457200" lvl="0" indent="0" algn="l" rtl="0">
              <a:lnSpc>
                <a:spcPct val="115000"/>
              </a:lnSpc>
              <a:spcBef>
                <a:spcPts val="0"/>
              </a:spcBef>
              <a:spcAft>
                <a:spcPts val="0"/>
              </a:spcAft>
              <a:buNone/>
            </a:pPr>
            <a:endParaRPr>
              <a:latin typeface="Times New Roman"/>
              <a:ea typeface="Times New Roman"/>
              <a:cs typeface="Times New Roman"/>
              <a:sym typeface="Times New Roman"/>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177d9e608c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177d9e608c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
              <a:t>Wir sind das Team aus Växjö und wir besuchen verschiedene programme. zum beispiel wir vier das naturwissenschaftliche programm die zwei maja und ronja besuchen das kunstprogramm und audrey das humanistische programme. Meine freunde werden jetzt erzählen welche bücher sie gerne gelesen haben. Zuerst kommt emilia….. dann kommt maja…..  </a:t>
            </a:r>
            <a:r>
              <a:rPr lang="de">
                <a:solidFill>
                  <a:schemeClr val="dk1"/>
                </a:solidFill>
              </a:rPr>
              <a:t> dann kommt Ronja….. dann kommt Adrian…..  dann kommt Audrey….  dann kommt Clara…… und zum schluss werde ich über  mein lieblings buch erzählen. Mein lieblingsbuch ist harry potter. Das buch war mein erstes lieblingsbuch. Ich habe das buch gelesen als ich elf jahre alt war und fand es ganz toll vor allem die handlung war sehr spannend.</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177eb16c1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177eb16c1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
              <a:t>Selma lagerlöf 1905  Tomas Tranströmer 2011</a:t>
            </a:r>
            <a:br>
              <a:rPr lang="de"/>
            </a:b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177eb16c1c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177eb16c1c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de">
                <a:solidFill>
                  <a:schemeClr val="dk1"/>
                </a:solidFill>
              </a:rPr>
              <a:t>Allemasrätten, which means every man's right, is a quite unique  and important thing in Sweden, The rule makes it possible for anyone to go almost anywhere, camping and collecting mushrooms and berries. You can also go boating, fishing and swimming in all lakes. However, you cannot enter people’s gardens.</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77eb16c1c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77eb16c1c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de">
                <a:solidFill>
                  <a:schemeClr val="dk1"/>
                </a:solidFill>
              </a:rPr>
              <a:t>So first we have Alfred Nobel. He was a Swedish chemist who invented dynamite. He is also the founder of the Nobel prize</a:t>
            </a:r>
            <a:endParaRPr>
              <a:solidFill>
                <a:schemeClr val="dk1"/>
              </a:solidFill>
            </a:endParaRPr>
          </a:p>
          <a:p>
            <a:pPr marL="0" lvl="0" indent="0" algn="l" rtl="0">
              <a:lnSpc>
                <a:spcPct val="115000"/>
              </a:lnSpc>
              <a:spcBef>
                <a:spcPts val="0"/>
              </a:spcBef>
              <a:spcAft>
                <a:spcPts val="0"/>
              </a:spcAft>
              <a:buNone/>
            </a:pPr>
            <a:r>
              <a:rPr lang="de">
                <a:solidFill>
                  <a:schemeClr val="dk1"/>
                </a:solidFill>
              </a:rPr>
              <a:t>Zara Larsson is a Swedish singer. You might for example have heard the song Lush life.</a:t>
            </a:r>
            <a:endParaRPr>
              <a:solidFill>
                <a:schemeClr val="dk1"/>
              </a:solidFill>
            </a:endParaRPr>
          </a:p>
          <a:p>
            <a:pPr marL="0" lvl="0" indent="0" algn="l" rtl="0">
              <a:lnSpc>
                <a:spcPct val="115000"/>
              </a:lnSpc>
              <a:spcBef>
                <a:spcPts val="0"/>
              </a:spcBef>
              <a:spcAft>
                <a:spcPts val="0"/>
              </a:spcAft>
              <a:buNone/>
            </a:pPr>
            <a:r>
              <a:rPr lang="de">
                <a:solidFill>
                  <a:schemeClr val="dk1"/>
                </a:solidFill>
              </a:rPr>
              <a:t>Next we have Felix Kjellberg, also known as Pewdiepie, who has the biggest channel on yt</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de">
                <a:solidFill>
                  <a:schemeClr val="dk1"/>
                </a:solidFill>
              </a:rPr>
              <a:t>Zlatan Ibrahimovic is a Swedish football player with an amazing set of skills. Zlatan has played as a forward in big clubs such as Juventus, FC Barcelona, Paris and Manchester United.</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de">
                <a:solidFill>
                  <a:schemeClr val="dk1"/>
                </a:solidFill>
              </a:rPr>
              <a:t>ABBA was the most successful pop group of the 1970s.</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de">
                <a:solidFill>
                  <a:schemeClr val="dk1"/>
                </a:solidFill>
              </a:rPr>
              <a:t>Astrid Lindgren was a Swedish writer of fiction and screenplays. She wrote for example Pippi Långstrump/Longstocking among other successful books.Pippi longstoking has for example been translated into x different languages.</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de">
                <a:solidFill>
                  <a:schemeClr val="dk1"/>
                </a:solidFill>
              </a:rPr>
              <a:t>Last but not least we have Tim Bergling also known as Avicii. He is one of the most recognizable DJs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177eb16c1c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177eb16c1c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176c1a034a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176c1a034a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
              <a:t>Växjö is a decently big city south of Sweden, with about 70,000 citizens.</a:t>
            </a:r>
            <a:endParaRPr/>
          </a:p>
          <a:p>
            <a:pPr marL="0" lvl="0" indent="0" algn="l" rtl="0">
              <a:spcBef>
                <a:spcPts val="0"/>
              </a:spcBef>
              <a:spcAft>
                <a:spcPts val="0"/>
              </a:spcAft>
              <a:buNone/>
            </a:pPr>
            <a:r>
              <a:rPr lang="de"/>
              <a:t>Carl von Linné was born not too far from Växjö and went to school in Växjö. He is a very famous plant scientist and that’s why växjö university was given that name. The Linné university has about 35000 students studying at the moment </a:t>
            </a:r>
            <a:endParaRPr/>
          </a:p>
          <a:p>
            <a:pPr marL="0" lvl="0" indent="0" algn="l" rtl="0">
              <a:spcBef>
                <a:spcPts val="0"/>
              </a:spcBef>
              <a:spcAft>
                <a:spcPts val="0"/>
              </a:spcAft>
              <a:buNone/>
            </a:pPr>
            <a:r>
              <a:rPr lang="de"/>
              <a:t>Växjö has a wonderful nature with many woods and lots of lakes. </a:t>
            </a:r>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43cd0083d2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43cd0083d2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
              <a:t>Småland is very known for its famous writers, two of them are are these people</a:t>
            </a:r>
            <a:endParaRPr/>
          </a:p>
          <a:p>
            <a:pPr marL="0" lvl="0" indent="0" algn="l" rtl="0">
              <a:spcBef>
                <a:spcPts val="0"/>
              </a:spcBef>
              <a:spcAft>
                <a:spcPts val="0"/>
              </a:spcAft>
              <a:buNone/>
            </a:pPr>
            <a:r>
              <a:rPr lang="de"/>
              <a:t>Does anyone know who they are? </a:t>
            </a:r>
            <a:endParaRPr/>
          </a:p>
          <a:p>
            <a:pPr marL="0" lvl="0" indent="0" algn="l" rtl="0">
              <a:spcBef>
                <a:spcPts val="0"/>
              </a:spcBef>
              <a:spcAft>
                <a:spcPts val="0"/>
              </a:spcAft>
              <a:buNone/>
            </a:pPr>
            <a:r>
              <a:rPr lang="de"/>
              <a:t>Astrid Lindgren as we earlier talked about has never been given the nobel prize although many Swedes have wanted her to have it. </a:t>
            </a:r>
            <a:endParaRPr/>
          </a:p>
          <a:p>
            <a:pPr marL="0" lvl="0" indent="0" algn="l" rtl="0">
              <a:spcBef>
                <a:spcPts val="0"/>
              </a:spcBef>
              <a:spcAft>
                <a:spcPts val="0"/>
              </a:spcAft>
              <a:buNone/>
            </a:pPr>
            <a:r>
              <a:rPr lang="de"/>
              <a:t>Vilhelm Moberg is a writer that has written a famous book by the name of “The Emigrants” and later on the book was even made into a film.</a:t>
            </a:r>
            <a:endParaRPr/>
          </a:p>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43be22ba5e_5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43be22ba5e_5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177d9e608c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177d9e608c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 sz="1200">
                <a:latin typeface="Times New Roman"/>
                <a:ea typeface="Times New Roman"/>
                <a:cs typeface="Times New Roman"/>
                <a:sym typeface="Times New Roman"/>
              </a:rPr>
              <a:t>Die jetzige Schule wurde  im Jahre 1858 gegründet. Die Katedral Schule ist das größte Gymnasium in Växjö. Auf die Schule gehen zurzeit 1400 Schüler. 120 Lehrer unterrichten an unserer Schule. Wir haben auch eine grosse Bibliothek, wo man viele Bücher ausleihen kann Und einmal im Jahr wird eine “Lesewoche” dort organisiert. Der berühmte Botaniker Carl von Linné ging auf die Katedralschule die damals am  Dom  im Zentrum der Stadt  lag.</a:t>
            </a:r>
            <a:endParaRPr sz="1200">
              <a:latin typeface="Times New Roman"/>
              <a:ea typeface="Times New Roman"/>
              <a:cs typeface="Times New Roman"/>
              <a:sym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e"/>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e"/>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e"/>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e"/>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e"/>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e"/>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e"/>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e"/>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e"/>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e"/>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e"/>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de"/>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46.jpg"/><Relationship Id="rId5" Type="http://schemas.openxmlformats.org/officeDocument/2006/relationships/image" Target="../media/image45.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49.jpg"/><Relationship Id="rId5" Type="http://schemas.openxmlformats.org/officeDocument/2006/relationships/image" Target="../media/image48.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52.jp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13.jpg"/><Relationship Id="rId4" Type="http://schemas.openxmlformats.org/officeDocument/2006/relationships/image" Target="../media/image12.jpg"/></Relationships>
</file>

<file path=ppt/slides/_rels/slide4.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4.png"/><Relationship Id="rId7" Type="http://schemas.openxmlformats.org/officeDocument/2006/relationships/image" Target="../media/image18.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7.jpg"/><Relationship Id="rId5" Type="http://schemas.openxmlformats.org/officeDocument/2006/relationships/image" Target="../media/image16.jpg"/><Relationship Id="rId10" Type="http://schemas.openxmlformats.org/officeDocument/2006/relationships/image" Target="../media/image10.png"/><Relationship Id="rId4" Type="http://schemas.openxmlformats.org/officeDocument/2006/relationships/image" Target="../media/image15.png"/><Relationship Id="rId9" Type="http://schemas.openxmlformats.org/officeDocument/2006/relationships/image" Target="../media/image20.jp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4.png"/><Relationship Id="rId11" Type="http://schemas.openxmlformats.org/officeDocument/2006/relationships/image" Target="../media/image28.png"/><Relationship Id="rId5" Type="http://schemas.openxmlformats.org/officeDocument/2006/relationships/image" Target="../media/image23.jpg"/><Relationship Id="rId10" Type="http://schemas.openxmlformats.org/officeDocument/2006/relationships/image" Target="../media/image27.png"/><Relationship Id="rId4" Type="http://schemas.openxmlformats.org/officeDocument/2006/relationships/image" Target="../media/image22.jpg"/><Relationship Id="rId9"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30.jpg"/><Relationship Id="rId7"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10.pn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9.png"/><Relationship Id="rId7"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p>
        </p:txBody>
      </p:sp>
      <p:sp>
        <p:nvSpPr>
          <p:cNvPr id="55" name="Google Shape;55;p1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sp>
        <p:nvSpPr>
          <p:cNvPr id="56" name="Google Shape;56;p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de"/>
              <a:t>1</a:t>
            </a:fld>
            <a:endParaRPr/>
          </a:p>
        </p:txBody>
      </p:sp>
      <p:pic>
        <p:nvPicPr>
          <p:cNvPr id="57" name="Google Shape;57;p13"/>
          <p:cNvPicPr preferRelativeResize="0"/>
          <p:nvPr/>
        </p:nvPicPr>
        <p:blipFill rotWithShape="1">
          <a:blip r:embed="rId3">
            <a:alphaModFix/>
          </a:blip>
          <a:srcRect l="3119" t="17074"/>
          <a:stretch/>
        </p:blipFill>
        <p:spPr>
          <a:xfrm>
            <a:off x="0" y="40225"/>
            <a:ext cx="9144000" cy="5063100"/>
          </a:xfrm>
          <a:prstGeom prst="rect">
            <a:avLst/>
          </a:prstGeom>
          <a:noFill/>
          <a:ln>
            <a:noFill/>
          </a:ln>
        </p:spPr>
      </p:pic>
      <p:sp>
        <p:nvSpPr>
          <p:cNvPr id="58" name="Google Shape;58;p13"/>
          <p:cNvSpPr txBox="1"/>
          <p:nvPr/>
        </p:nvSpPr>
        <p:spPr>
          <a:xfrm>
            <a:off x="51600" y="124150"/>
            <a:ext cx="2700600" cy="117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de" sz="1800" b="1"/>
              <a:t>Erasmus +  2018- 2020</a:t>
            </a:r>
            <a:endParaRPr sz="1800" b="1"/>
          </a:p>
          <a:p>
            <a:pPr marL="0" lvl="0" indent="0" algn="l" rtl="0">
              <a:spcBef>
                <a:spcPts val="0"/>
              </a:spcBef>
              <a:spcAft>
                <a:spcPts val="0"/>
              </a:spcAft>
              <a:buNone/>
            </a:pPr>
            <a:r>
              <a:rPr lang="de" sz="1800" b="1"/>
              <a:t>Lies mit uns! </a:t>
            </a:r>
            <a:endParaRPr sz="1800" b="1"/>
          </a:p>
          <a:p>
            <a:pPr marL="0" lvl="0" indent="0" algn="l" rtl="0">
              <a:spcBef>
                <a:spcPts val="0"/>
              </a:spcBef>
              <a:spcAft>
                <a:spcPts val="0"/>
              </a:spcAft>
              <a:buNone/>
            </a:pPr>
            <a:r>
              <a:rPr lang="de" sz="1800" b="1"/>
              <a:t>Läs med oss!</a:t>
            </a:r>
            <a:endParaRPr sz="1800" b="1"/>
          </a:p>
          <a:p>
            <a:pPr marL="0" lvl="0" indent="0" algn="l" rtl="0">
              <a:spcBef>
                <a:spcPts val="0"/>
              </a:spcBef>
              <a:spcAft>
                <a:spcPts val="0"/>
              </a:spcAft>
              <a:buNone/>
            </a:pPr>
            <a:r>
              <a:rPr lang="de" sz="1800" b="1"/>
              <a:t>Växjö Katedralskola</a:t>
            </a:r>
            <a:endParaRPr sz="1800" b="1"/>
          </a:p>
        </p:txBody>
      </p:sp>
      <p:sp>
        <p:nvSpPr>
          <p:cNvPr id="59" name="Google Shape;59;p13"/>
          <p:cNvSpPr txBox="1"/>
          <p:nvPr/>
        </p:nvSpPr>
        <p:spPr>
          <a:xfrm>
            <a:off x="4401400" y="3144275"/>
            <a:ext cx="3267600" cy="132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60" name="Google Shape;60;p13"/>
          <p:cNvPicPr preferRelativeResize="0"/>
          <p:nvPr/>
        </p:nvPicPr>
        <p:blipFill>
          <a:blip r:embed="rId4">
            <a:alphaModFix/>
          </a:blip>
          <a:stretch>
            <a:fillRect/>
          </a:stretch>
        </p:blipFill>
        <p:spPr>
          <a:xfrm rot="944531">
            <a:off x="7345650" y="2737323"/>
            <a:ext cx="1363300" cy="2143526"/>
          </a:xfrm>
          <a:prstGeom prst="rect">
            <a:avLst/>
          </a:prstGeom>
          <a:noFill/>
          <a:ln>
            <a:noFill/>
          </a:ln>
        </p:spPr>
      </p:pic>
      <p:pic>
        <p:nvPicPr>
          <p:cNvPr id="61" name="Google Shape;61;p13"/>
          <p:cNvPicPr preferRelativeResize="0"/>
          <p:nvPr/>
        </p:nvPicPr>
        <p:blipFill>
          <a:blip r:embed="rId5">
            <a:alphaModFix/>
          </a:blip>
          <a:stretch>
            <a:fillRect/>
          </a:stretch>
        </p:blipFill>
        <p:spPr>
          <a:xfrm>
            <a:off x="3980374" y="3997842"/>
            <a:ext cx="2342125" cy="780708"/>
          </a:xfrm>
          <a:prstGeom prst="rect">
            <a:avLst/>
          </a:prstGeom>
          <a:noFill/>
          <a:ln>
            <a:noFill/>
          </a:ln>
        </p:spPr>
      </p:pic>
      <p:pic>
        <p:nvPicPr>
          <p:cNvPr id="62" name="Google Shape;62;p13"/>
          <p:cNvPicPr preferRelativeResize="0"/>
          <p:nvPr/>
        </p:nvPicPr>
        <p:blipFill>
          <a:blip r:embed="rId6">
            <a:alphaModFix/>
          </a:blip>
          <a:stretch>
            <a:fillRect/>
          </a:stretch>
        </p:blipFill>
        <p:spPr>
          <a:xfrm>
            <a:off x="2501424" y="3777100"/>
            <a:ext cx="1366400" cy="1366400"/>
          </a:xfrm>
          <a:prstGeom prst="rect">
            <a:avLst/>
          </a:prstGeom>
          <a:noFill/>
          <a:ln>
            <a:noFill/>
          </a:ln>
        </p:spPr>
      </p:pic>
      <p:pic>
        <p:nvPicPr>
          <p:cNvPr id="63" name="Google Shape;63;p13"/>
          <p:cNvPicPr preferRelativeResize="0"/>
          <p:nvPr/>
        </p:nvPicPr>
        <p:blipFill>
          <a:blip r:embed="rId7">
            <a:alphaModFix/>
          </a:blip>
          <a:stretch>
            <a:fillRect/>
          </a:stretch>
        </p:blipFill>
        <p:spPr>
          <a:xfrm>
            <a:off x="2250525" y="1731777"/>
            <a:ext cx="2342125" cy="66983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
              <a:t>The different programs</a:t>
            </a:r>
            <a:endParaRPr/>
          </a:p>
        </p:txBody>
      </p:sp>
      <p:sp>
        <p:nvSpPr>
          <p:cNvPr id="168" name="Google Shape;168;p2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000000"/>
              </a:buClr>
              <a:buSzPts val="1800"/>
              <a:buChar char="-"/>
            </a:pPr>
            <a:r>
              <a:rPr lang="de">
                <a:solidFill>
                  <a:srgbClr val="000000"/>
                </a:solidFill>
              </a:rPr>
              <a:t>Business management and economics program</a:t>
            </a:r>
            <a:endParaRPr>
              <a:solidFill>
                <a:srgbClr val="000000"/>
              </a:solidFill>
            </a:endParaRPr>
          </a:p>
          <a:p>
            <a:pPr marL="457200" lvl="0" indent="-342900" algn="l" rtl="0">
              <a:spcBef>
                <a:spcPts val="0"/>
              </a:spcBef>
              <a:spcAft>
                <a:spcPts val="0"/>
              </a:spcAft>
              <a:buClr>
                <a:srgbClr val="000000"/>
              </a:buClr>
              <a:buSzPts val="1800"/>
              <a:buChar char="-"/>
            </a:pPr>
            <a:r>
              <a:rPr lang="de">
                <a:solidFill>
                  <a:srgbClr val="000000"/>
                </a:solidFill>
              </a:rPr>
              <a:t>Arts program</a:t>
            </a:r>
            <a:endParaRPr>
              <a:solidFill>
                <a:srgbClr val="000000"/>
              </a:solidFill>
            </a:endParaRPr>
          </a:p>
          <a:p>
            <a:pPr marL="457200" lvl="0" indent="-342900" algn="l" rtl="0">
              <a:spcBef>
                <a:spcPts val="0"/>
              </a:spcBef>
              <a:spcAft>
                <a:spcPts val="0"/>
              </a:spcAft>
              <a:buClr>
                <a:srgbClr val="000000"/>
              </a:buClr>
              <a:buSzPts val="1800"/>
              <a:buChar char="-"/>
            </a:pPr>
            <a:r>
              <a:rPr lang="de">
                <a:solidFill>
                  <a:srgbClr val="000000"/>
                </a:solidFill>
              </a:rPr>
              <a:t>Humanities program</a:t>
            </a:r>
            <a:endParaRPr>
              <a:solidFill>
                <a:srgbClr val="000000"/>
              </a:solidFill>
            </a:endParaRPr>
          </a:p>
          <a:p>
            <a:pPr marL="457200" lvl="0" indent="-342900" algn="l" rtl="0">
              <a:spcBef>
                <a:spcPts val="0"/>
              </a:spcBef>
              <a:spcAft>
                <a:spcPts val="0"/>
              </a:spcAft>
              <a:buClr>
                <a:srgbClr val="000000"/>
              </a:buClr>
              <a:buSzPts val="1800"/>
              <a:buChar char="-"/>
            </a:pPr>
            <a:r>
              <a:rPr lang="de">
                <a:solidFill>
                  <a:srgbClr val="000000"/>
                </a:solidFill>
              </a:rPr>
              <a:t>International Baccalaureate</a:t>
            </a:r>
            <a:endParaRPr>
              <a:solidFill>
                <a:srgbClr val="000000"/>
              </a:solidFill>
            </a:endParaRPr>
          </a:p>
          <a:p>
            <a:pPr marL="457200" lvl="0" indent="-342900" algn="l" rtl="0">
              <a:spcBef>
                <a:spcPts val="0"/>
              </a:spcBef>
              <a:spcAft>
                <a:spcPts val="0"/>
              </a:spcAft>
              <a:buClr>
                <a:srgbClr val="000000"/>
              </a:buClr>
              <a:buSzPts val="1800"/>
              <a:buChar char="-"/>
            </a:pPr>
            <a:r>
              <a:rPr lang="de">
                <a:solidFill>
                  <a:srgbClr val="000000"/>
                </a:solidFill>
              </a:rPr>
              <a:t>Natural science program</a:t>
            </a:r>
            <a:endParaRPr>
              <a:solidFill>
                <a:srgbClr val="000000"/>
              </a:solidFill>
            </a:endParaRPr>
          </a:p>
          <a:p>
            <a:pPr marL="457200" lvl="0" indent="-342900" algn="l" rtl="0">
              <a:spcBef>
                <a:spcPts val="0"/>
              </a:spcBef>
              <a:spcAft>
                <a:spcPts val="0"/>
              </a:spcAft>
              <a:buClr>
                <a:srgbClr val="000000"/>
              </a:buClr>
              <a:buSzPts val="1800"/>
              <a:buChar char="-"/>
            </a:pPr>
            <a:r>
              <a:rPr lang="de">
                <a:solidFill>
                  <a:srgbClr val="000000"/>
                </a:solidFill>
              </a:rPr>
              <a:t>Social science program</a:t>
            </a:r>
            <a:endParaRPr>
              <a:solidFill>
                <a:srgbClr val="000000"/>
              </a:solidFill>
            </a:endParaRPr>
          </a:p>
        </p:txBody>
      </p:sp>
      <p:sp>
        <p:nvSpPr>
          <p:cNvPr id="169" name="Google Shape;169;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de"/>
              <a:t>10</a:t>
            </a:fld>
            <a:endParaRPr/>
          </a:p>
        </p:txBody>
      </p:sp>
      <p:pic>
        <p:nvPicPr>
          <p:cNvPr id="170" name="Google Shape;170;p22"/>
          <p:cNvPicPr preferRelativeResize="0"/>
          <p:nvPr/>
        </p:nvPicPr>
        <p:blipFill>
          <a:blip r:embed="rId3">
            <a:alphaModFix/>
          </a:blip>
          <a:stretch>
            <a:fillRect/>
          </a:stretch>
        </p:blipFill>
        <p:spPr>
          <a:xfrm>
            <a:off x="5164950" y="300725"/>
            <a:ext cx="4332826" cy="2332025"/>
          </a:xfrm>
          <a:prstGeom prst="rect">
            <a:avLst/>
          </a:prstGeom>
          <a:noFill/>
          <a:ln>
            <a:noFill/>
          </a:ln>
        </p:spPr>
      </p:pic>
      <p:pic>
        <p:nvPicPr>
          <p:cNvPr id="171" name="Google Shape;171;p22"/>
          <p:cNvPicPr preferRelativeResize="0"/>
          <p:nvPr/>
        </p:nvPicPr>
        <p:blipFill>
          <a:blip r:embed="rId4">
            <a:alphaModFix/>
          </a:blip>
          <a:stretch>
            <a:fillRect/>
          </a:stretch>
        </p:blipFill>
        <p:spPr>
          <a:xfrm>
            <a:off x="6916000" y="1017725"/>
            <a:ext cx="830700" cy="692250"/>
          </a:xfrm>
          <a:prstGeom prst="rect">
            <a:avLst/>
          </a:prstGeom>
          <a:noFill/>
          <a:ln>
            <a:noFill/>
          </a:ln>
        </p:spPr>
      </p:pic>
      <p:pic>
        <p:nvPicPr>
          <p:cNvPr id="172" name="Google Shape;172;p22"/>
          <p:cNvPicPr preferRelativeResize="0"/>
          <p:nvPr/>
        </p:nvPicPr>
        <p:blipFill>
          <a:blip r:embed="rId5">
            <a:alphaModFix/>
          </a:blip>
          <a:stretch>
            <a:fillRect/>
          </a:stretch>
        </p:blipFill>
        <p:spPr>
          <a:xfrm>
            <a:off x="5619009" y="2394325"/>
            <a:ext cx="3424723" cy="1941575"/>
          </a:xfrm>
          <a:prstGeom prst="rect">
            <a:avLst/>
          </a:prstGeom>
          <a:noFill/>
          <a:ln>
            <a:noFill/>
          </a:ln>
        </p:spPr>
      </p:pic>
      <p:pic>
        <p:nvPicPr>
          <p:cNvPr id="173" name="Google Shape;173;p22" descr="... Studenten 2014 | by ..."/>
          <p:cNvPicPr preferRelativeResize="0"/>
          <p:nvPr/>
        </p:nvPicPr>
        <p:blipFill>
          <a:blip r:embed="rId6">
            <a:alphaModFix/>
          </a:blip>
          <a:stretch>
            <a:fillRect/>
          </a:stretch>
        </p:blipFill>
        <p:spPr>
          <a:xfrm>
            <a:off x="2453275" y="3092750"/>
            <a:ext cx="2711675" cy="18720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700">
        <p14:flip dir="l"/>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
              <a:t>A normal day in a Swedish upper secondary school</a:t>
            </a:r>
            <a:endParaRPr/>
          </a:p>
        </p:txBody>
      </p:sp>
      <p:sp>
        <p:nvSpPr>
          <p:cNvPr id="179" name="Google Shape;179;p23"/>
          <p:cNvSpPr txBox="1">
            <a:spLocks noGrp="1"/>
          </p:cNvSpPr>
          <p:nvPr>
            <p:ph type="body" idx="1"/>
          </p:nvPr>
        </p:nvSpPr>
        <p:spPr>
          <a:xfrm>
            <a:off x="311700" y="101772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000000"/>
              </a:buClr>
              <a:buSzPts val="1800"/>
              <a:buChar char="-"/>
            </a:pPr>
            <a:r>
              <a:rPr lang="de">
                <a:solidFill>
                  <a:srgbClr val="000000"/>
                </a:solidFill>
              </a:rPr>
              <a:t>08:00 - 09:15 Swedish</a:t>
            </a:r>
            <a:endParaRPr>
              <a:solidFill>
                <a:srgbClr val="000000"/>
              </a:solidFill>
            </a:endParaRPr>
          </a:p>
          <a:p>
            <a:pPr marL="457200" lvl="0" indent="-342900" algn="l" rtl="0">
              <a:spcBef>
                <a:spcPts val="0"/>
              </a:spcBef>
              <a:spcAft>
                <a:spcPts val="0"/>
              </a:spcAft>
              <a:buClr>
                <a:srgbClr val="000000"/>
              </a:buClr>
              <a:buSzPts val="1800"/>
              <a:buChar char="-"/>
            </a:pPr>
            <a:r>
              <a:rPr lang="de">
                <a:solidFill>
                  <a:srgbClr val="000000"/>
                </a:solidFill>
              </a:rPr>
              <a:t>09:40 - 11:05 Science</a:t>
            </a:r>
            <a:endParaRPr>
              <a:solidFill>
                <a:srgbClr val="000000"/>
              </a:solidFill>
            </a:endParaRPr>
          </a:p>
          <a:p>
            <a:pPr marL="457200" lvl="0" indent="-342900" algn="l" rtl="0">
              <a:spcBef>
                <a:spcPts val="0"/>
              </a:spcBef>
              <a:spcAft>
                <a:spcPts val="0"/>
              </a:spcAft>
              <a:buClr>
                <a:srgbClr val="000000"/>
              </a:buClr>
              <a:buSzPts val="1800"/>
              <a:buChar char="-"/>
            </a:pPr>
            <a:r>
              <a:rPr lang="de">
                <a:solidFill>
                  <a:srgbClr val="000000"/>
                </a:solidFill>
              </a:rPr>
              <a:t>11:20 - 11:40 Lunch</a:t>
            </a:r>
            <a:endParaRPr>
              <a:solidFill>
                <a:srgbClr val="000000"/>
              </a:solidFill>
            </a:endParaRPr>
          </a:p>
          <a:p>
            <a:pPr marL="457200" lvl="0" indent="-342900" algn="l" rtl="0">
              <a:spcBef>
                <a:spcPts val="0"/>
              </a:spcBef>
              <a:spcAft>
                <a:spcPts val="0"/>
              </a:spcAft>
              <a:buClr>
                <a:srgbClr val="000000"/>
              </a:buClr>
              <a:buSzPts val="1800"/>
              <a:buChar char="-"/>
            </a:pPr>
            <a:r>
              <a:rPr lang="de">
                <a:solidFill>
                  <a:srgbClr val="000000"/>
                </a:solidFill>
              </a:rPr>
              <a:t>12:15 - 13:15 Social studies</a:t>
            </a:r>
            <a:endParaRPr>
              <a:solidFill>
                <a:srgbClr val="000000"/>
              </a:solidFill>
            </a:endParaRPr>
          </a:p>
          <a:p>
            <a:pPr marL="457200" lvl="0" indent="-342900" algn="l" rtl="0">
              <a:spcBef>
                <a:spcPts val="0"/>
              </a:spcBef>
              <a:spcAft>
                <a:spcPts val="0"/>
              </a:spcAft>
              <a:buClr>
                <a:srgbClr val="000000"/>
              </a:buClr>
              <a:buSzPts val="1800"/>
              <a:buChar char="-"/>
            </a:pPr>
            <a:r>
              <a:rPr lang="de">
                <a:solidFill>
                  <a:srgbClr val="000000"/>
                </a:solidFill>
              </a:rPr>
              <a:t>13:25 - 14:50 Math</a:t>
            </a:r>
            <a:endParaRPr>
              <a:solidFill>
                <a:srgbClr val="000000"/>
              </a:solidFill>
            </a:endParaRPr>
          </a:p>
          <a:p>
            <a:pPr marL="457200" lvl="0" indent="-342900" algn="l" rtl="0">
              <a:spcBef>
                <a:spcPts val="0"/>
              </a:spcBef>
              <a:spcAft>
                <a:spcPts val="0"/>
              </a:spcAft>
              <a:buClr>
                <a:srgbClr val="000000"/>
              </a:buClr>
              <a:buSzPts val="1800"/>
              <a:buChar char="-"/>
            </a:pPr>
            <a:r>
              <a:rPr lang="de">
                <a:solidFill>
                  <a:srgbClr val="000000"/>
                </a:solidFill>
              </a:rPr>
              <a:t>15:05 - 16:20 English</a:t>
            </a:r>
            <a:endParaRPr>
              <a:solidFill>
                <a:srgbClr val="000000"/>
              </a:solidFill>
            </a:endParaRPr>
          </a:p>
        </p:txBody>
      </p:sp>
      <p:sp>
        <p:nvSpPr>
          <p:cNvPr id="180" name="Google Shape;180;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de"/>
              <a:t>11</a:t>
            </a:fld>
            <a:endParaRPr/>
          </a:p>
        </p:txBody>
      </p:sp>
      <p:pic>
        <p:nvPicPr>
          <p:cNvPr id="181" name="Google Shape;181;p23"/>
          <p:cNvPicPr preferRelativeResize="0"/>
          <p:nvPr/>
        </p:nvPicPr>
        <p:blipFill>
          <a:blip r:embed="rId3">
            <a:alphaModFix/>
          </a:blip>
          <a:stretch>
            <a:fillRect/>
          </a:stretch>
        </p:blipFill>
        <p:spPr>
          <a:xfrm>
            <a:off x="537150" y="3245425"/>
            <a:ext cx="2695575" cy="1811400"/>
          </a:xfrm>
          <a:prstGeom prst="rect">
            <a:avLst/>
          </a:prstGeom>
          <a:noFill/>
          <a:ln>
            <a:noFill/>
          </a:ln>
        </p:spPr>
      </p:pic>
      <p:pic>
        <p:nvPicPr>
          <p:cNvPr id="182" name="Google Shape;182;p23"/>
          <p:cNvPicPr preferRelativeResize="0"/>
          <p:nvPr/>
        </p:nvPicPr>
        <p:blipFill>
          <a:blip r:embed="rId4">
            <a:alphaModFix/>
          </a:blip>
          <a:stretch>
            <a:fillRect/>
          </a:stretch>
        </p:blipFill>
        <p:spPr>
          <a:xfrm>
            <a:off x="4029227" y="1334927"/>
            <a:ext cx="1655150" cy="1379275"/>
          </a:xfrm>
          <a:prstGeom prst="rect">
            <a:avLst/>
          </a:prstGeom>
          <a:noFill/>
          <a:ln>
            <a:noFill/>
          </a:ln>
        </p:spPr>
      </p:pic>
      <p:pic>
        <p:nvPicPr>
          <p:cNvPr id="183" name="Google Shape;183;p23"/>
          <p:cNvPicPr preferRelativeResize="0"/>
          <p:nvPr/>
        </p:nvPicPr>
        <p:blipFill>
          <a:blip r:embed="rId5">
            <a:alphaModFix/>
          </a:blip>
          <a:stretch>
            <a:fillRect/>
          </a:stretch>
        </p:blipFill>
        <p:spPr>
          <a:xfrm>
            <a:off x="4771375" y="1152474"/>
            <a:ext cx="689801" cy="393601"/>
          </a:xfrm>
          <a:prstGeom prst="rect">
            <a:avLst/>
          </a:prstGeom>
          <a:noFill/>
          <a:ln>
            <a:noFill/>
          </a:ln>
        </p:spPr>
      </p:pic>
      <p:pic>
        <p:nvPicPr>
          <p:cNvPr id="184" name="Google Shape;184;p23" descr="15403220_697803403710066_305649726_n.jpg"/>
          <p:cNvPicPr preferRelativeResize="0"/>
          <p:nvPr/>
        </p:nvPicPr>
        <p:blipFill>
          <a:blip r:embed="rId6">
            <a:alphaModFix/>
          </a:blip>
          <a:stretch>
            <a:fillRect/>
          </a:stretch>
        </p:blipFill>
        <p:spPr>
          <a:xfrm>
            <a:off x="6875225" y="2360900"/>
            <a:ext cx="2082150" cy="2481575"/>
          </a:xfrm>
          <a:prstGeom prst="rect">
            <a:avLst/>
          </a:prstGeom>
          <a:noFill/>
          <a:ln>
            <a:noFill/>
          </a:ln>
        </p:spPr>
      </p:pic>
      <p:pic>
        <p:nvPicPr>
          <p:cNvPr id="185" name="Google Shape;185;p23"/>
          <p:cNvPicPr preferRelativeResize="0"/>
          <p:nvPr/>
        </p:nvPicPr>
        <p:blipFill>
          <a:blip r:embed="rId7">
            <a:alphaModFix/>
          </a:blip>
          <a:stretch>
            <a:fillRect/>
          </a:stretch>
        </p:blipFill>
        <p:spPr>
          <a:xfrm>
            <a:off x="3232725" y="3391650"/>
            <a:ext cx="3360250" cy="17085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700">
        <p14:flip dir="l"/>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
              <a:t>The team from Växjö</a:t>
            </a:r>
            <a:endParaRPr/>
          </a:p>
        </p:txBody>
      </p:sp>
      <p:sp>
        <p:nvSpPr>
          <p:cNvPr id="191" name="Google Shape;191;p24"/>
          <p:cNvSpPr txBox="1">
            <a:spLocks noGrp="1"/>
          </p:cNvSpPr>
          <p:nvPr>
            <p:ph type="body" idx="1"/>
          </p:nvPr>
        </p:nvSpPr>
        <p:spPr>
          <a:xfrm>
            <a:off x="311700" y="1170525"/>
            <a:ext cx="8520600" cy="3570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
              <a:t>Emilia - The shining</a:t>
            </a:r>
            <a:endParaRPr/>
          </a:p>
          <a:p>
            <a:pPr marL="0" lvl="0" indent="0" algn="l" rtl="0">
              <a:spcBef>
                <a:spcPts val="1600"/>
              </a:spcBef>
              <a:spcAft>
                <a:spcPts val="0"/>
              </a:spcAft>
              <a:buNone/>
            </a:pPr>
            <a:r>
              <a:rPr lang="de"/>
              <a:t>Maja - Fahrenheit 451 </a:t>
            </a:r>
            <a:endParaRPr/>
          </a:p>
          <a:p>
            <a:pPr marL="0" lvl="0" indent="0" algn="l" rtl="0">
              <a:spcBef>
                <a:spcPts val="1600"/>
              </a:spcBef>
              <a:spcAft>
                <a:spcPts val="0"/>
              </a:spcAft>
              <a:buNone/>
            </a:pPr>
            <a:r>
              <a:rPr lang="de"/>
              <a:t>Ronja - Heartless</a:t>
            </a:r>
            <a:endParaRPr/>
          </a:p>
          <a:p>
            <a:pPr marL="0" lvl="0" indent="0" algn="l" rtl="0">
              <a:spcBef>
                <a:spcPts val="1600"/>
              </a:spcBef>
              <a:spcAft>
                <a:spcPts val="0"/>
              </a:spcAft>
              <a:buNone/>
            </a:pPr>
            <a:r>
              <a:rPr lang="de"/>
              <a:t>Adrian - The wise man's fear</a:t>
            </a:r>
            <a:endParaRPr/>
          </a:p>
          <a:p>
            <a:pPr marL="0" lvl="0" indent="0" algn="l" rtl="0">
              <a:spcBef>
                <a:spcPts val="1600"/>
              </a:spcBef>
              <a:spcAft>
                <a:spcPts val="0"/>
              </a:spcAft>
              <a:buNone/>
            </a:pPr>
            <a:r>
              <a:rPr lang="de"/>
              <a:t>Audrey - The Katherine Theory </a:t>
            </a:r>
            <a:endParaRPr/>
          </a:p>
          <a:p>
            <a:pPr marL="0" lvl="0" indent="0" algn="l" rtl="0">
              <a:spcBef>
                <a:spcPts val="1600"/>
              </a:spcBef>
              <a:spcAft>
                <a:spcPts val="0"/>
              </a:spcAft>
              <a:buNone/>
            </a:pPr>
            <a:r>
              <a:rPr lang="de"/>
              <a:t>Clara - Niceville</a:t>
            </a:r>
            <a:endParaRPr/>
          </a:p>
          <a:p>
            <a:pPr marL="0" lvl="0" indent="0" algn="l" rtl="0">
              <a:spcBef>
                <a:spcPts val="1600"/>
              </a:spcBef>
              <a:spcAft>
                <a:spcPts val="0"/>
              </a:spcAft>
              <a:buClr>
                <a:schemeClr val="dk1"/>
              </a:buClr>
              <a:buSzPts val="1100"/>
              <a:buFont typeface="Arial"/>
              <a:buNone/>
            </a:pPr>
            <a:r>
              <a:rPr lang="de"/>
              <a:t>Anton - Harry Potter</a:t>
            </a:r>
            <a:endParaRPr sz="1400"/>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sp>
        <p:nvSpPr>
          <p:cNvPr id="192" name="Google Shape;192;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de"/>
              <a:t>12</a:t>
            </a:fld>
            <a:endParaRPr/>
          </a:p>
        </p:txBody>
      </p:sp>
      <p:pic>
        <p:nvPicPr>
          <p:cNvPr id="193" name="Google Shape;193;p24"/>
          <p:cNvPicPr preferRelativeResize="0"/>
          <p:nvPr/>
        </p:nvPicPr>
        <p:blipFill>
          <a:blip r:embed="rId3">
            <a:alphaModFix/>
          </a:blip>
          <a:stretch>
            <a:fillRect/>
          </a:stretch>
        </p:blipFill>
        <p:spPr>
          <a:xfrm>
            <a:off x="4061275" y="445025"/>
            <a:ext cx="1572675" cy="1310575"/>
          </a:xfrm>
          <a:prstGeom prst="rect">
            <a:avLst/>
          </a:prstGeom>
          <a:noFill/>
          <a:ln>
            <a:noFill/>
          </a:ln>
        </p:spPr>
      </p:pic>
      <p:pic>
        <p:nvPicPr>
          <p:cNvPr id="194" name="Google Shape;194;p24"/>
          <p:cNvPicPr preferRelativeResize="0"/>
          <p:nvPr/>
        </p:nvPicPr>
        <p:blipFill rotWithShape="1">
          <a:blip r:embed="rId4">
            <a:alphaModFix/>
          </a:blip>
          <a:srcRect l="-25500" t="-20011" r="-14535" b="-20025"/>
          <a:stretch/>
        </p:blipFill>
        <p:spPr>
          <a:xfrm>
            <a:off x="5394300" y="445025"/>
            <a:ext cx="1453893" cy="1017725"/>
          </a:xfrm>
          <a:prstGeom prst="rect">
            <a:avLst/>
          </a:prstGeom>
          <a:noFill/>
          <a:ln>
            <a:noFill/>
          </a:ln>
        </p:spPr>
      </p:pic>
      <p:cxnSp>
        <p:nvCxnSpPr>
          <p:cNvPr id="195" name="Google Shape;195;p24"/>
          <p:cNvCxnSpPr/>
          <p:nvPr/>
        </p:nvCxnSpPr>
        <p:spPr>
          <a:xfrm rot="10800000" flipH="1">
            <a:off x="5093200" y="1031275"/>
            <a:ext cx="817500" cy="125700"/>
          </a:xfrm>
          <a:prstGeom prst="straightConnector1">
            <a:avLst/>
          </a:prstGeom>
          <a:noFill/>
          <a:ln w="38100" cap="flat" cmpd="sng">
            <a:solidFill>
              <a:srgbClr val="000000"/>
            </a:solidFill>
            <a:prstDash val="solid"/>
            <a:round/>
            <a:headEnd type="none" w="med" len="med"/>
            <a:tailEnd type="none" w="med" len="med"/>
          </a:ln>
        </p:spPr>
      </p:cxnSp>
      <p:pic>
        <p:nvPicPr>
          <p:cNvPr id="196" name="Google Shape;196;p24"/>
          <p:cNvPicPr preferRelativeResize="0"/>
          <p:nvPr/>
        </p:nvPicPr>
        <p:blipFill rotWithShape="1">
          <a:blip r:embed="rId5">
            <a:alphaModFix/>
          </a:blip>
          <a:srcRect t="-7204"/>
          <a:stretch/>
        </p:blipFill>
        <p:spPr>
          <a:xfrm rot="-1421272">
            <a:off x="4076180" y="2011553"/>
            <a:ext cx="2998319" cy="1269495"/>
          </a:xfrm>
          <a:prstGeom prst="rect">
            <a:avLst/>
          </a:prstGeom>
          <a:noFill/>
          <a:ln>
            <a:noFill/>
          </a:ln>
        </p:spPr>
      </p:pic>
      <p:pic>
        <p:nvPicPr>
          <p:cNvPr id="197" name="Google Shape;197;p24"/>
          <p:cNvPicPr preferRelativeResize="0"/>
          <p:nvPr/>
        </p:nvPicPr>
        <p:blipFill rotWithShape="1">
          <a:blip r:embed="rId3">
            <a:alphaModFix/>
          </a:blip>
          <a:srcRect b="42396"/>
          <a:stretch/>
        </p:blipFill>
        <p:spPr>
          <a:xfrm rot="-1856303">
            <a:off x="5732725" y="2001600"/>
            <a:ext cx="548700" cy="263400"/>
          </a:xfrm>
          <a:prstGeom prst="rect">
            <a:avLst/>
          </a:prstGeom>
          <a:noFill/>
          <a:ln>
            <a:noFill/>
          </a:ln>
        </p:spPr>
      </p:pic>
      <p:pic>
        <p:nvPicPr>
          <p:cNvPr id="198" name="Google Shape;198;p24"/>
          <p:cNvPicPr preferRelativeResize="0"/>
          <p:nvPr/>
        </p:nvPicPr>
        <p:blipFill rotWithShape="1">
          <a:blip r:embed="rId6">
            <a:alphaModFix/>
          </a:blip>
          <a:srcRect r="43294" b="52303"/>
          <a:stretch/>
        </p:blipFill>
        <p:spPr>
          <a:xfrm>
            <a:off x="4962350" y="2261700"/>
            <a:ext cx="431944" cy="393599"/>
          </a:xfrm>
          <a:prstGeom prst="rect">
            <a:avLst/>
          </a:prstGeom>
          <a:noFill/>
          <a:ln>
            <a:noFill/>
          </a:ln>
        </p:spPr>
      </p:pic>
      <p:pic>
        <p:nvPicPr>
          <p:cNvPr id="199" name="Google Shape;199;p24"/>
          <p:cNvPicPr preferRelativeResize="0"/>
          <p:nvPr/>
        </p:nvPicPr>
        <p:blipFill>
          <a:blip r:embed="rId7">
            <a:alphaModFix/>
          </a:blip>
          <a:stretch>
            <a:fillRect/>
          </a:stretch>
        </p:blipFill>
        <p:spPr>
          <a:xfrm>
            <a:off x="6848191" y="2577350"/>
            <a:ext cx="1623061" cy="216408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700">
        <p14:flip dir="l"/>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4"/>
          <p:cNvSpPr txBox="1">
            <a:spLocks noGrp="1"/>
          </p:cNvSpPr>
          <p:nvPr>
            <p:ph type="ctrTitle"/>
          </p:nvPr>
        </p:nvSpPr>
        <p:spPr>
          <a:xfrm>
            <a:off x="4135175" y="50400"/>
            <a:ext cx="8520600" cy="1053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de" sz="3000"/>
              <a:t>Schweden</a:t>
            </a:r>
            <a:endParaRPr sz="3000"/>
          </a:p>
        </p:txBody>
      </p:sp>
      <p:sp>
        <p:nvSpPr>
          <p:cNvPr id="69" name="Google Shape;69;p14"/>
          <p:cNvSpPr txBox="1">
            <a:spLocks noGrp="1"/>
          </p:cNvSpPr>
          <p:nvPr>
            <p:ph type="subTitle" idx="1"/>
          </p:nvPr>
        </p:nvSpPr>
        <p:spPr>
          <a:xfrm>
            <a:off x="3243175" y="948750"/>
            <a:ext cx="5418600" cy="41082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rgbClr val="000000"/>
              </a:buClr>
              <a:buSzPts val="1400"/>
              <a:buChar char="●"/>
            </a:pPr>
            <a:r>
              <a:rPr lang="de" sz="1400">
                <a:solidFill>
                  <a:srgbClr val="000000"/>
                </a:solidFill>
              </a:rPr>
              <a:t>10 Mio Einwohner</a:t>
            </a:r>
            <a:br>
              <a:rPr lang="de" sz="1400">
                <a:solidFill>
                  <a:srgbClr val="000000"/>
                </a:solidFill>
              </a:rPr>
            </a:br>
            <a:endParaRPr sz="1400">
              <a:solidFill>
                <a:srgbClr val="000000"/>
              </a:solidFill>
            </a:endParaRPr>
          </a:p>
          <a:p>
            <a:pPr marL="457200" lvl="0" indent="-317500" algn="l" rtl="0">
              <a:spcBef>
                <a:spcPts val="0"/>
              </a:spcBef>
              <a:spcAft>
                <a:spcPts val="0"/>
              </a:spcAft>
              <a:buClr>
                <a:srgbClr val="000000"/>
              </a:buClr>
              <a:buSzPts val="1400"/>
              <a:buChar char="●"/>
            </a:pPr>
            <a:r>
              <a:rPr lang="de" sz="1400">
                <a:solidFill>
                  <a:srgbClr val="000000"/>
                </a:solidFill>
              </a:rPr>
              <a:t>Symboltier für Schweden: Der Elch</a:t>
            </a:r>
            <a:br>
              <a:rPr lang="de" sz="1400">
                <a:solidFill>
                  <a:srgbClr val="000000"/>
                </a:solidFill>
              </a:rPr>
            </a:br>
            <a:endParaRPr sz="1400">
              <a:solidFill>
                <a:srgbClr val="000000"/>
              </a:solidFill>
            </a:endParaRPr>
          </a:p>
          <a:p>
            <a:pPr marL="457200" lvl="0" indent="-317500" algn="l" rtl="0">
              <a:spcBef>
                <a:spcPts val="0"/>
              </a:spcBef>
              <a:spcAft>
                <a:spcPts val="0"/>
              </a:spcAft>
              <a:buClr>
                <a:srgbClr val="000000"/>
              </a:buClr>
              <a:buSzPts val="1400"/>
              <a:buChar char="●"/>
            </a:pPr>
            <a:r>
              <a:rPr lang="de" sz="1400">
                <a:solidFill>
                  <a:srgbClr val="000000"/>
                </a:solidFill>
              </a:rPr>
              <a:t>Hauptstadt: Stockholm, (1.3 Mio Einwohner)</a:t>
            </a:r>
            <a:endParaRPr sz="1400">
              <a:solidFill>
                <a:srgbClr val="000000"/>
              </a:solidFill>
            </a:endParaRPr>
          </a:p>
          <a:p>
            <a:pPr marL="457200" lvl="0" indent="0" algn="l" rtl="0">
              <a:spcBef>
                <a:spcPts val="0"/>
              </a:spcBef>
              <a:spcAft>
                <a:spcPts val="0"/>
              </a:spcAft>
              <a:buNone/>
            </a:pPr>
            <a:endParaRPr sz="1400">
              <a:solidFill>
                <a:srgbClr val="000000"/>
              </a:solidFill>
            </a:endParaRPr>
          </a:p>
          <a:p>
            <a:pPr marL="457200" lvl="0" indent="-317500" algn="l" rtl="0">
              <a:spcBef>
                <a:spcPts val="0"/>
              </a:spcBef>
              <a:spcAft>
                <a:spcPts val="0"/>
              </a:spcAft>
              <a:buClr>
                <a:srgbClr val="000000"/>
              </a:buClr>
              <a:buSzPts val="1400"/>
              <a:buChar char="●"/>
            </a:pPr>
            <a:r>
              <a:rPr lang="de" sz="1400">
                <a:solidFill>
                  <a:srgbClr val="000000"/>
                </a:solidFill>
              </a:rPr>
              <a:t>Staatsoberhaupt: König Karl XVI Gustav</a:t>
            </a:r>
            <a:endParaRPr sz="1400">
              <a:solidFill>
                <a:srgbClr val="000000"/>
              </a:solidFill>
            </a:endParaRPr>
          </a:p>
          <a:p>
            <a:pPr marL="457200" lvl="0" indent="0" algn="l" rtl="0">
              <a:spcBef>
                <a:spcPts val="0"/>
              </a:spcBef>
              <a:spcAft>
                <a:spcPts val="0"/>
              </a:spcAft>
              <a:buNone/>
            </a:pPr>
            <a:endParaRPr sz="1400">
              <a:solidFill>
                <a:srgbClr val="000000"/>
              </a:solidFill>
            </a:endParaRPr>
          </a:p>
          <a:p>
            <a:pPr marL="457200" lvl="0" indent="-317500" algn="l" rtl="0">
              <a:spcBef>
                <a:spcPts val="0"/>
              </a:spcBef>
              <a:spcAft>
                <a:spcPts val="0"/>
              </a:spcAft>
              <a:buClr>
                <a:srgbClr val="000000"/>
              </a:buClr>
              <a:buSzPts val="1400"/>
              <a:buChar char="●"/>
            </a:pPr>
            <a:r>
              <a:rPr lang="de" sz="1400">
                <a:solidFill>
                  <a:srgbClr val="000000"/>
                </a:solidFill>
              </a:rPr>
              <a:t>8 Literaturnobelpreisträger</a:t>
            </a:r>
            <a:endParaRPr sz="1400">
              <a:solidFill>
                <a:srgbClr val="000000"/>
              </a:solidFill>
            </a:endParaRPr>
          </a:p>
          <a:p>
            <a:pPr marL="457200" lvl="0" indent="0" algn="l" rtl="0">
              <a:spcBef>
                <a:spcPts val="0"/>
              </a:spcBef>
              <a:spcAft>
                <a:spcPts val="0"/>
              </a:spcAft>
              <a:buNone/>
            </a:pPr>
            <a:br>
              <a:rPr lang="de" sz="1400">
                <a:solidFill>
                  <a:srgbClr val="000000"/>
                </a:solidFill>
              </a:rPr>
            </a:br>
            <a:endParaRPr sz="1400">
              <a:solidFill>
                <a:srgbClr val="000000"/>
              </a:solidFill>
            </a:endParaRPr>
          </a:p>
          <a:p>
            <a:pPr marL="0" lvl="0" indent="0" algn="l" rtl="0">
              <a:spcBef>
                <a:spcPts val="0"/>
              </a:spcBef>
              <a:spcAft>
                <a:spcPts val="0"/>
              </a:spcAft>
              <a:buNone/>
            </a:pPr>
            <a:endParaRPr sz="1400">
              <a:solidFill>
                <a:srgbClr val="000000"/>
              </a:solidFill>
            </a:endParaRPr>
          </a:p>
          <a:p>
            <a:pPr marL="0" lvl="0" indent="0" algn="l" rtl="0">
              <a:spcBef>
                <a:spcPts val="0"/>
              </a:spcBef>
              <a:spcAft>
                <a:spcPts val="0"/>
              </a:spcAft>
              <a:buNone/>
            </a:pPr>
            <a:br>
              <a:rPr lang="de" sz="1400">
                <a:solidFill>
                  <a:srgbClr val="000000"/>
                </a:solidFill>
              </a:rPr>
            </a:br>
            <a:endParaRPr sz="1400">
              <a:solidFill>
                <a:srgbClr val="000000"/>
              </a:solidFill>
            </a:endParaRPr>
          </a:p>
          <a:p>
            <a:pPr marL="0" lvl="0" indent="0" algn="l" rtl="0">
              <a:spcBef>
                <a:spcPts val="0"/>
              </a:spcBef>
              <a:spcAft>
                <a:spcPts val="0"/>
              </a:spcAft>
              <a:buNone/>
            </a:pPr>
            <a:endParaRPr sz="1400">
              <a:solidFill>
                <a:srgbClr val="000000"/>
              </a:solidFill>
            </a:endParaRPr>
          </a:p>
          <a:p>
            <a:pPr marL="0" lvl="0" indent="0" algn="l" rtl="0">
              <a:spcBef>
                <a:spcPts val="0"/>
              </a:spcBef>
              <a:spcAft>
                <a:spcPts val="0"/>
              </a:spcAft>
              <a:buNone/>
            </a:pPr>
            <a:endParaRPr sz="1400">
              <a:solidFill>
                <a:srgbClr val="000000"/>
              </a:solidFill>
            </a:endParaRPr>
          </a:p>
          <a:p>
            <a:pPr marL="0" lvl="0" indent="0" algn="l" rtl="0">
              <a:spcBef>
                <a:spcPts val="0"/>
              </a:spcBef>
              <a:spcAft>
                <a:spcPts val="0"/>
              </a:spcAft>
              <a:buNone/>
            </a:pPr>
            <a:br>
              <a:rPr lang="de" sz="1400">
                <a:solidFill>
                  <a:srgbClr val="000000"/>
                </a:solidFill>
              </a:rPr>
            </a:br>
            <a:endParaRPr sz="1400">
              <a:solidFill>
                <a:srgbClr val="000000"/>
              </a:solidFill>
            </a:endParaRPr>
          </a:p>
          <a:p>
            <a:pPr marL="0" lvl="0" indent="0" algn="l" rtl="0">
              <a:spcBef>
                <a:spcPts val="0"/>
              </a:spcBef>
              <a:spcAft>
                <a:spcPts val="0"/>
              </a:spcAft>
              <a:buNone/>
            </a:pPr>
            <a:endParaRPr sz="1400">
              <a:solidFill>
                <a:srgbClr val="000000"/>
              </a:solidFill>
            </a:endParaRPr>
          </a:p>
          <a:p>
            <a:pPr marL="0" lvl="0" indent="0" algn="l" rtl="0">
              <a:spcBef>
                <a:spcPts val="0"/>
              </a:spcBef>
              <a:spcAft>
                <a:spcPts val="0"/>
              </a:spcAft>
              <a:buNone/>
            </a:pPr>
            <a:endParaRPr sz="1400">
              <a:solidFill>
                <a:srgbClr val="000000"/>
              </a:solidFill>
            </a:endParaRPr>
          </a:p>
        </p:txBody>
      </p:sp>
      <p:sp>
        <p:nvSpPr>
          <p:cNvPr id="70" name="Google Shape;70;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de"/>
              <a:t>2</a:t>
            </a:fld>
            <a:endParaRPr/>
          </a:p>
        </p:txBody>
      </p:sp>
      <p:pic>
        <p:nvPicPr>
          <p:cNvPr id="71" name="Google Shape;71;p14" descr="ladda ned (9).jpg"/>
          <p:cNvPicPr preferRelativeResize="0"/>
          <p:nvPr/>
        </p:nvPicPr>
        <p:blipFill>
          <a:blip r:embed="rId3">
            <a:alphaModFix/>
          </a:blip>
          <a:stretch>
            <a:fillRect/>
          </a:stretch>
        </p:blipFill>
        <p:spPr>
          <a:xfrm>
            <a:off x="880975" y="111313"/>
            <a:ext cx="2362200" cy="1933575"/>
          </a:xfrm>
          <a:prstGeom prst="rect">
            <a:avLst/>
          </a:prstGeom>
          <a:noFill/>
          <a:ln>
            <a:noFill/>
          </a:ln>
        </p:spPr>
      </p:pic>
      <p:pic>
        <p:nvPicPr>
          <p:cNvPr id="72" name="Google Shape;72;p14"/>
          <p:cNvPicPr preferRelativeResize="0"/>
          <p:nvPr/>
        </p:nvPicPr>
        <p:blipFill>
          <a:blip r:embed="rId4">
            <a:alphaModFix/>
          </a:blip>
          <a:stretch>
            <a:fillRect/>
          </a:stretch>
        </p:blipFill>
        <p:spPr>
          <a:xfrm>
            <a:off x="7101050" y="-58999"/>
            <a:ext cx="1976277" cy="1976300"/>
          </a:xfrm>
          <a:prstGeom prst="rect">
            <a:avLst/>
          </a:prstGeom>
          <a:noFill/>
          <a:ln>
            <a:noFill/>
          </a:ln>
        </p:spPr>
      </p:pic>
      <p:pic>
        <p:nvPicPr>
          <p:cNvPr id="73" name="Google Shape;73;p14"/>
          <p:cNvPicPr preferRelativeResize="0"/>
          <p:nvPr/>
        </p:nvPicPr>
        <p:blipFill rotWithShape="1">
          <a:blip r:embed="rId5">
            <a:alphaModFix/>
          </a:blip>
          <a:srcRect l="6890" r="18693"/>
          <a:stretch/>
        </p:blipFill>
        <p:spPr>
          <a:xfrm>
            <a:off x="2381825" y="2999988"/>
            <a:ext cx="4249444" cy="1933575"/>
          </a:xfrm>
          <a:prstGeom prst="rect">
            <a:avLst/>
          </a:prstGeom>
          <a:noFill/>
          <a:ln>
            <a:noFill/>
          </a:ln>
        </p:spPr>
      </p:pic>
      <p:pic>
        <p:nvPicPr>
          <p:cNvPr id="74" name="Google Shape;74;p14"/>
          <p:cNvPicPr preferRelativeResize="0"/>
          <p:nvPr/>
        </p:nvPicPr>
        <p:blipFill rotWithShape="1">
          <a:blip r:embed="rId6">
            <a:alphaModFix/>
          </a:blip>
          <a:srcRect l="21961" t="2090" r="11588" b="-2090"/>
          <a:stretch/>
        </p:blipFill>
        <p:spPr>
          <a:xfrm>
            <a:off x="6715125" y="2821775"/>
            <a:ext cx="2362200" cy="2443900"/>
          </a:xfrm>
          <a:prstGeom prst="rect">
            <a:avLst/>
          </a:prstGeom>
          <a:noFill/>
          <a:ln>
            <a:noFill/>
          </a:ln>
        </p:spPr>
      </p:pic>
      <p:pic>
        <p:nvPicPr>
          <p:cNvPr id="75" name="Google Shape;75;p14"/>
          <p:cNvPicPr preferRelativeResize="0"/>
          <p:nvPr/>
        </p:nvPicPr>
        <p:blipFill>
          <a:blip r:embed="rId7">
            <a:alphaModFix/>
          </a:blip>
          <a:stretch>
            <a:fillRect/>
          </a:stretch>
        </p:blipFill>
        <p:spPr>
          <a:xfrm>
            <a:off x="152400" y="2197288"/>
            <a:ext cx="2077025" cy="173085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5"/>
          <p:cNvSpPr txBox="1">
            <a:spLocks noGrp="1"/>
          </p:cNvSpPr>
          <p:nvPr>
            <p:ph type="ctrTitle"/>
          </p:nvPr>
        </p:nvSpPr>
        <p:spPr>
          <a:xfrm>
            <a:off x="311700" y="451275"/>
            <a:ext cx="8520600" cy="739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de" sz="3000"/>
              <a:t>Allemansrätten/“everyman’s right”/Jedermannsrecht</a:t>
            </a:r>
            <a:endParaRPr sz="3000"/>
          </a:p>
        </p:txBody>
      </p:sp>
      <p:sp>
        <p:nvSpPr>
          <p:cNvPr id="81" name="Google Shape;81;p15"/>
          <p:cNvSpPr txBox="1">
            <a:spLocks noGrp="1"/>
          </p:cNvSpPr>
          <p:nvPr>
            <p:ph type="subTitle" idx="1"/>
          </p:nvPr>
        </p:nvSpPr>
        <p:spPr>
          <a:xfrm>
            <a:off x="2068200" y="1304600"/>
            <a:ext cx="5007600" cy="174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 sz="1800">
                <a:solidFill>
                  <a:schemeClr val="dk1"/>
                </a:solidFill>
              </a:rPr>
              <a:t>Das Recht für jeden sich überall in der Natur frei zu bewegen, zu campen, Beeren und Pilze zu pflücken. Du kannst auch baden und angeln in allen Seen.</a:t>
            </a:r>
            <a:endParaRPr sz="1800"/>
          </a:p>
        </p:txBody>
      </p:sp>
      <p:sp>
        <p:nvSpPr>
          <p:cNvPr id="82" name="Google Shape;82;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de"/>
              <a:t>3</a:t>
            </a:fld>
            <a:endParaRPr/>
          </a:p>
        </p:txBody>
      </p:sp>
      <p:pic>
        <p:nvPicPr>
          <p:cNvPr id="83" name="Google Shape;83;p15" descr="Bildresultat för allemansrätten"/>
          <p:cNvPicPr preferRelativeResize="0"/>
          <p:nvPr/>
        </p:nvPicPr>
        <p:blipFill>
          <a:blip r:embed="rId3">
            <a:alphaModFix/>
          </a:blip>
          <a:stretch>
            <a:fillRect/>
          </a:stretch>
        </p:blipFill>
        <p:spPr>
          <a:xfrm>
            <a:off x="3069675" y="2707750"/>
            <a:ext cx="2867025" cy="1590675"/>
          </a:xfrm>
          <a:prstGeom prst="rect">
            <a:avLst/>
          </a:prstGeom>
          <a:noFill/>
          <a:ln>
            <a:noFill/>
          </a:ln>
        </p:spPr>
      </p:pic>
      <p:pic>
        <p:nvPicPr>
          <p:cNvPr id="84" name="Google Shape;84;p15" descr="Bildresultat för allemansrätten"/>
          <p:cNvPicPr preferRelativeResize="0"/>
          <p:nvPr/>
        </p:nvPicPr>
        <p:blipFill>
          <a:blip r:embed="rId4">
            <a:alphaModFix/>
          </a:blip>
          <a:stretch>
            <a:fillRect/>
          </a:stretch>
        </p:blipFill>
        <p:spPr>
          <a:xfrm>
            <a:off x="5936700" y="2717275"/>
            <a:ext cx="2895600" cy="1581150"/>
          </a:xfrm>
          <a:prstGeom prst="rect">
            <a:avLst/>
          </a:prstGeom>
          <a:noFill/>
          <a:ln>
            <a:noFill/>
          </a:ln>
        </p:spPr>
      </p:pic>
      <p:pic>
        <p:nvPicPr>
          <p:cNvPr id="85" name="Google Shape;85;p15" descr="Bildresultat för allemansrätten"/>
          <p:cNvPicPr preferRelativeResize="0"/>
          <p:nvPr/>
        </p:nvPicPr>
        <p:blipFill>
          <a:blip r:embed="rId5">
            <a:alphaModFix/>
          </a:blip>
          <a:stretch>
            <a:fillRect/>
          </a:stretch>
        </p:blipFill>
        <p:spPr>
          <a:xfrm>
            <a:off x="262736" y="2717275"/>
            <a:ext cx="2758064" cy="1581150"/>
          </a:xfrm>
          <a:prstGeom prst="rect">
            <a:avLst/>
          </a:prstGeom>
          <a:noFill/>
          <a:ln>
            <a:noFill/>
          </a:ln>
        </p:spPr>
      </p:pic>
      <p:pic>
        <p:nvPicPr>
          <p:cNvPr id="86" name="Google Shape;86;p15"/>
          <p:cNvPicPr preferRelativeResize="0"/>
          <p:nvPr/>
        </p:nvPicPr>
        <p:blipFill>
          <a:blip r:embed="rId6">
            <a:alphaModFix/>
          </a:blip>
          <a:stretch>
            <a:fillRect/>
          </a:stretch>
        </p:blipFill>
        <p:spPr>
          <a:xfrm>
            <a:off x="6199175" y="3594450"/>
            <a:ext cx="772300" cy="6435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de"/>
              <a:t>4</a:t>
            </a:fld>
            <a:endParaRPr/>
          </a:p>
        </p:txBody>
      </p:sp>
      <p:sp>
        <p:nvSpPr>
          <p:cNvPr id="92" name="Google Shape;92;p16"/>
          <p:cNvSpPr txBox="1">
            <a:spLocks noGrp="1"/>
          </p:cNvSpPr>
          <p:nvPr>
            <p:ph type="ctrTitle"/>
          </p:nvPr>
        </p:nvSpPr>
        <p:spPr>
          <a:xfrm>
            <a:off x="-2483625" y="917825"/>
            <a:ext cx="8520600" cy="1102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de" sz="2400" b="1"/>
              <a:t>Famous Swedes</a:t>
            </a:r>
            <a:endParaRPr sz="2400" b="1"/>
          </a:p>
          <a:p>
            <a:pPr marL="0" lvl="0" indent="0" algn="ctr" rtl="0">
              <a:spcBef>
                <a:spcPts val="0"/>
              </a:spcBef>
              <a:spcAft>
                <a:spcPts val="0"/>
              </a:spcAft>
              <a:buNone/>
            </a:pPr>
            <a:r>
              <a:rPr lang="de" sz="2400" b="1"/>
              <a:t>Berühmte Schweden</a:t>
            </a:r>
            <a:endParaRPr sz="3000"/>
          </a:p>
        </p:txBody>
      </p:sp>
      <p:pic>
        <p:nvPicPr>
          <p:cNvPr id="93" name="Google Shape;93;p16"/>
          <p:cNvPicPr preferRelativeResize="0"/>
          <p:nvPr/>
        </p:nvPicPr>
        <p:blipFill>
          <a:blip r:embed="rId3">
            <a:alphaModFix/>
          </a:blip>
          <a:stretch>
            <a:fillRect/>
          </a:stretch>
        </p:blipFill>
        <p:spPr>
          <a:xfrm>
            <a:off x="3113499" y="2668300"/>
            <a:ext cx="1701401" cy="2447775"/>
          </a:xfrm>
          <a:prstGeom prst="rect">
            <a:avLst/>
          </a:prstGeom>
          <a:noFill/>
          <a:ln>
            <a:noFill/>
          </a:ln>
        </p:spPr>
      </p:pic>
      <p:pic>
        <p:nvPicPr>
          <p:cNvPr id="94" name="Google Shape;94;p16"/>
          <p:cNvPicPr preferRelativeResize="0"/>
          <p:nvPr/>
        </p:nvPicPr>
        <p:blipFill>
          <a:blip r:embed="rId4">
            <a:alphaModFix/>
          </a:blip>
          <a:stretch>
            <a:fillRect/>
          </a:stretch>
        </p:blipFill>
        <p:spPr>
          <a:xfrm>
            <a:off x="3360525" y="737072"/>
            <a:ext cx="1506049" cy="1506049"/>
          </a:xfrm>
          <a:prstGeom prst="rect">
            <a:avLst/>
          </a:prstGeom>
          <a:noFill/>
          <a:ln>
            <a:noFill/>
          </a:ln>
        </p:spPr>
      </p:pic>
      <p:pic>
        <p:nvPicPr>
          <p:cNvPr id="95" name="Google Shape;95;p16"/>
          <p:cNvPicPr preferRelativeResize="0"/>
          <p:nvPr/>
        </p:nvPicPr>
        <p:blipFill>
          <a:blip r:embed="rId5">
            <a:alphaModFix/>
          </a:blip>
          <a:stretch>
            <a:fillRect/>
          </a:stretch>
        </p:blipFill>
        <p:spPr>
          <a:xfrm>
            <a:off x="4961988" y="420975"/>
            <a:ext cx="1995475" cy="1995475"/>
          </a:xfrm>
          <a:prstGeom prst="rect">
            <a:avLst/>
          </a:prstGeom>
          <a:noFill/>
          <a:ln>
            <a:noFill/>
          </a:ln>
        </p:spPr>
      </p:pic>
      <p:pic>
        <p:nvPicPr>
          <p:cNvPr id="96" name="Google Shape;96;p16"/>
          <p:cNvPicPr preferRelativeResize="0"/>
          <p:nvPr/>
        </p:nvPicPr>
        <p:blipFill rotWithShape="1">
          <a:blip r:embed="rId6">
            <a:alphaModFix/>
          </a:blip>
          <a:srcRect l="28242" r="23922"/>
          <a:stretch/>
        </p:blipFill>
        <p:spPr>
          <a:xfrm>
            <a:off x="6913676" y="2644375"/>
            <a:ext cx="2230323" cy="2447775"/>
          </a:xfrm>
          <a:prstGeom prst="rect">
            <a:avLst/>
          </a:prstGeom>
          <a:noFill/>
          <a:ln>
            <a:noFill/>
          </a:ln>
        </p:spPr>
      </p:pic>
      <p:pic>
        <p:nvPicPr>
          <p:cNvPr id="97" name="Google Shape;97;p16"/>
          <p:cNvPicPr preferRelativeResize="0"/>
          <p:nvPr/>
        </p:nvPicPr>
        <p:blipFill rotWithShape="1">
          <a:blip r:embed="rId7">
            <a:alphaModFix/>
          </a:blip>
          <a:srcRect l="18032" r="13661"/>
          <a:stretch/>
        </p:blipFill>
        <p:spPr>
          <a:xfrm>
            <a:off x="0" y="2668300"/>
            <a:ext cx="2976573" cy="2447774"/>
          </a:xfrm>
          <a:prstGeom prst="rect">
            <a:avLst/>
          </a:prstGeom>
          <a:noFill/>
          <a:ln>
            <a:noFill/>
          </a:ln>
        </p:spPr>
      </p:pic>
      <p:pic>
        <p:nvPicPr>
          <p:cNvPr id="98" name="Google Shape;98;p16"/>
          <p:cNvPicPr preferRelativeResize="0"/>
          <p:nvPr/>
        </p:nvPicPr>
        <p:blipFill rotWithShape="1">
          <a:blip r:embed="rId8">
            <a:alphaModFix/>
          </a:blip>
          <a:srcRect l="21668" r="15831"/>
          <a:stretch/>
        </p:blipFill>
        <p:spPr>
          <a:xfrm>
            <a:off x="4866550" y="2668300"/>
            <a:ext cx="1995484" cy="2447775"/>
          </a:xfrm>
          <a:prstGeom prst="rect">
            <a:avLst/>
          </a:prstGeom>
          <a:noFill/>
          <a:ln>
            <a:noFill/>
          </a:ln>
        </p:spPr>
      </p:pic>
      <p:pic>
        <p:nvPicPr>
          <p:cNvPr id="99" name="Google Shape;99;p16"/>
          <p:cNvPicPr preferRelativeResize="0"/>
          <p:nvPr/>
        </p:nvPicPr>
        <p:blipFill rotWithShape="1">
          <a:blip r:embed="rId9">
            <a:alphaModFix/>
          </a:blip>
          <a:srcRect l="32145" r="23577"/>
          <a:stretch/>
        </p:blipFill>
        <p:spPr>
          <a:xfrm>
            <a:off x="7052900" y="56400"/>
            <a:ext cx="1995475" cy="2533398"/>
          </a:xfrm>
          <a:prstGeom prst="rect">
            <a:avLst/>
          </a:prstGeom>
          <a:noFill/>
          <a:ln>
            <a:noFill/>
          </a:ln>
        </p:spPr>
      </p:pic>
      <p:pic>
        <p:nvPicPr>
          <p:cNvPr id="100" name="Google Shape;100;p16"/>
          <p:cNvPicPr preferRelativeResize="0"/>
          <p:nvPr/>
        </p:nvPicPr>
        <p:blipFill>
          <a:blip r:embed="rId10">
            <a:alphaModFix/>
          </a:blip>
          <a:stretch>
            <a:fillRect/>
          </a:stretch>
        </p:blipFill>
        <p:spPr>
          <a:xfrm>
            <a:off x="1332325" y="224150"/>
            <a:ext cx="1168560" cy="9738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7"/>
          <p:cNvSpPr txBox="1">
            <a:spLocks noGrp="1"/>
          </p:cNvSpPr>
          <p:nvPr>
            <p:ph type="ctrTitle"/>
          </p:nvPr>
        </p:nvSpPr>
        <p:spPr>
          <a:xfrm>
            <a:off x="311700" y="261725"/>
            <a:ext cx="8520600" cy="842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de" sz="3000" b="1"/>
              <a:t>Famous Swedish companies</a:t>
            </a:r>
            <a:endParaRPr sz="3000" b="1"/>
          </a:p>
          <a:p>
            <a:pPr marL="0" lvl="0" indent="0" algn="l" rtl="0">
              <a:spcBef>
                <a:spcPts val="0"/>
              </a:spcBef>
              <a:spcAft>
                <a:spcPts val="0"/>
              </a:spcAft>
              <a:buNone/>
            </a:pPr>
            <a:r>
              <a:rPr lang="de" sz="3000" b="1"/>
              <a:t>Bekannte schwedische Unternehmen</a:t>
            </a:r>
            <a:endParaRPr sz="3000" b="1"/>
          </a:p>
        </p:txBody>
      </p:sp>
      <p:sp>
        <p:nvSpPr>
          <p:cNvPr id="106" name="Google Shape;106;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de"/>
              <a:t>5</a:t>
            </a:fld>
            <a:endParaRPr/>
          </a:p>
        </p:txBody>
      </p:sp>
      <p:pic>
        <p:nvPicPr>
          <p:cNvPr id="107" name="Google Shape;107;p17" descr="Bildresultat för h&amp;m icon"/>
          <p:cNvPicPr preferRelativeResize="0"/>
          <p:nvPr/>
        </p:nvPicPr>
        <p:blipFill>
          <a:blip r:embed="rId3">
            <a:alphaModFix/>
          </a:blip>
          <a:stretch>
            <a:fillRect/>
          </a:stretch>
        </p:blipFill>
        <p:spPr>
          <a:xfrm>
            <a:off x="0" y="2835213"/>
            <a:ext cx="2323775" cy="2323775"/>
          </a:xfrm>
          <a:prstGeom prst="rect">
            <a:avLst/>
          </a:prstGeom>
          <a:noFill/>
          <a:ln>
            <a:noFill/>
          </a:ln>
        </p:spPr>
      </p:pic>
      <p:pic>
        <p:nvPicPr>
          <p:cNvPr id="108" name="Google Shape;108;p17" descr="Bildresultat för skype icon"/>
          <p:cNvPicPr preferRelativeResize="0"/>
          <p:nvPr/>
        </p:nvPicPr>
        <p:blipFill>
          <a:blip r:embed="rId4">
            <a:alphaModFix/>
          </a:blip>
          <a:stretch>
            <a:fillRect/>
          </a:stretch>
        </p:blipFill>
        <p:spPr>
          <a:xfrm>
            <a:off x="6945300" y="3120813"/>
            <a:ext cx="1762125" cy="1752600"/>
          </a:xfrm>
          <a:prstGeom prst="rect">
            <a:avLst/>
          </a:prstGeom>
          <a:noFill/>
          <a:ln>
            <a:noFill/>
          </a:ln>
        </p:spPr>
      </p:pic>
      <p:pic>
        <p:nvPicPr>
          <p:cNvPr id="109" name="Google Shape;109;p17" descr="Bildresultat för ikea icon"/>
          <p:cNvPicPr preferRelativeResize="0"/>
          <p:nvPr/>
        </p:nvPicPr>
        <p:blipFill>
          <a:blip r:embed="rId5">
            <a:alphaModFix/>
          </a:blip>
          <a:stretch>
            <a:fillRect/>
          </a:stretch>
        </p:blipFill>
        <p:spPr>
          <a:xfrm rot="1">
            <a:off x="3951076" y="1793726"/>
            <a:ext cx="3610825" cy="1285960"/>
          </a:xfrm>
          <a:prstGeom prst="rect">
            <a:avLst/>
          </a:prstGeom>
          <a:noFill/>
          <a:ln>
            <a:noFill/>
          </a:ln>
        </p:spPr>
      </p:pic>
      <p:pic>
        <p:nvPicPr>
          <p:cNvPr id="110" name="Google Shape;110;p17" descr="Bildresultat för spotify icon"/>
          <p:cNvPicPr preferRelativeResize="0"/>
          <p:nvPr/>
        </p:nvPicPr>
        <p:blipFill>
          <a:blip r:embed="rId6">
            <a:alphaModFix/>
          </a:blip>
          <a:stretch>
            <a:fillRect/>
          </a:stretch>
        </p:blipFill>
        <p:spPr>
          <a:xfrm>
            <a:off x="2323775" y="3190587"/>
            <a:ext cx="1866225" cy="1866225"/>
          </a:xfrm>
          <a:prstGeom prst="rect">
            <a:avLst/>
          </a:prstGeom>
          <a:noFill/>
          <a:ln>
            <a:noFill/>
          </a:ln>
        </p:spPr>
      </p:pic>
      <p:pic>
        <p:nvPicPr>
          <p:cNvPr id="111" name="Google Shape;111;p17"/>
          <p:cNvPicPr preferRelativeResize="0"/>
          <p:nvPr/>
        </p:nvPicPr>
        <p:blipFill>
          <a:blip r:embed="rId7">
            <a:alphaModFix/>
          </a:blip>
          <a:stretch>
            <a:fillRect/>
          </a:stretch>
        </p:blipFill>
        <p:spPr>
          <a:xfrm>
            <a:off x="4385587" y="3120813"/>
            <a:ext cx="2176326" cy="1630549"/>
          </a:xfrm>
          <a:prstGeom prst="rect">
            <a:avLst/>
          </a:prstGeom>
          <a:noFill/>
          <a:ln>
            <a:noFill/>
          </a:ln>
        </p:spPr>
      </p:pic>
      <p:pic>
        <p:nvPicPr>
          <p:cNvPr id="112" name="Google Shape;112;p17"/>
          <p:cNvPicPr preferRelativeResize="0"/>
          <p:nvPr/>
        </p:nvPicPr>
        <p:blipFill>
          <a:blip r:embed="rId8">
            <a:alphaModFix/>
          </a:blip>
          <a:stretch>
            <a:fillRect/>
          </a:stretch>
        </p:blipFill>
        <p:spPr>
          <a:xfrm>
            <a:off x="3058475" y="1067275"/>
            <a:ext cx="548700" cy="457250"/>
          </a:xfrm>
          <a:prstGeom prst="rect">
            <a:avLst/>
          </a:prstGeom>
          <a:noFill/>
          <a:ln>
            <a:noFill/>
          </a:ln>
        </p:spPr>
      </p:pic>
      <p:pic>
        <p:nvPicPr>
          <p:cNvPr id="113" name="Google Shape;113;p17"/>
          <p:cNvPicPr preferRelativeResize="0"/>
          <p:nvPr/>
        </p:nvPicPr>
        <p:blipFill>
          <a:blip r:embed="rId9">
            <a:alphaModFix/>
          </a:blip>
          <a:stretch>
            <a:fillRect/>
          </a:stretch>
        </p:blipFill>
        <p:spPr>
          <a:xfrm>
            <a:off x="1660950" y="1402172"/>
            <a:ext cx="2898720" cy="1630525"/>
          </a:xfrm>
          <a:prstGeom prst="rect">
            <a:avLst/>
          </a:prstGeom>
          <a:noFill/>
          <a:ln>
            <a:noFill/>
          </a:ln>
        </p:spPr>
      </p:pic>
      <p:pic>
        <p:nvPicPr>
          <p:cNvPr id="114" name="Google Shape;114;p17"/>
          <p:cNvPicPr preferRelativeResize="0"/>
          <p:nvPr/>
        </p:nvPicPr>
        <p:blipFill rotWithShape="1">
          <a:blip r:embed="rId10">
            <a:alphaModFix/>
          </a:blip>
          <a:srcRect t="-7204"/>
          <a:stretch/>
        </p:blipFill>
        <p:spPr>
          <a:xfrm rot="-1421271">
            <a:off x="59792" y="1470732"/>
            <a:ext cx="2204194" cy="933260"/>
          </a:xfrm>
          <a:prstGeom prst="rect">
            <a:avLst/>
          </a:prstGeom>
          <a:noFill/>
          <a:ln>
            <a:noFill/>
          </a:ln>
        </p:spPr>
      </p:pic>
      <p:pic>
        <p:nvPicPr>
          <p:cNvPr id="115" name="Google Shape;115;p17"/>
          <p:cNvPicPr preferRelativeResize="0"/>
          <p:nvPr/>
        </p:nvPicPr>
        <p:blipFill rotWithShape="1">
          <a:blip r:embed="rId8">
            <a:alphaModFix/>
          </a:blip>
          <a:srcRect b="42396"/>
          <a:stretch/>
        </p:blipFill>
        <p:spPr>
          <a:xfrm rot="-1856303">
            <a:off x="1511150" y="1287075"/>
            <a:ext cx="548700" cy="263400"/>
          </a:xfrm>
          <a:prstGeom prst="rect">
            <a:avLst/>
          </a:prstGeom>
          <a:noFill/>
          <a:ln>
            <a:noFill/>
          </a:ln>
        </p:spPr>
      </p:pic>
      <p:pic>
        <p:nvPicPr>
          <p:cNvPr id="116" name="Google Shape;116;p17"/>
          <p:cNvPicPr preferRelativeResize="0"/>
          <p:nvPr/>
        </p:nvPicPr>
        <p:blipFill rotWithShape="1">
          <a:blip r:embed="rId11">
            <a:alphaModFix/>
          </a:blip>
          <a:srcRect r="43294" b="52303"/>
          <a:stretch/>
        </p:blipFill>
        <p:spPr>
          <a:xfrm>
            <a:off x="690350" y="1508475"/>
            <a:ext cx="431944" cy="393599"/>
          </a:xfrm>
          <a:prstGeom prst="rect">
            <a:avLst/>
          </a:prstGeom>
          <a:noFill/>
          <a:ln>
            <a:noFill/>
          </a:ln>
        </p:spPr>
      </p:pic>
      <p:pic>
        <p:nvPicPr>
          <p:cNvPr id="117" name="Google Shape;117;p17"/>
          <p:cNvPicPr preferRelativeResize="0"/>
          <p:nvPr/>
        </p:nvPicPr>
        <p:blipFill rotWithShape="1">
          <a:blip r:embed="rId12">
            <a:alphaModFix/>
          </a:blip>
          <a:srcRect l="24356" t="5096" r="25835"/>
          <a:stretch/>
        </p:blipFill>
        <p:spPr>
          <a:xfrm>
            <a:off x="7510342" y="0"/>
            <a:ext cx="1633657" cy="17526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pic>
        <p:nvPicPr>
          <p:cNvPr id="122" name="Google Shape;122;p18" descr="Sverige.jpg"/>
          <p:cNvPicPr preferRelativeResize="0"/>
          <p:nvPr/>
        </p:nvPicPr>
        <p:blipFill>
          <a:blip r:embed="rId3">
            <a:alphaModFix/>
          </a:blip>
          <a:stretch>
            <a:fillRect/>
          </a:stretch>
        </p:blipFill>
        <p:spPr>
          <a:xfrm>
            <a:off x="0" y="0"/>
            <a:ext cx="3461125" cy="5143500"/>
          </a:xfrm>
          <a:prstGeom prst="rect">
            <a:avLst/>
          </a:prstGeom>
          <a:noFill/>
          <a:ln>
            <a:noFill/>
          </a:ln>
        </p:spPr>
      </p:pic>
      <p:sp>
        <p:nvSpPr>
          <p:cNvPr id="123" name="Google Shape;123;p18"/>
          <p:cNvSpPr/>
          <p:nvPr/>
        </p:nvSpPr>
        <p:spPr>
          <a:xfrm>
            <a:off x="1935625" y="4243850"/>
            <a:ext cx="1953900" cy="143400"/>
          </a:xfrm>
          <a:prstGeom prst="left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8"/>
          <p:cNvSpPr txBox="1"/>
          <p:nvPr/>
        </p:nvSpPr>
        <p:spPr>
          <a:xfrm>
            <a:off x="3816725" y="64825"/>
            <a:ext cx="5015700" cy="51435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de" sz="3000"/>
              <a:t>VÄXJÖ</a:t>
            </a:r>
            <a:endParaRPr sz="3000"/>
          </a:p>
          <a:p>
            <a:pPr marL="0" lvl="0" indent="0" algn="l" rtl="0">
              <a:spcBef>
                <a:spcPts val="0"/>
              </a:spcBef>
              <a:spcAft>
                <a:spcPts val="0"/>
              </a:spcAft>
              <a:buNone/>
            </a:pPr>
            <a:endParaRPr/>
          </a:p>
          <a:p>
            <a:pPr marL="457200" lvl="0" indent="-317500" algn="l" rtl="0">
              <a:spcBef>
                <a:spcPts val="0"/>
              </a:spcBef>
              <a:spcAft>
                <a:spcPts val="0"/>
              </a:spcAft>
              <a:buSzPts val="1400"/>
              <a:buChar char="●"/>
            </a:pPr>
            <a:r>
              <a:rPr lang="de" b="1"/>
              <a:t>Cirka 70,000 Einwohner. </a:t>
            </a:r>
            <a:endParaRPr b="1"/>
          </a:p>
          <a:p>
            <a:pPr marL="0" lvl="0" indent="0" algn="l" rtl="0">
              <a:spcBef>
                <a:spcPts val="0"/>
              </a:spcBef>
              <a:spcAft>
                <a:spcPts val="0"/>
              </a:spcAft>
              <a:buNone/>
            </a:pPr>
            <a:endParaRPr b="1"/>
          </a:p>
          <a:p>
            <a:pPr marL="457200" lvl="0" indent="-317500" algn="l" rtl="0">
              <a:spcBef>
                <a:spcPts val="0"/>
              </a:spcBef>
              <a:spcAft>
                <a:spcPts val="0"/>
              </a:spcAft>
              <a:buSzPts val="1400"/>
              <a:buChar char="●"/>
            </a:pPr>
            <a:r>
              <a:rPr lang="de" b="1"/>
              <a:t>Carl von Linné - Linnéuniversität</a:t>
            </a:r>
            <a:endParaRPr b="1"/>
          </a:p>
          <a:p>
            <a:pPr marL="457200" lvl="0" indent="0" algn="l" rtl="0">
              <a:spcBef>
                <a:spcPts val="0"/>
              </a:spcBef>
              <a:spcAft>
                <a:spcPts val="0"/>
              </a:spcAft>
              <a:buNone/>
            </a:pPr>
            <a:endParaRPr b="1"/>
          </a:p>
          <a:p>
            <a:pPr marL="457200" lvl="0" indent="-317500" algn="l" rtl="0">
              <a:spcBef>
                <a:spcPts val="0"/>
              </a:spcBef>
              <a:spcAft>
                <a:spcPts val="0"/>
              </a:spcAft>
              <a:buSzPts val="1400"/>
              <a:buChar char="●"/>
            </a:pPr>
            <a:r>
              <a:rPr lang="de" b="1"/>
              <a:t>Växjö Lakers Hockey</a:t>
            </a:r>
            <a:endParaRPr b="1"/>
          </a:p>
          <a:p>
            <a:pPr marL="457200" lvl="0" indent="0" algn="l" rtl="0">
              <a:spcBef>
                <a:spcPts val="0"/>
              </a:spcBef>
              <a:spcAft>
                <a:spcPts val="0"/>
              </a:spcAft>
              <a:buNone/>
            </a:pPr>
            <a:endParaRPr b="1"/>
          </a:p>
          <a:p>
            <a:pPr marL="457200" lvl="0" indent="-317500" algn="l" rtl="0">
              <a:spcBef>
                <a:spcPts val="0"/>
              </a:spcBef>
              <a:spcAft>
                <a:spcPts val="0"/>
              </a:spcAft>
              <a:buSzPts val="1400"/>
              <a:buChar char="●"/>
            </a:pPr>
            <a:r>
              <a:rPr lang="de" b="1"/>
              <a:t>Schöne Natur, viel Wald und Seen</a:t>
            </a:r>
            <a:endParaRPr b="1"/>
          </a:p>
          <a:p>
            <a:pPr marL="0" lvl="0" indent="0" algn="l" rtl="0">
              <a:spcBef>
                <a:spcPts val="0"/>
              </a:spcBef>
              <a:spcAft>
                <a:spcPts val="0"/>
              </a:spcAft>
              <a:buNone/>
            </a:pPr>
            <a:endParaRPr b="1"/>
          </a:p>
          <a:p>
            <a:pPr marL="0" lvl="0" indent="0" algn="l" rtl="0">
              <a:spcBef>
                <a:spcPts val="0"/>
              </a:spcBef>
              <a:spcAft>
                <a:spcPts val="0"/>
              </a:spcAft>
              <a:buNone/>
            </a:pPr>
            <a:endParaRPr b="1"/>
          </a:p>
          <a:p>
            <a:pPr marL="0" lvl="0" indent="0" algn="l" rtl="0">
              <a:spcBef>
                <a:spcPts val="0"/>
              </a:spcBef>
              <a:spcAft>
                <a:spcPts val="0"/>
              </a:spcAft>
              <a:buNone/>
            </a:pPr>
            <a:endParaRPr b="1"/>
          </a:p>
          <a:p>
            <a:pPr marL="0" lvl="0" indent="0" algn="l" rtl="0">
              <a:spcBef>
                <a:spcPts val="0"/>
              </a:spcBef>
              <a:spcAft>
                <a:spcPts val="0"/>
              </a:spcAft>
              <a:buNone/>
            </a:pPr>
            <a:endParaRPr/>
          </a:p>
        </p:txBody>
      </p:sp>
      <p:sp>
        <p:nvSpPr>
          <p:cNvPr id="125" name="Google Shape;125;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de"/>
              <a:t>6</a:t>
            </a:fld>
            <a:endParaRPr/>
          </a:p>
        </p:txBody>
      </p:sp>
      <p:pic>
        <p:nvPicPr>
          <p:cNvPr id="126" name="Google Shape;126;p18"/>
          <p:cNvPicPr preferRelativeResize="0"/>
          <p:nvPr/>
        </p:nvPicPr>
        <p:blipFill rotWithShape="1">
          <a:blip r:embed="rId4">
            <a:alphaModFix/>
          </a:blip>
          <a:srcRect l="15124"/>
          <a:stretch/>
        </p:blipFill>
        <p:spPr>
          <a:xfrm>
            <a:off x="3754875" y="3759406"/>
            <a:ext cx="2154826" cy="1428069"/>
          </a:xfrm>
          <a:prstGeom prst="rect">
            <a:avLst/>
          </a:prstGeom>
          <a:noFill/>
          <a:ln>
            <a:noFill/>
          </a:ln>
        </p:spPr>
      </p:pic>
      <p:pic>
        <p:nvPicPr>
          <p:cNvPr id="127" name="Google Shape;127;p18"/>
          <p:cNvPicPr preferRelativeResize="0"/>
          <p:nvPr/>
        </p:nvPicPr>
        <p:blipFill>
          <a:blip r:embed="rId5">
            <a:alphaModFix/>
          </a:blip>
          <a:stretch>
            <a:fillRect/>
          </a:stretch>
        </p:blipFill>
        <p:spPr>
          <a:xfrm>
            <a:off x="5763250" y="64825"/>
            <a:ext cx="868425" cy="723700"/>
          </a:xfrm>
          <a:prstGeom prst="rect">
            <a:avLst/>
          </a:prstGeom>
          <a:noFill/>
          <a:ln>
            <a:noFill/>
          </a:ln>
        </p:spPr>
      </p:pic>
      <p:pic>
        <p:nvPicPr>
          <p:cNvPr id="128" name="Google Shape;128;p18"/>
          <p:cNvPicPr preferRelativeResize="0"/>
          <p:nvPr/>
        </p:nvPicPr>
        <p:blipFill>
          <a:blip r:embed="rId6">
            <a:alphaModFix/>
          </a:blip>
          <a:stretch>
            <a:fillRect/>
          </a:stretch>
        </p:blipFill>
        <p:spPr>
          <a:xfrm>
            <a:off x="6868750" y="2425488"/>
            <a:ext cx="2154825" cy="2878711"/>
          </a:xfrm>
          <a:prstGeom prst="rect">
            <a:avLst/>
          </a:prstGeom>
          <a:noFill/>
          <a:ln>
            <a:noFill/>
          </a:ln>
        </p:spPr>
      </p:pic>
      <p:pic>
        <p:nvPicPr>
          <p:cNvPr id="129" name="Google Shape;129;p18"/>
          <p:cNvPicPr preferRelativeResize="0"/>
          <p:nvPr/>
        </p:nvPicPr>
        <p:blipFill>
          <a:blip r:embed="rId7">
            <a:alphaModFix/>
          </a:blip>
          <a:stretch>
            <a:fillRect/>
          </a:stretch>
        </p:blipFill>
        <p:spPr>
          <a:xfrm>
            <a:off x="3723300" y="2409920"/>
            <a:ext cx="2217975" cy="120980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3"/>
                                        </p:tgtEl>
                                        <p:attrNameLst>
                                          <p:attrName>style.visibility</p:attrName>
                                        </p:attrNameLst>
                                      </p:cBhvr>
                                      <p:to>
                                        <p:strVal val="visible"/>
                                      </p:to>
                                    </p:set>
                                    <p:animEffect transition="in" filter="fade">
                                      <p:cBhvr>
                                        <p:cTn id="7" dur="1"/>
                                        <p:tgtEl>
                                          <p:spTgt spid="1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4">
                                            <p:txEl>
                                              <p:pRg st="0" end="0"/>
                                            </p:txEl>
                                          </p:spTgt>
                                        </p:tgtEl>
                                        <p:attrNameLst>
                                          <p:attrName>style.visibility</p:attrName>
                                        </p:attrNameLst>
                                      </p:cBhvr>
                                      <p:to>
                                        <p:strVal val="visible"/>
                                      </p:to>
                                    </p:set>
                                    <p:animEffect transition="in" filter="fade">
                                      <p:cBhvr>
                                        <p:cTn id="12" dur="1"/>
                                        <p:tgtEl>
                                          <p:spTgt spid="12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4">
                                            <p:txEl>
                                              <p:pRg st="1" end="1"/>
                                            </p:txEl>
                                          </p:spTgt>
                                        </p:tgtEl>
                                        <p:attrNameLst>
                                          <p:attrName>style.visibility</p:attrName>
                                        </p:attrNameLst>
                                      </p:cBhvr>
                                      <p:to>
                                        <p:strVal val="visible"/>
                                      </p:to>
                                    </p:set>
                                    <p:animEffect transition="in" filter="fade">
                                      <p:cBhvr>
                                        <p:cTn id="17" dur="1"/>
                                        <p:tgtEl>
                                          <p:spTgt spid="12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4">
                                            <p:txEl>
                                              <p:pRg st="2" end="2"/>
                                            </p:txEl>
                                          </p:spTgt>
                                        </p:tgtEl>
                                        <p:attrNameLst>
                                          <p:attrName>style.visibility</p:attrName>
                                        </p:attrNameLst>
                                      </p:cBhvr>
                                      <p:to>
                                        <p:strVal val="visible"/>
                                      </p:to>
                                    </p:set>
                                    <p:animEffect transition="in" filter="fade">
                                      <p:cBhvr>
                                        <p:cTn id="22" dur="1"/>
                                        <p:tgtEl>
                                          <p:spTgt spid="12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4">
                                            <p:txEl>
                                              <p:pRg st="3" end="3"/>
                                            </p:txEl>
                                          </p:spTgt>
                                        </p:tgtEl>
                                        <p:attrNameLst>
                                          <p:attrName>style.visibility</p:attrName>
                                        </p:attrNameLst>
                                      </p:cBhvr>
                                      <p:to>
                                        <p:strVal val="visible"/>
                                      </p:to>
                                    </p:set>
                                    <p:animEffect transition="in" filter="fade">
                                      <p:cBhvr>
                                        <p:cTn id="27" dur="1"/>
                                        <p:tgtEl>
                                          <p:spTgt spid="12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4">
                                            <p:txEl>
                                              <p:pRg st="4" end="4"/>
                                            </p:txEl>
                                          </p:spTgt>
                                        </p:tgtEl>
                                        <p:attrNameLst>
                                          <p:attrName>style.visibility</p:attrName>
                                        </p:attrNameLst>
                                      </p:cBhvr>
                                      <p:to>
                                        <p:strVal val="visible"/>
                                      </p:to>
                                    </p:set>
                                    <p:animEffect transition="in" filter="fade">
                                      <p:cBhvr>
                                        <p:cTn id="32" dur="1"/>
                                        <p:tgtEl>
                                          <p:spTgt spid="12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4">
                                            <p:txEl>
                                              <p:pRg st="5" end="5"/>
                                            </p:txEl>
                                          </p:spTgt>
                                        </p:tgtEl>
                                        <p:attrNameLst>
                                          <p:attrName>style.visibility</p:attrName>
                                        </p:attrNameLst>
                                      </p:cBhvr>
                                      <p:to>
                                        <p:strVal val="visible"/>
                                      </p:to>
                                    </p:set>
                                    <p:animEffect transition="in" filter="fade">
                                      <p:cBhvr>
                                        <p:cTn id="37" dur="1"/>
                                        <p:tgtEl>
                                          <p:spTgt spid="124">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24">
                                            <p:txEl>
                                              <p:pRg st="6" end="6"/>
                                            </p:txEl>
                                          </p:spTgt>
                                        </p:tgtEl>
                                        <p:attrNameLst>
                                          <p:attrName>style.visibility</p:attrName>
                                        </p:attrNameLst>
                                      </p:cBhvr>
                                      <p:to>
                                        <p:strVal val="visible"/>
                                      </p:to>
                                    </p:set>
                                    <p:animEffect transition="in" filter="fade">
                                      <p:cBhvr>
                                        <p:cTn id="42" dur="1"/>
                                        <p:tgtEl>
                                          <p:spTgt spid="124">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24">
                                            <p:txEl>
                                              <p:pRg st="7" end="7"/>
                                            </p:txEl>
                                          </p:spTgt>
                                        </p:tgtEl>
                                        <p:attrNameLst>
                                          <p:attrName>style.visibility</p:attrName>
                                        </p:attrNameLst>
                                      </p:cBhvr>
                                      <p:to>
                                        <p:strVal val="visible"/>
                                      </p:to>
                                    </p:set>
                                    <p:animEffect transition="in" filter="fade">
                                      <p:cBhvr>
                                        <p:cTn id="47" dur="1"/>
                                        <p:tgtEl>
                                          <p:spTgt spid="124">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24">
                                            <p:txEl>
                                              <p:pRg st="8" end="8"/>
                                            </p:txEl>
                                          </p:spTgt>
                                        </p:tgtEl>
                                        <p:attrNameLst>
                                          <p:attrName>style.visibility</p:attrName>
                                        </p:attrNameLst>
                                      </p:cBhvr>
                                      <p:to>
                                        <p:strVal val="visible"/>
                                      </p:to>
                                    </p:set>
                                    <p:animEffect transition="in" filter="fade">
                                      <p:cBhvr>
                                        <p:cTn id="52" dur="1"/>
                                        <p:tgtEl>
                                          <p:spTgt spid="124">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24">
                                            <p:txEl>
                                              <p:pRg st="9" end="9"/>
                                            </p:txEl>
                                          </p:spTgt>
                                        </p:tgtEl>
                                        <p:attrNameLst>
                                          <p:attrName>style.visibility</p:attrName>
                                        </p:attrNameLst>
                                      </p:cBhvr>
                                      <p:to>
                                        <p:strVal val="visible"/>
                                      </p:to>
                                    </p:set>
                                    <p:animEffect transition="in" filter="fade">
                                      <p:cBhvr>
                                        <p:cTn id="57" dur="1"/>
                                        <p:tgtEl>
                                          <p:spTgt spid="124">
                                            <p:txEl>
                                              <p:pRg st="9" end="9"/>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24">
                                            <p:txEl>
                                              <p:pRg st="10" end="10"/>
                                            </p:txEl>
                                          </p:spTgt>
                                        </p:tgtEl>
                                        <p:attrNameLst>
                                          <p:attrName>style.visibility</p:attrName>
                                        </p:attrNameLst>
                                      </p:cBhvr>
                                      <p:to>
                                        <p:strVal val="visible"/>
                                      </p:to>
                                    </p:set>
                                    <p:animEffect transition="in" filter="fade">
                                      <p:cBhvr>
                                        <p:cTn id="62" dur="1"/>
                                        <p:tgtEl>
                                          <p:spTgt spid="124">
                                            <p:txEl>
                                              <p:pRg st="10" end="1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24">
                                            <p:txEl>
                                              <p:pRg st="11" end="11"/>
                                            </p:txEl>
                                          </p:spTgt>
                                        </p:tgtEl>
                                        <p:attrNameLst>
                                          <p:attrName>style.visibility</p:attrName>
                                        </p:attrNameLst>
                                      </p:cBhvr>
                                      <p:to>
                                        <p:strVal val="visible"/>
                                      </p:to>
                                    </p:set>
                                    <p:animEffect transition="in" filter="fade">
                                      <p:cBhvr>
                                        <p:cTn id="67" dur="1"/>
                                        <p:tgtEl>
                                          <p:spTgt spid="124">
                                            <p:txEl>
                                              <p:pRg st="11" end="11"/>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24">
                                            <p:txEl>
                                              <p:pRg st="12" end="12"/>
                                            </p:txEl>
                                          </p:spTgt>
                                        </p:tgtEl>
                                        <p:attrNameLst>
                                          <p:attrName>style.visibility</p:attrName>
                                        </p:attrNameLst>
                                      </p:cBhvr>
                                      <p:to>
                                        <p:strVal val="visible"/>
                                      </p:to>
                                    </p:set>
                                    <p:animEffect transition="in" filter="fade">
                                      <p:cBhvr>
                                        <p:cTn id="72" dur="1"/>
                                        <p:tgtEl>
                                          <p:spTgt spid="124">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9"/>
          <p:cNvSpPr txBox="1">
            <a:spLocks noGrp="1"/>
          </p:cNvSpPr>
          <p:nvPr>
            <p:ph type="title"/>
          </p:nvPr>
        </p:nvSpPr>
        <p:spPr>
          <a:xfrm>
            <a:off x="311700" y="247850"/>
            <a:ext cx="8520600" cy="90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
              <a:t>Zwei berühmte Schriftsteller aus Småland. Wie heißen sie?</a:t>
            </a:r>
            <a:endParaRPr/>
          </a:p>
        </p:txBody>
      </p:sp>
      <p:sp>
        <p:nvSpPr>
          <p:cNvPr id="135" name="Google Shape;135;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de"/>
              <a:t>7</a:t>
            </a:fld>
            <a:endParaRPr/>
          </a:p>
        </p:txBody>
      </p:sp>
      <p:pic>
        <p:nvPicPr>
          <p:cNvPr id="136" name="Google Shape;136;p19"/>
          <p:cNvPicPr preferRelativeResize="0"/>
          <p:nvPr/>
        </p:nvPicPr>
        <p:blipFill>
          <a:blip r:embed="rId3">
            <a:alphaModFix/>
          </a:blip>
          <a:stretch>
            <a:fillRect/>
          </a:stretch>
        </p:blipFill>
        <p:spPr>
          <a:xfrm>
            <a:off x="3994025" y="1340425"/>
            <a:ext cx="4478424" cy="3716400"/>
          </a:xfrm>
          <a:prstGeom prst="rect">
            <a:avLst/>
          </a:prstGeom>
          <a:noFill/>
          <a:ln>
            <a:noFill/>
          </a:ln>
        </p:spPr>
      </p:pic>
      <p:sp>
        <p:nvSpPr>
          <p:cNvPr id="137" name="Google Shape;137;p19"/>
          <p:cNvSpPr txBox="1"/>
          <p:nvPr/>
        </p:nvSpPr>
        <p:spPr>
          <a:xfrm>
            <a:off x="1339975" y="4452925"/>
            <a:ext cx="2432700" cy="81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de" sz="1800" b="1"/>
              <a:t>Astrid Lindgren</a:t>
            </a:r>
            <a:endParaRPr sz="1800" b="1"/>
          </a:p>
        </p:txBody>
      </p:sp>
      <p:sp>
        <p:nvSpPr>
          <p:cNvPr id="138" name="Google Shape;138;p19"/>
          <p:cNvSpPr txBox="1"/>
          <p:nvPr/>
        </p:nvSpPr>
        <p:spPr>
          <a:xfrm>
            <a:off x="4525125" y="4568875"/>
            <a:ext cx="2082000" cy="85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de" sz="1800" b="1"/>
              <a:t>Vilhelm Moberg</a:t>
            </a:r>
            <a:endParaRPr sz="1800" b="1"/>
          </a:p>
        </p:txBody>
      </p:sp>
      <p:pic>
        <p:nvPicPr>
          <p:cNvPr id="139" name="Google Shape;139;p19"/>
          <p:cNvPicPr preferRelativeResize="0"/>
          <p:nvPr/>
        </p:nvPicPr>
        <p:blipFill>
          <a:blip r:embed="rId4">
            <a:alphaModFix/>
          </a:blip>
          <a:stretch>
            <a:fillRect/>
          </a:stretch>
        </p:blipFill>
        <p:spPr>
          <a:xfrm>
            <a:off x="471925" y="1340425"/>
            <a:ext cx="3209700" cy="29755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7"/>
                                        </p:tgtEl>
                                        <p:attrNameLst>
                                          <p:attrName>style.visibility</p:attrName>
                                        </p:attrNameLst>
                                      </p:cBhvr>
                                      <p:to>
                                        <p:strVal val="visible"/>
                                      </p:to>
                                    </p:set>
                                    <p:animEffect transition="in" filter="fade">
                                      <p:cBhvr>
                                        <p:cTn id="7" dur="1000"/>
                                        <p:tgtEl>
                                          <p:spTgt spid="1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8"/>
                                        </p:tgtEl>
                                        <p:attrNameLst>
                                          <p:attrName>style.visibility</p:attrName>
                                        </p:attrNameLst>
                                      </p:cBhvr>
                                      <p:to>
                                        <p:strVal val="visible"/>
                                      </p:to>
                                    </p:set>
                                    <p:animEffect transition="in" filter="fade">
                                      <p:cBhvr>
                                        <p:cTn id="12" dur="10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0"/>
          <p:cNvSpPr txBox="1">
            <a:spLocks noGrp="1"/>
          </p:cNvSpPr>
          <p:nvPr>
            <p:ph type="title"/>
          </p:nvPr>
        </p:nvSpPr>
        <p:spPr>
          <a:xfrm rot="-7674" flipH="1">
            <a:off x="-111" y="9550"/>
            <a:ext cx="9138923" cy="1002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de"/>
              <a:t>Växjö Lakers</a:t>
            </a:r>
            <a:endParaRPr/>
          </a:p>
        </p:txBody>
      </p:sp>
      <p:sp>
        <p:nvSpPr>
          <p:cNvPr id="145" name="Google Shape;145;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de"/>
              <a:t>8</a:t>
            </a:fld>
            <a:endParaRPr/>
          </a:p>
        </p:txBody>
      </p:sp>
      <p:pic>
        <p:nvPicPr>
          <p:cNvPr id="146" name="Google Shape;146;p20"/>
          <p:cNvPicPr preferRelativeResize="0"/>
          <p:nvPr/>
        </p:nvPicPr>
        <p:blipFill>
          <a:blip r:embed="rId3">
            <a:alphaModFix/>
          </a:blip>
          <a:stretch>
            <a:fillRect/>
          </a:stretch>
        </p:blipFill>
        <p:spPr>
          <a:xfrm>
            <a:off x="311700" y="2444900"/>
            <a:ext cx="3863850" cy="2173425"/>
          </a:xfrm>
          <a:prstGeom prst="rect">
            <a:avLst/>
          </a:prstGeom>
          <a:noFill/>
          <a:ln>
            <a:noFill/>
          </a:ln>
        </p:spPr>
      </p:pic>
      <p:pic>
        <p:nvPicPr>
          <p:cNvPr id="147" name="Google Shape;147;p20"/>
          <p:cNvPicPr preferRelativeResize="0"/>
          <p:nvPr/>
        </p:nvPicPr>
        <p:blipFill>
          <a:blip r:embed="rId4">
            <a:alphaModFix/>
          </a:blip>
          <a:stretch>
            <a:fillRect/>
          </a:stretch>
        </p:blipFill>
        <p:spPr>
          <a:xfrm>
            <a:off x="3767462" y="750975"/>
            <a:ext cx="1609075" cy="1609075"/>
          </a:xfrm>
          <a:prstGeom prst="rect">
            <a:avLst/>
          </a:prstGeom>
          <a:noFill/>
          <a:ln>
            <a:noFill/>
          </a:ln>
        </p:spPr>
      </p:pic>
      <p:pic>
        <p:nvPicPr>
          <p:cNvPr id="148" name="Google Shape;148;p20"/>
          <p:cNvPicPr preferRelativeResize="0"/>
          <p:nvPr/>
        </p:nvPicPr>
        <p:blipFill>
          <a:blip r:embed="rId5">
            <a:alphaModFix/>
          </a:blip>
          <a:stretch>
            <a:fillRect/>
          </a:stretch>
        </p:blipFill>
        <p:spPr>
          <a:xfrm>
            <a:off x="4968441" y="2444907"/>
            <a:ext cx="3863850" cy="2173406"/>
          </a:xfrm>
          <a:prstGeom prst="rect">
            <a:avLst/>
          </a:prstGeom>
          <a:noFill/>
          <a:ln>
            <a:noFill/>
          </a:ln>
        </p:spPr>
      </p:pic>
      <p:sp>
        <p:nvSpPr>
          <p:cNvPr id="149" name="Google Shape;149;p20"/>
          <p:cNvSpPr txBox="1"/>
          <p:nvPr/>
        </p:nvSpPr>
        <p:spPr>
          <a:xfrm>
            <a:off x="104250" y="214605"/>
            <a:ext cx="3455700" cy="2041500"/>
          </a:xfrm>
          <a:prstGeom prst="rect">
            <a:avLst/>
          </a:prstGeom>
          <a:noFill/>
          <a:ln>
            <a:noFill/>
          </a:ln>
        </p:spPr>
        <p:txBody>
          <a:bodyPr spcFirstLastPara="1" wrap="square" lIns="91425" tIns="91425" rIns="91425" bIns="91425" anchor="t" anchorCtr="0">
            <a:noAutofit/>
          </a:bodyPr>
          <a:lstStyle/>
          <a:p>
            <a:pPr marL="457200" lvl="0" indent="-349250" algn="l" rtl="0">
              <a:spcBef>
                <a:spcPts val="0"/>
              </a:spcBef>
              <a:spcAft>
                <a:spcPts val="0"/>
              </a:spcAft>
              <a:buSzPts val="1900"/>
              <a:buChar char="●"/>
            </a:pPr>
            <a:r>
              <a:rPr lang="de" sz="1900"/>
              <a:t>1997</a:t>
            </a:r>
            <a:endParaRPr sz="1900"/>
          </a:p>
          <a:p>
            <a:pPr marL="457200" lvl="0" indent="-349250" algn="l" rtl="0">
              <a:spcBef>
                <a:spcPts val="0"/>
              </a:spcBef>
              <a:spcAft>
                <a:spcPts val="0"/>
              </a:spcAft>
              <a:buSzPts val="1900"/>
              <a:buChar char="●"/>
            </a:pPr>
            <a:r>
              <a:rPr lang="de" sz="1900"/>
              <a:t>Blau, Orange, Weiß</a:t>
            </a:r>
            <a:endParaRPr sz="1900"/>
          </a:p>
          <a:p>
            <a:pPr marL="457200" lvl="0" indent="-349250" algn="l" rtl="0">
              <a:spcBef>
                <a:spcPts val="0"/>
              </a:spcBef>
              <a:spcAft>
                <a:spcPts val="0"/>
              </a:spcAft>
              <a:buSzPts val="1900"/>
              <a:buChar char="●"/>
            </a:pPr>
            <a:r>
              <a:rPr lang="de" sz="1900"/>
              <a:t>Vida arena</a:t>
            </a:r>
            <a:endParaRPr sz="900">
              <a:solidFill>
                <a:srgbClr val="777777"/>
              </a:solidFill>
              <a:latin typeface="Roboto"/>
              <a:ea typeface="Roboto"/>
              <a:cs typeface="Roboto"/>
              <a:sym typeface="Roboto"/>
            </a:endParaRPr>
          </a:p>
          <a:p>
            <a:pPr marL="457200" marR="76200" lvl="0" indent="-349250" algn="l" rtl="0">
              <a:lnSpc>
                <a:spcPct val="115000"/>
              </a:lnSpc>
              <a:spcBef>
                <a:spcPts val="0"/>
              </a:spcBef>
              <a:spcAft>
                <a:spcPts val="0"/>
              </a:spcAft>
              <a:buSzPts val="1900"/>
              <a:buChar char="●"/>
            </a:pPr>
            <a:r>
              <a:rPr lang="de" sz="1800"/>
              <a:t>gewann zweimal die schwedische Meisterschaf</a:t>
            </a:r>
            <a:endParaRPr sz="1900"/>
          </a:p>
          <a:p>
            <a:pPr marL="457200" lvl="0" indent="-349250" algn="l" rtl="0">
              <a:spcBef>
                <a:spcPts val="0"/>
              </a:spcBef>
              <a:spcAft>
                <a:spcPts val="0"/>
              </a:spcAft>
              <a:buSzPts val="1900"/>
              <a:buChar char="●"/>
            </a:pPr>
            <a:r>
              <a:rPr lang="de" sz="1900"/>
              <a:t>Liam Reddox</a:t>
            </a:r>
            <a:endParaRPr sz="1900"/>
          </a:p>
          <a:p>
            <a:pPr marL="0" lvl="0" indent="0" algn="l" rtl="0">
              <a:spcBef>
                <a:spcPts val="0"/>
              </a:spcBef>
              <a:spcAft>
                <a:spcPts val="0"/>
              </a:spcAft>
              <a:buNone/>
            </a:pPr>
            <a:endParaRPr sz="19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
              <a:t>Växjö Katedralskola</a:t>
            </a:r>
            <a:endParaRPr/>
          </a:p>
          <a:p>
            <a:pPr marL="0" lvl="0" indent="0" algn="l" rtl="0">
              <a:spcBef>
                <a:spcPts val="0"/>
              </a:spcBef>
              <a:spcAft>
                <a:spcPts val="0"/>
              </a:spcAft>
              <a:buNone/>
            </a:pPr>
            <a:endParaRPr/>
          </a:p>
        </p:txBody>
      </p:sp>
      <p:sp>
        <p:nvSpPr>
          <p:cNvPr id="155" name="Google Shape;155;p21"/>
          <p:cNvSpPr txBox="1">
            <a:spLocks noGrp="1"/>
          </p:cNvSpPr>
          <p:nvPr>
            <p:ph type="body" idx="1"/>
          </p:nvPr>
        </p:nvSpPr>
        <p:spPr>
          <a:xfrm>
            <a:off x="311700" y="109062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000000"/>
              </a:buClr>
              <a:buSzPts val="1800"/>
              <a:buChar char="-"/>
            </a:pPr>
            <a:r>
              <a:rPr lang="de">
                <a:solidFill>
                  <a:srgbClr val="000000"/>
                </a:solidFill>
              </a:rPr>
              <a:t>Dates back to the 1340s. </a:t>
            </a:r>
            <a:endParaRPr>
              <a:solidFill>
                <a:srgbClr val="000000"/>
              </a:solidFill>
            </a:endParaRPr>
          </a:p>
          <a:p>
            <a:pPr marL="457200" lvl="0" indent="-342900" algn="l" rtl="0">
              <a:spcBef>
                <a:spcPts val="0"/>
              </a:spcBef>
              <a:spcAft>
                <a:spcPts val="0"/>
              </a:spcAft>
              <a:buClr>
                <a:srgbClr val="000000"/>
              </a:buClr>
              <a:buSzPts val="1800"/>
              <a:buChar char="-"/>
            </a:pPr>
            <a:r>
              <a:rPr lang="de">
                <a:solidFill>
                  <a:srgbClr val="000000"/>
                </a:solidFill>
              </a:rPr>
              <a:t>Biggest upper secondary school in Växjö</a:t>
            </a:r>
            <a:endParaRPr>
              <a:solidFill>
                <a:srgbClr val="000000"/>
              </a:solidFill>
            </a:endParaRPr>
          </a:p>
          <a:p>
            <a:pPr marL="457200" lvl="0" indent="-342900" algn="l" rtl="0">
              <a:spcBef>
                <a:spcPts val="0"/>
              </a:spcBef>
              <a:spcAft>
                <a:spcPts val="0"/>
              </a:spcAft>
              <a:buClr>
                <a:srgbClr val="000000"/>
              </a:buClr>
              <a:buSzPts val="1800"/>
              <a:buChar char="-"/>
            </a:pPr>
            <a:r>
              <a:rPr lang="de">
                <a:solidFill>
                  <a:srgbClr val="000000"/>
                </a:solidFill>
              </a:rPr>
              <a:t>1,400 students</a:t>
            </a:r>
            <a:endParaRPr>
              <a:solidFill>
                <a:srgbClr val="000000"/>
              </a:solidFill>
            </a:endParaRPr>
          </a:p>
        </p:txBody>
      </p:sp>
      <p:sp>
        <p:nvSpPr>
          <p:cNvPr id="156" name="Google Shape;156;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de"/>
              <a:t>9</a:t>
            </a:fld>
            <a:endParaRPr/>
          </a:p>
        </p:txBody>
      </p:sp>
      <p:pic>
        <p:nvPicPr>
          <p:cNvPr id="157" name="Google Shape;157;p21"/>
          <p:cNvPicPr preferRelativeResize="0"/>
          <p:nvPr/>
        </p:nvPicPr>
        <p:blipFill>
          <a:blip r:embed="rId3">
            <a:alphaModFix/>
          </a:blip>
          <a:stretch>
            <a:fillRect/>
          </a:stretch>
        </p:blipFill>
        <p:spPr>
          <a:xfrm>
            <a:off x="6872400" y="0"/>
            <a:ext cx="2271600" cy="784550"/>
          </a:xfrm>
          <a:prstGeom prst="rect">
            <a:avLst/>
          </a:prstGeom>
          <a:noFill/>
          <a:ln>
            <a:noFill/>
          </a:ln>
        </p:spPr>
      </p:pic>
      <p:pic>
        <p:nvPicPr>
          <p:cNvPr id="158" name="Google Shape;158;p21"/>
          <p:cNvPicPr preferRelativeResize="0"/>
          <p:nvPr/>
        </p:nvPicPr>
        <p:blipFill>
          <a:blip r:embed="rId4">
            <a:alphaModFix/>
          </a:blip>
          <a:stretch>
            <a:fillRect/>
          </a:stretch>
        </p:blipFill>
        <p:spPr>
          <a:xfrm>
            <a:off x="5725275" y="877210"/>
            <a:ext cx="3107025" cy="2261225"/>
          </a:xfrm>
          <a:prstGeom prst="rect">
            <a:avLst/>
          </a:prstGeom>
          <a:noFill/>
          <a:ln>
            <a:noFill/>
          </a:ln>
        </p:spPr>
      </p:pic>
      <p:pic>
        <p:nvPicPr>
          <p:cNvPr id="159" name="Google Shape;159;p21"/>
          <p:cNvPicPr preferRelativeResize="0"/>
          <p:nvPr/>
        </p:nvPicPr>
        <p:blipFill>
          <a:blip r:embed="rId5">
            <a:alphaModFix/>
          </a:blip>
          <a:stretch>
            <a:fillRect/>
          </a:stretch>
        </p:blipFill>
        <p:spPr>
          <a:xfrm>
            <a:off x="2339825" y="3231077"/>
            <a:ext cx="2815850" cy="1945250"/>
          </a:xfrm>
          <a:prstGeom prst="rect">
            <a:avLst/>
          </a:prstGeom>
          <a:noFill/>
          <a:ln>
            <a:noFill/>
          </a:ln>
        </p:spPr>
      </p:pic>
      <p:pic>
        <p:nvPicPr>
          <p:cNvPr id="160" name="Google Shape;160;p21"/>
          <p:cNvPicPr preferRelativeResize="0"/>
          <p:nvPr/>
        </p:nvPicPr>
        <p:blipFill>
          <a:blip r:embed="rId6">
            <a:alphaModFix/>
          </a:blip>
          <a:stretch>
            <a:fillRect/>
          </a:stretch>
        </p:blipFill>
        <p:spPr>
          <a:xfrm>
            <a:off x="5804600" y="3015425"/>
            <a:ext cx="2163250" cy="2120650"/>
          </a:xfrm>
          <a:prstGeom prst="rect">
            <a:avLst/>
          </a:prstGeom>
          <a:noFill/>
          <a:ln>
            <a:noFill/>
          </a:ln>
        </p:spPr>
      </p:pic>
      <p:pic>
        <p:nvPicPr>
          <p:cNvPr id="161" name="Google Shape;161;p21"/>
          <p:cNvPicPr preferRelativeResize="0"/>
          <p:nvPr/>
        </p:nvPicPr>
        <p:blipFill>
          <a:blip r:embed="rId7">
            <a:alphaModFix/>
          </a:blip>
          <a:stretch>
            <a:fillRect/>
          </a:stretch>
        </p:blipFill>
        <p:spPr>
          <a:xfrm>
            <a:off x="7896925" y="2757550"/>
            <a:ext cx="806800" cy="672333"/>
          </a:xfrm>
          <a:prstGeom prst="rect">
            <a:avLst/>
          </a:prstGeom>
          <a:noFill/>
          <a:ln>
            <a:noFill/>
          </a:ln>
        </p:spPr>
      </p:pic>
      <p:pic>
        <p:nvPicPr>
          <p:cNvPr id="162" name="Google Shape;162;p21"/>
          <p:cNvPicPr preferRelativeResize="0"/>
          <p:nvPr/>
        </p:nvPicPr>
        <p:blipFill>
          <a:blip r:embed="rId8">
            <a:alphaModFix/>
          </a:blip>
          <a:stretch>
            <a:fillRect/>
          </a:stretch>
        </p:blipFill>
        <p:spPr>
          <a:xfrm>
            <a:off x="177675" y="2164600"/>
            <a:ext cx="1874675" cy="22666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700">
        <p14:flip dir="l"/>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917</Words>
  <Application>Microsoft Office PowerPoint</Application>
  <PresentationFormat>Bildspel på skärmen (16:9)</PresentationFormat>
  <Paragraphs>105</Paragraphs>
  <Slides>12</Slides>
  <Notes>12</Notes>
  <HiddenSlides>0</HiddenSlides>
  <MMClips>0</MMClips>
  <ScaleCrop>false</ScaleCrop>
  <HeadingPairs>
    <vt:vector size="6" baseType="variant">
      <vt:variant>
        <vt:lpstr>Använt teckensnitt</vt:lpstr>
      </vt:variant>
      <vt:variant>
        <vt:i4>3</vt:i4>
      </vt:variant>
      <vt:variant>
        <vt:lpstr>Tema</vt:lpstr>
      </vt:variant>
      <vt:variant>
        <vt:i4>1</vt:i4>
      </vt:variant>
      <vt:variant>
        <vt:lpstr>Bildrubriker</vt:lpstr>
      </vt:variant>
      <vt:variant>
        <vt:i4>12</vt:i4>
      </vt:variant>
    </vt:vector>
  </HeadingPairs>
  <TitlesOfParts>
    <vt:vector size="16" baseType="lpstr">
      <vt:lpstr>Arial</vt:lpstr>
      <vt:lpstr>Roboto</vt:lpstr>
      <vt:lpstr>Times New Roman</vt:lpstr>
      <vt:lpstr>Simple Light</vt:lpstr>
      <vt:lpstr>PowerPoint-presentation</vt:lpstr>
      <vt:lpstr>Schweden</vt:lpstr>
      <vt:lpstr>Allemansrätten/“everyman’s right”/Jedermannsrecht</vt:lpstr>
      <vt:lpstr>Famous Swedes Berühmte Schweden</vt:lpstr>
      <vt:lpstr>Famous Swedish companies Bekannte schwedische Unternehmen</vt:lpstr>
      <vt:lpstr>PowerPoint-presentation</vt:lpstr>
      <vt:lpstr>Zwei berühmte Schriftsteller aus Småland. Wie heißen sie?</vt:lpstr>
      <vt:lpstr>Växjö Lakers</vt:lpstr>
      <vt:lpstr>Växjö Katedralskola </vt:lpstr>
      <vt:lpstr>The different programs</vt:lpstr>
      <vt:lpstr>A normal day in a Swedish upper secondary school</vt:lpstr>
      <vt:lpstr>The team from Växjö</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Marten Barbara</dc:creator>
  <cp:lastModifiedBy>Marten Barbara</cp:lastModifiedBy>
  <cp:revision>1</cp:revision>
  <dcterms:modified xsi:type="dcterms:W3CDTF">2018-10-12T14:07:22Z</dcterms:modified>
</cp:coreProperties>
</file>