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61" r:id="rId2"/>
  </p:sldMasterIdLst>
  <p:notesMasterIdLst>
    <p:notesMasterId r:id="rId1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B11D19F-CF69-4C8A-8CD9-BEA50283E1C3}">
  <a:tblStyle styleId="{4B11D19F-CF69-4C8A-8CD9-BEA50283E1C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26972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7571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9df56fa0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9df56fa0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7227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069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3669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4345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3170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0524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2605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2675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992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vadinimas ir turinys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veikslėlis ir antraštė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vadinimas ir vertikalus tekstas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us pavadinimas ir tekstas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vadinimas ir turinys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vadinimo skaidrė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kcijos antraštė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 turiniai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yginimas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k pavadinimas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ščia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inys ir antraštė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4C3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4C37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6559421" y="1541363"/>
            <a:ext cx="5886817" cy="3954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lang="lt-LT" sz="8000" b="1"/>
              <a:t>OUR COUNTRY</a:t>
            </a:r>
            <a:br>
              <a:rPr lang="lt-LT" sz="8000" b="1"/>
            </a:br>
            <a:r>
              <a:rPr lang="lt-LT" sz="8000" b="1"/>
              <a:t>LITHUANIA</a:t>
            </a:r>
            <a:endParaRPr/>
          </a:p>
        </p:txBody>
      </p:sp>
      <p:sp>
        <p:nvSpPr>
          <p:cNvPr id="97" name="Google Shape;97;p15"/>
          <p:cNvSpPr/>
          <p:nvPr/>
        </p:nvSpPr>
        <p:spPr>
          <a:xfrm flipH="1">
            <a:off x="0" y="0"/>
            <a:ext cx="6172782" cy="6858000"/>
          </a:xfrm>
          <a:custGeom>
            <a:avLst/>
            <a:gdLst/>
            <a:ahLst/>
            <a:cxnLst/>
            <a:rect l="l" t="t" r="r" b="b"/>
            <a:pathLst>
              <a:path w="6172782" h="6858000" extrusionOk="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5"/>
          <p:cNvPicPr preferRelativeResize="0"/>
          <p:nvPr/>
        </p:nvPicPr>
        <p:blipFill rotWithShape="1">
          <a:blip r:embed="rId3">
            <a:alphaModFix/>
          </a:blip>
          <a:srcRect l="24392" r="16974" b="-1"/>
          <a:stretch/>
        </p:blipFill>
        <p:spPr>
          <a:xfrm>
            <a:off x="20" y="10"/>
            <a:ext cx="6018225" cy="6857990"/>
          </a:xfrm>
          <a:custGeom>
            <a:avLst/>
            <a:gdLst/>
            <a:ahLst/>
            <a:cxnLst/>
            <a:rect l="l" t="t" r="r" b="b"/>
            <a:pathLst>
              <a:path w="6024154" h="6858000" extrusionOk="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9" name="Google Shape;99;p15"/>
          <p:cNvSpPr txBox="1"/>
          <p:nvPr/>
        </p:nvSpPr>
        <p:spPr>
          <a:xfrm>
            <a:off x="7610000" y="6080700"/>
            <a:ext cx="45009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Jonava Senamiestis gymnasium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Presentation by Vaiva, Rugilė, Rūta, Austėja K.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84298" y="167625"/>
            <a:ext cx="2384548" cy="163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4000" b="1"/>
              <a:t>Quick recap</a:t>
            </a:r>
            <a:endParaRPr sz="4000" b="1"/>
          </a:p>
        </p:txBody>
      </p:sp>
      <p:grpSp>
        <p:nvGrpSpPr>
          <p:cNvPr id="184" name="Google Shape;184;p24"/>
          <p:cNvGrpSpPr/>
          <p:nvPr/>
        </p:nvGrpSpPr>
        <p:grpSpPr>
          <a:xfrm>
            <a:off x="2008771" y="2080238"/>
            <a:ext cx="8174467" cy="3925178"/>
            <a:chOff x="1499050" y="2346144"/>
            <a:chExt cx="7872175" cy="3464106"/>
          </a:xfrm>
        </p:grpSpPr>
        <p:sp>
          <p:nvSpPr>
            <p:cNvPr id="185" name="Google Shape;185;p24"/>
            <p:cNvSpPr/>
            <p:nvPr/>
          </p:nvSpPr>
          <p:spPr>
            <a:xfrm>
              <a:off x="1499050" y="2346150"/>
              <a:ext cx="2182800" cy="3464100"/>
            </a:xfrm>
            <a:prstGeom prst="diamond">
              <a:avLst/>
            </a:pr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1">
                <a:solidFill>
                  <a:srgbClr val="EFEFE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24"/>
            <p:cNvSpPr/>
            <p:nvPr/>
          </p:nvSpPr>
          <p:spPr>
            <a:xfrm>
              <a:off x="3442440" y="2346144"/>
              <a:ext cx="2182800" cy="3464100"/>
            </a:xfrm>
            <a:prstGeom prst="diamond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4"/>
            <p:cNvSpPr/>
            <p:nvPr/>
          </p:nvSpPr>
          <p:spPr>
            <a:xfrm>
              <a:off x="5301375" y="2346150"/>
              <a:ext cx="2182800" cy="3464100"/>
            </a:xfrm>
            <a:prstGeom prst="diamond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4"/>
            <p:cNvSpPr/>
            <p:nvPr/>
          </p:nvSpPr>
          <p:spPr>
            <a:xfrm>
              <a:off x="7188425" y="2346150"/>
              <a:ext cx="2182800" cy="3464100"/>
            </a:xfrm>
            <a:prstGeom prst="diamond">
              <a:avLst/>
            </a:prstGeom>
            <a:solidFill>
              <a:srgbClr val="27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9" name="Google Shape;189;p24"/>
          <p:cNvCxnSpPr>
            <a:endCxn id="188" idx="3"/>
          </p:cNvCxnSpPr>
          <p:nvPr/>
        </p:nvCxnSpPr>
        <p:spPr>
          <a:xfrm rot="10800000" flipH="1">
            <a:off x="1999538" y="4042830"/>
            <a:ext cx="8183700" cy="9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24"/>
          <p:cNvSpPr txBox="1"/>
          <p:nvPr/>
        </p:nvSpPr>
        <p:spPr>
          <a:xfrm>
            <a:off x="2527875" y="3091050"/>
            <a:ext cx="11547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4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capital</a:t>
            </a:r>
            <a:endParaRPr sz="2400" i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4"/>
          <p:cNvSpPr txBox="1"/>
          <p:nvPr/>
        </p:nvSpPr>
        <p:spPr>
          <a:xfrm>
            <a:off x="2703825" y="4382150"/>
            <a:ext cx="802800" cy="6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8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Vilnius</a:t>
            </a:r>
            <a:endParaRPr sz="1800" i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4"/>
          <p:cNvSpPr txBox="1"/>
          <p:nvPr/>
        </p:nvSpPr>
        <p:spPr>
          <a:xfrm>
            <a:off x="4463775" y="3091050"/>
            <a:ext cx="1422600" cy="6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4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president</a:t>
            </a:r>
            <a:endParaRPr sz="2400" i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4"/>
          <p:cNvSpPr txBox="1"/>
          <p:nvPr/>
        </p:nvSpPr>
        <p:spPr>
          <a:xfrm>
            <a:off x="4463775" y="4223325"/>
            <a:ext cx="1422600" cy="9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8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Dalia Grybauskaitė</a:t>
            </a:r>
            <a:endParaRPr sz="1800" i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4"/>
          <p:cNvSpPr txBox="1"/>
          <p:nvPr/>
        </p:nvSpPr>
        <p:spPr>
          <a:xfrm>
            <a:off x="6407350" y="3091050"/>
            <a:ext cx="1365900" cy="6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4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National sport</a:t>
            </a:r>
            <a:endParaRPr sz="2400" i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4"/>
          <p:cNvSpPr txBox="1"/>
          <p:nvPr/>
        </p:nvSpPr>
        <p:spPr>
          <a:xfrm>
            <a:off x="6442450" y="4427325"/>
            <a:ext cx="12957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8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Basketball</a:t>
            </a:r>
            <a:endParaRPr sz="1800" i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4"/>
          <p:cNvSpPr txBox="1"/>
          <p:nvPr/>
        </p:nvSpPr>
        <p:spPr>
          <a:xfrm>
            <a:off x="8165625" y="3020550"/>
            <a:ext cx="1804500" cy="8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4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Tourism</a:t>
            </a:r>
            <a:endParaRPr sz="2400" i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4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spot</a:t>
            </a:r>
            <a:endParaRPr sz="2400" i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4"/>
          <p:cNvSpPr txBox="1"/>
          <p:nvPr/>
        </p:nvSpPr>
        <p:spPr>
          <a:xfrm>
            <a:off x="8490525" y="4382150"/>
            <a:ext cx="1154700" cy="6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8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hill of crosses</a:t>
            </a:r>
            <a:endParaRPr sz="1800" i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4C3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/>
          <p:nvPr/>
        </p:nvSpPr>
        <p:spPr>
          <a:xfrm>
            <a:off x="752856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2389" y="477627"/>
            <a:ext cx="4032413" cy="561311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 txBox="1">
            <a:spLocks noGrp="1"/>
          </p:cNvSpPr>
          <p:nvPr>
            <p:ph type="body" idx="1"/>
          </p:nvPr>
        </p:nvSpPr>
        <p:spPr>
          <a:xfrm>
            <a:off x="181250" y="799125"/>
            <a:ext cx="7347300" cy="3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lt-LT" sz="4000" b="1">
                <a:solidFill>
                  <a:schemeClr val="lt1"/>
                </a:solidFill>
              </a:rPr>
              <a:t>Republic of Lithuania</a:t>
            </a:r>
            <a:endParaRPr sz="40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 sz="32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lt-LT" sz="3200">
                <a:solidFill>
                  <a:schemeClr val="lt1"/>
                </a:solidFill>
              </a:rPr>
              <a:t> 	(Lithuanian: </a:t>
            </a:r>
            <a:r>
              <a:rPr lang="lt-LT" sz="3200" i="1">
                <a:solidFill>
                  <a:schemeClr val="lt1"/>
                </a:solidFill>
              </a:rPr>
              <a:t>Lietuvos Respublika</a:t>
            </a:r>
            <a:r>
              <a:rPr lang="lt-LT" sz="3200">
                <a:solidFill>
                  <a:schemeClr val="lt1"/>
                </a:solidFill>
              </a:rPr>
              <a:t>) is a country in the Baltic region of northern/ eastern Europe. Since its independence, Lithuania has been referred to as one of the Baltic states.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" name="Google Shape;112;p17"/>
          <p:cNvGraphicFramePr/>
          <p:nvPr/>
        </p:nvGraphicFramePr>
        <p:xfrm>
          <a:off x="6964140" y="4200873"/>
          <a:ext cx="4432850" cy="2125800"/>
        </p:xfrm>
        <a:graphic>
          <a:graphicData uri="http://schemas.openxmlformats.org/drawingml/2006/table">
            <a:tbl>
              <a:tblPr firstRow="1" firstCol="1" bandRow="1">
                <a:noFill/>
                <a:tableStyleId>{4B11D19F-CF69-4C8A-8CD9-BEA50283E1C3}</a:tableStyleId>
              </a:tblPr>
              <a:tblGrid>
                <a:gridCol w="2216425"/>
                <a:gridCol w="2216425"/>
              </a:tblGrid>
              <a:tr h="368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-LT" sz="1400" u="none" strike="noStrike" cap="none">
                          <a:solidFill>
                            <a:schemeClr val="lt1"/>
                          </a:solidFill>
                        </a:rPr>
                        <a:t>I</a:t>
                      </a:r>
                      <a:r>
                        <a:rPr lang="lt-LT" sz="1400" strike="noStrike" cap="none"/>
                        <a:t>ndependence restored</a:t>
                      </a:r>
                      <a:endParaRPr sz="14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0" marB="3047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252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-LT" sz="1400" b="0" u="none" strike="noStrike" cap="none">
                          <a:solidFill>
                            <a:schemeClr val="lt1"/>
                          </a:solidFill>
                        </a:rPr>
                        <a:t>11 March 1990</a:t>
                      </a:r>
                      <a:endParaRPr sz="14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0" marB="3047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25252"/>
                    </a:solidFill>
                  </a:tcPr>
                </a:tc>
              </a:tr>
              <a:tr h="694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-LT" sz="1400" strike="noStrike" cap="none"/>
                        <a:t>Admitted</a:t>
                      </a:r>
                      <a:r>
                        <a:rPr lang="lt-LT" sz="1400" u="none" strike="noStrike" cap="none">
                          <a:solidFill>
                            <a:schemeClr val="lt1"/>
                          </a:solidFill>
                        </a:rPr>
                        <a:t> to the </a:t>
                      </a:r>
                      <a:r>
                        <a:rPr lang="lt-LT" sz="1400" strike="noStrike" cap="none"/>
                        <a:t>United Nations</a:t>
                      </a:r>
                      <a:endParaRPr sz="14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0" marB="3047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252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-LT" sz="1400" u="none" strike="noStrike" cap="none">
                          <a:solidFill>
                            <a:schemeClr val="lt1"/>
                          </a:solidFill>
                        </a:rPr>
                        <a:t>17 September 1991</a:t>
                      </a:r>
                      <a:endParaRPr sz="14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0" marB="3047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25252"/>
                    </a:solidFill>
                  </a:tcPr>
                </a:tc>
              </a:tr>
              <a:tr h="368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-LT" sz="1400" u="none" strike="noStrike" cap="none">
                          <a:solidFill>
                            <a:schemeClr val="lt1"/>
                          </a:solidFill>
                        </a:rPr>
                        <a:t> </a:t>
                      </a:r>
                      <a:r>
                        <a:rPr lang="lt-LT" sz="1400" strike="noStrike" cap="none"/>
                        <a:t>Admitted</a:t>
                      </a:r>
                      <a:r>
                        <a:rPr lang="lt-LT" sz="1400" u="none" strike="noStrike" cap="none">
                          <a:solidFill>
                            <a:schemeClr val="lt1"/>
                          </a:solidFill>
                        </a:rPr>
                        <a:t> to </a:t>
                      </a:r>
                      <a:r>
                        <a:rPr lang="lt-LT" sz="1400" strike="noStrike" cap="none"/>
                        <a:t>NATO</a:t>
                      </a:r>
                      <a:endParaRPr sz="14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0" marB="3047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252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-LT" sz="1400" u="none" strike="noStrike" cap="none">
                          <a:solidFill>
                            <a:schemeClr val="lt1"/>
                          </a:solidFill>
                        </a:rPr>
                        <a:t>29 March 2004</a:t>
                      </a:r>
                      <a:endParaRPr sz="14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0" marB="3047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25252"/>
                    </a:solidFill>
                  </a:tcPr>
                </a:tc>
              </a:tr>
              <a:tr h="694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-LT" sz="1400" strike="noStrike" cap="none"/>
                        <a:t>Joined</a:t>
                      </a:r>
                      <a:r>
                        <a:rPr lang="lt-LT" sz="1400" u="none" strike="noStrike" cap="none">
                          <a:solidFill>
                            <a:schemeClr val="lt1"/>
                          </a:solidFill>
                        </a:rPr>
                        <a:t> the </a:t>
                      </a:r>
                      <a:r>
                        <a:rPr lang="lt-LT" sz="1400" strike="noStrike" cap="none"/>
                        <a:t>European Union</a:t>
                      </a:r>
                      <a:endParaRPr sz="14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0" marB="3047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252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285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-LT" sz="1400" u="none" strike="noStrike" cap="none">
                          <a:solidFill>
                            <a:schemeClr val="lt1"/>
                          </a:solidFill>
                        </a:rPr>
                        <a:t>1 May 2004</a:t>
                      </a:r>
                      <a:endParaRPr sz="14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0" marB="3047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25252"/>
                    </a:solidFill>
                  </a:tcPr>
                </a:tc>
              </a:tr>
            </a:tbl>
          </a:graphicData>
        </a:graphic>
      </p:graphicFrame>
      <p:sp>
        <p:nvSpPr>
          <p:cNvPr id="113" name="Google Shape;113;p17"/>
          <p:cNvSpPr txBox="1"/>
          <p:nvPr/>
        </p:nvSpPr>
        <p:spPr>
          <a:xfrm>
            <a:off x="487900" y="2097575"/>
            <a:ext cx="6679800" cy="21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Lithuania is a member of the European Union, the Council of Europe, eurozone, Schengen Agreement, NATO.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3193" y="365125"/>
            <a:ext cx="3408782" cy="341988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/>
          <p:nvPr/>
        </p:nvSpPr>
        <p:spPr>
          <a:xfrm>
            <a:off x="436146" y="449821"/>
            <a:ext cx="6528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History</a:t>
            </a:r>
            <a:endParaRPr sz="4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466846" y="1308684"/>
            <a:ext cx="10515600" cy="3945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lt-LT" sz="3200">
                <a:solidFill>
                  <a:schemeClr val="lt1"/>
                </a:solidFill>
              </a:rPr>
              <a:t>Lithuania has an estimated population of 2.7 million people as of 2018 and Vilnius is its capital and largest city.</a:t>
            </a:r>
            <a:endParaRPr sz="3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solidFill>
                <a:schemeClr val="lt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21" name="Google Shape;12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994" y="2473499"/>
            <a:ext cx="2567003" cy="1712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 rotWithShape="1">
          <a:blip r:embed="rId4">
            <a:alphaModFix/>
          </a:blip>
          <a:srcRect t="-353" r="15004" b="-1"/>
          <a:stretch/>
        </p:blipFill>
        <p:spPr>
          <a:xfrm>
            <a:off x="7774872" y="2330885"/>
            <a:ext cx="4190270" cy="371057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/>
          <p:nvPr/>
        </p:nvSpPr>
        <p:spPr>
          <a:xfrm>
            <a:off x="420156" y="338377"/>
            <a:ext cx="60318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Facts</a:t>
            </a:r>
            <a:endParaRPr sz="4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420150" y="5578349"/>
            <a:ext cx="720614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official language – Lithuanian. It’s 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one of the oldest languages in the world.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7576" y="3429000"/>
            <a:ext cx="3505310" cy="184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body" idx="1"/>
          </p:nvPr>
        </p:nvSpPr>
        <p:spPr>
          <a:xfrm>
            <a:off x="460695" y="458949"/>
            <a:ext cx="7349400" cy="29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lt-LT">
                <a:solidFill>
                  <a:schemeClr val="lt1"/>
                </a:solidFill>
              </a:rPr>
              <a:t>Vilnius university is the oldest university in Eastern Europe.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131" name="Google Shape;13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2360" y="1129942"/>
            <a:ext cx="3594108" cy="239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43134" y="1493836"/>
            <a:ext cx="2240902" cy="3094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37054" y="2067487"/>
            <a:ext cx="2512696" cy="194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86161" y="4021975"/>
            <a:ext cx="2966557" cy="247213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 txBox="1"/>
          <p:nvPr/>
        </p:nvSpPr>
        <p:spPr>
          <a:xfrm>
            <a:off x="520119" y="4924446"/>
            <a:ext cx="746620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Lithuanian head of state is the president, directly elected for a five-year term and serving a maximum of two terms. </a:t>
            </a:r>
            <a:endParaRPr/>
          </a:p>
          <a:p>
            <a:pPr marL="0" marR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 this moment the president is Dalia Grybauskaitė.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512817" y="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lt-LT" sz="4000" b="1">
                <a:solidFill>
                  <a:schemeClr val="lt1"/>
                </a:solidFill>
              </a:rPr>
              <a:t>Sports</a:t>
            </a:r>
            <a:endParaRPr sz="4000" b="1">
              <a:solidFill>
                <a:schemeClr val="lt1"/>
              </a:solidFill>
            </a:endParaRPr>
          </a:p>
        </p:txBody>
      </p:sp>
      <p:sp>
        <p:nvSpPr>
          <p:cNvPr id="141" name="Google Shape;141;p20"/>
          <p:cNvSpPr txBox="1">
            <a:spLocks noGrp="1"/>
          </p:cNvSpPr>
          <p:nvPr>
            <p:ph type="body" idx="1"/>
          </p:nvPr>
        </p:nvSpPr>
        <p:spPr>
          <a:xfrm>
            <a:off x="411060" y="1174927"/>
            <a:ext cx="7173300" cy="1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lt-LT">
                <a:solidFill>
                  <a:schemeClr val="lt1"/>
                </a:solidFill>
              </a:rPr>
              <a:t>The most popular sport of Lithuania is basketball. The national Lithuania basketball team has had significant success in international basketball events.</a:t>
            </a:r>
            <a:endParaRPr/>
          </a:p>
          <a:p>
            <a:pPr marL="228600" lvl="0" indent="-508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chemeClr val="lt1"/>
              </a:solidFill>
            </a:endParaRPr>
          </a:p>
          <a:p>
            <a:pPr marL="228600" lvl="0" indent="-508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42" name="Google Shape;14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49425" y="4331240"/>
            <a:ext cx="1840311" cy="228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84489" y="3325301"/>
            <a:ext cx="2571331" cy="1715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48077" y="876760"/>
            <a:ext cx="3116813" cy="207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"/>
          <p:cNvSpPr txBox="1"/>
          <p:nvPr/>
        </p:nvSpPr>
        <p:spPr>
          <a:xfrm>
            <a:off x="411060" y="3120921"/>
            <a:ext cx="6551700" cy="16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 legendary youngest gold medal winner in swimming is Rūta Meiltutytė (she was 16 at the time, now she‘s 21 years old).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0"/>
          <p:cNvSpPr txBox="1"/>
          <p:nvPr/>
        </p:nvSpPr>
        <p:spPr>
          <a:xfrm>
            <a:off x="411060" y="4782935"/>
            <a:ext cx="5964572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Airinė Palšytė is a high jumper. She won a gold medal at the 2017 European Athletics Indoor Championships.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822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822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822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xfrm>
            <a:off x="330850" y="100474"/>
            <a:ext cx="10515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lt-LT" sz="4000" b="1">
                <a:solidFill>
                  <a:schemeClr val="lt1"/>
                </a:solidFill>
              </a:rPr>
              <a:t>Geography</a:t>
            </a:r>
            <a:endParaRPr sz="4000" b="1">
              <a:solidFill>
                <a:schemeClr val="lt1"/>
              </a:solidFill>
            </a:endParaRPr>
          </a:p>
        </p:txBody>
      </p:sp>
      <p:sp>
        <p:nvSpPr>
          <p:cNvPr id="152" name="Google Shape;152;p21"/>
          <p:cNvSpPr txBox="1">
            <a:spLocks noGrp="1"/>
          </p:cNvSpPr>
          <p:nvPr>
            <p:ph type="body" idx="1"/>
          </p:nvPr>
        </p:nvSpPr>
        <p:spPr>
          <a:xfrm>
            <a:off x="330856" y="1855851"/>
            <a:ext cx="5464527" cy="124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lt-LT">
                <a:solidFill>
                  <a:schemeClr val="lt1"/>
                </a:solidFill>
              </a:rPr>
              <a:t>The Geographic Centre of Europe (The European park) is in Lithuania.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chemeClr val="lt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53" name="Google Shape;15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243455"/>
            <a:ext cx="2987183" cy="224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 rotWithShape="1">
          <a:blip r:embed="rId4">
            <a:alphaModFix/>
          </a:blip>
          <a:srcRect l="20451" t="559" r="19415"/>
          <a:stretch/>
        </p:blipFill>
        <p:spPr>
          <a:xfrm>
            <a:off x="9540634" y="366584"/>
            <a:ext cx="2000542" cy="2481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8950613" y="3946957"/>
            <a:ext cx="3180584" cy="178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8026" y="3853916"/>
            <a:ext cx="3263130" cy="257787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 txBox="1"/>
          <p:nvPr/>
        </p:nvSpPr>
        <p:spPr>
          <a:xfrm>
            <a:off x="330861" y="4096425"/>
            <a:ext cx="5570400" cy="20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Lithuania is a particularly watery region with more than 3,000 lakes, mostly in northeastern Lithuania. 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longest river is Nemunas.</a:t>
            </a:r>
            <a:endParaRPr sz="2800" baseline="30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>
            <a:spLocks noGrp="1"/>
          </p:cNvSpPr>
          <p:nvPr>
            <p:ph type="title"/>
          </p:nvPr>
        </p:nvSpPr>
        <p:spPr>
          <a:xfrm>
            <a:off x="2113579" y="511918"/>
            <a:ext cx="527733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lt-LT" sz="4000" b="1"/>
              <a:t>Places to visit</a:t>
            </a:r>
            <a:endParaRPr sz="4000"/>
          </a:p>
        </p:txBody>
      </p:sp>
      <p:sp>
        <p:nvSpPr>
          <p:cNvPr id="163" name="Google Shape;163;p22"/>
          <p:cNvSpPr/>
          <p:nvPr/>
        </p:nvSpPr>
        <p:spPr>
          <a:xfrm>
            <a:off x="6191407" y="1"/>
            <a:ext cx="4480560" cy="2513993"/>
          </a:xfrm>
          <a:custGeom>
            <a:avLst/>
            <a:gdLst/>
            <a:ahLst/>
            <a:cxnLst/>
            <a:rect l="l" t="t" r="r" b="b"/>
            <a:pathLst>
              <a:path w="4480560" h="2513993" extrusionOk="0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22"/>
          <p:cNvPicPr preferRelativeResize="0"/>
          <p:nvPr/>
        </p:nvPicPr>
        <p:blipFill rotWithShape="1">
          <a:blip r:embed="rId3">
            <a:alphaModFix/>
          </a:blip>
          <a:srcRect l="808" r="-4" b="-4"/>
          <a:stretch/>
        </p:blipFill>
        <p:spPr>
          <a:xfrm>
            <a:off x="6355999" y="0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 extrusionOk="0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65" name="Google Shape;165;p22"/>
          <p:cNvSpPr txBox="1">
            <a:spLocks noGrp="1"/>
          </p:cNvSpPr>
          <p:nvPr>
            <p:ph type="body" idx="1"/>
          </p:nvPr>
        </p:nvSpPr>
        <p:spPr>
          <a:xfrm>
            <a:off x="451051" y="1922716"/>
            <a:ext cx="6159453" cy="1652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lt-LT"/>
              <a:t>1. Hill of crosses. You’ll never find a place with this many crosses anywhere else in the world, it’s definitely a sight to see.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800"/>
          </a:p>
        </p:txBody>
      </p:sp>
      <p:sp>
        <p:nvSpPr>
          <p:cNvPr id="166" name="Google Shape;166;p22"/>
          <p:cNvSpPr/>
          <p:nvPr/>
        </p:nvSpPr>
        <p:spPr>
          <a:xfrm>
            <a:off x="7225130" y="2909477"/>
            <a:ext cx="4966870" cy="3948522"/>
          </a:xfrm>
          <a:custGeom>
            <a:avLst/>
            <a:gdLst/>
            <a:ahLst/>
            <a:cxnLst/>
            <a:rect l="l" t="t" r="r" b="b"/>
            <a:pathLst>
              <a:path w="4966870" h="3948522" extrusionOk="0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22"/>
          <p:cNvPicPr preferRelativeResize="0"/>
          <p:nvPr/>
        </p:nvPicPr>
        <p:blipFill rotWithShape="1">
          <a:blip r:embed="rId4">
            <a:alphaModFix/>
          </a:blip>
          <a:srcRect l="7587" r="8698"/>
          <a:stretch/>
        </p:blipFill>
        <p:spPr>
          <a:xfrm>
            <a:off x="7390912" y="3075259"/>
            <a:ext cx="4801088" cy="3782741"/>
          </a:xfrm>
          <a:custGeom>
            <a:avLst/>
            <a:gdLst/>
            <a:ahLst/>
            <a:cxnLst/>
            <a:rect l="l" t="t" r="r" b="b"/>
            <a:pathLst>
              <a:path w="4801088" h="3782741" extrusionOk="0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68" name="Google Shape;168;p22"/>
          <p:cNvSpPr txBox="1"/>
          <p:nvPr/>
        </p:nvSpPr>
        <p:spPr>
          <a:xfrm>
            <a:off x="472991" y="3959604"/>
            <a:ext cx="611557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 The old town of Vilnius. It’s one of the largest surviving medieval old towns in Northern Europe.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>
            <a:spLocks noGrp="1"/>
          </p:cNvSpPr>
          <p:nvPr>
            <p:ph type="body" idx="1"/>
          </p:nvPr>
        </p:nvSpPr>
        <p:spPr>
          <a:xfrm>
            <a:off x="695375" y="1878775"/>
            <a:ext cx="7317300" cy="18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lt-LT"/>
              <a:t>3. The Curonian Spit. The view is spectacular: majestic sand dunes rising up to 67 metres and, literally, emerging from the blue depths of the sea.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</p:txBody>
      </p:sp>
      <p:sp>
        <p:nvSpPr>
          <p:cNvPr id="174" name="Google Shape;174;p23"/>
          <p:cNvSpPr/>
          <p:nvPr/>
        </p:nvSpPr>
        <p:spPr>
          <a:xfrm>
            <a:off x="7525108" y="1"/>
            <a:ext cx="4666892" cy="3612937"/>
          </a:xfrm>
          <a:custGeom>
            <a:avLst/>
            <a:gdLst/>
            <a:ahLst/>
            <a:cxnLst/>
            <a:rect l="l" t="t" r="r" b="b"/>
            <a:pathLst>
              <a:path w="4666892" h="3612937" extrusionOk="0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23"/>
          <p:cNvPicPr preferRelativeResize="0"/>
          <p:nvPr/>
        </p:nvPicPr>
        <p:blipFill rotWithShape="1">
          <a:blip r:embed="rId3">
            <a:alphaModFix/>
          </a:blip>
          <a:srcRect r="7954" b="3"/>
          <a:stretch/>
        </p:blipFill>
        <p:spPr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 extrusionOk="0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6" name="Google Shape;176;p23"/>
          <p:cNvSpPr/>
          <p:nvPr/>
        </p:nvSpPr>
        <p:spPr>
          <a:xfrm>
            <a:off x="8604737" y="3918051"/>
            <a:ext cx="3587263" cy="2939948"/>
          </a:xfrm>
          <a:custGeom>
            <a:avLst/>
            <a:gdLst/>
            <a:ahLst/>
            <a:cxnLst/>
            <a:rect l="l" t="t" r="r" b="b"/>
            <a:pathLst>
              <a:path w="3587263" h="2939948" extrusionOk="0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23"/>
          <p:cNvPicPr preferRelativeResize="0"/>
          <p:nvPr/>
        </p:nvPicPr>
        <p:blipFill rotWithShape="1">
          <a:blip r:embed="rId4">
            <a:alphaModFix/>
          </a:blip>
          <a:srcRect r="7511" b="1"/>
          <a:stretch/>
        </p:blipFill>
        <p:spPr>
          <a:xfrm>
            <a:off x="8768825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 extrusionOk="0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8" name="Google Shape;178;p23"/>
          <p:cNvSpPr txBox="1"/>
          <p:nvPr/>
        </p:nvSpPr>
        <p:spPr>
          <a:xfrm>
            <a:off x="695371" y="4521635"/>
            <a:ext cx="65100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4. The Stelmužė oak tree. It’s one of the oldest oak trees in Europe.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</Words>
  <Application>Microsoft Office PowerPoint</Application>
  <PresentationFormat>Plačiaekranė</PresentationFormat>
  <Paragraphs>59</Paragraphs>
  <Slides>10</Slides>
  <Notes>10</Notes>
  <HiddenSlides>0</HiddenSlides>
  <MMClips>0</MMClips>
  <ScaleCrop>false</ScaleCrop>
  <HeadingPairs>
    <vt:vector size="6" baseType="variant">
      <vt:variant>
        <vt:lpstr>Naudojami šriftai</vt:lpstr>
      </vt:variant>
      <vt:variant>
        <vt:i4>2</vt:i4>
      </vt:variant>
      <vt:variant>
        <vt:lpstr>Tema</vt:lpstr>
      </vt:variant>
      <vt:variant>
        <vt:i4>2</vt:i4>
      </vt:variant>
      <vt:variant>
        <vt:lpstr>Skaidrių pavadinimai</vt:lpstr>
      </vt:variant>
      <vt:variant>
        <vt:i4>10</vt:i4>
      </vt:variant>
    </vt:vector>
  </HeadingPairs>
  <TitlesOfParts>
    <vt:vector size="14" baseType="lpstr">
      <vt:lpstr>Arial</vt:lpstr>
      <vt:lpstr>Calibri</vt:lpstr>
      <vt:lpstr>„Office“ tema</vt:lpstr>
      <vt:lpstr>„Office“ tema</vt:lpstr>
      <vt:lpstr>OUR COUNTRY LITHUANIA</vt:lpstr>
      <vt:lpstr>„PowerPoint“ pateiktis</vt:lpstr>
      <vt:lpstr>„PowerPoint“ pateiktis</vt:lpstr>
      <vt:lpstr>„PowerPoint“ pateiktis</vt:lpstr>
      <vt:lpstr>„PowerPoint“ pateiktis</vt:lpstr>
      <vt:lpstr>Sports</vt:lpstr>
      <vt:lpstr>Geography</vt:lpstr>
      <vt:lpstr>Places to visit</vt:lpstr>
      <vt:lpstr>„PowerPoint“ pateiktis</vt:lpstr>
      <vt:lpstr>Quick recap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COUNTRY LITHUANIA</dc:title>
  <dc:creator>7</dc:creator>
  <cp:lastModifiedBy>7</cp:lastModifiedBy>
  <cp:revision>1</cp:revision>
  <dcterms:modified xsi:type="dcterms:W3CDTF">2018-12-14T14:21:35Z</dcterms:modified>
</cp:coreProperties>
</file>