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58" r:id="rId5"/>
    <p:sldId id="260" r:id="rId6"/>
    <p:sldId id="261" r:id="rId7"/>
    <p:sldId id="269" r:id="rId8"/>
    <p:sldId id="262" r:id="rId9"/>
    <p:sldId id="263" r:id="rId10"/>
    <p:sldId id="264" r:id="rId11"/>
    <p:sldId id="268" r:id="rId12"/>
    <p:sldId id="270"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A00"/>
    <a:srgbClr val="FE9202"/>
    <a:srgbClr val="990099"/>
    <a:srgbClr val="CC0099"/>
    <a:srgbClr val="007033"/>
    <a:srgbClr val="6C1A00"/>
    <a:srgbClr val="00AACC"/>
    <a:srgbClr val="5EEC3C"/>
    <a:srgbClr val="003296"/>
    <a:srgbClr val="E39A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0" autoAdjust="0"/>
  </p:normalViewPr>
  <p:slideViewPr>
    <p:cSldViewPr>
      <p:cViewPr>
        <p:scale>
          <a:sx n="107" d="100"/>
          <a:sy n="107" d="100"/>
        </p:scale>
        <p:origin x="-144" y="63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A20F6-6033-4A20-B71C-52B60521C783}" type="datetimeFigureOut">
              <a:rPr lang="en-US" smtClean="0"/>
              <a:pPr/>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653B3-C15D-42FC-AA77-E4BFD8D7A0C1}" type="slidenum">
              <a:rPr lang="en-US" smtClean="0"/>
              <a:pPr/>
              <a:t>‹#›</a:t>
            </a:fld>
            <a:endParaRPr lang="en-US"/>
          </a:p>
        </p:txBody>
      </p:sp>
    </p:spTree>
    <p:extLst>
      <p:ext uri="{BB962C8B-B14F-4D97-AF65-F5344CB8AC3E}">
        <p14:creationId xmlns:p14="http://schemas.microsoft.com/office/powerpoint/2010/main" val="428474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goodonyou.eco/how-sustainable-is-linen/" TargetMode="External"/><Relationship Id="rId3" Type="http://schemas.openxmlformats.org/officeDocument/2006/relationships/hyperlink" Target="https://www.newsweek.com/2016/09/09/old-clothes-fashion-waste-crisis-494824.html" TargetMode="External"/><Relationship Id="rId7" Type="http://schemas.openxmlformats.org/officeDocument/2006/relationships/hyperlink" Target="https://goodonyou.eco/material-guide-ethical-denim/"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goodonyou.eco/quality-fashion-over-fast-fashion/" TargetMode="External"/><Relationship Id="rId5" Type="http://schemas.openxmlformats.org/officeDocument/2006/relationships/hyperlink" Target="https://goodonyou.eco/quit-fast-fashion-fall-back-love-clothes/" TargetMode="External"/><Relationship Id="rId10" Type="http://schemas.openxmlformats.org/officeDocument/2006/relationships/hyperlink" Target="https://goodonyou.eco/lifecycle-environmental-impact-clothes/" TargetMode="External"/><Relationship Id="rId4" Type="http://schemas.openxmlformats.org/officeDocument/2006/relationships/hyperlink" Target="https://theswamp.media/millennials-are-too-clever-for-mindless-consumerism" TargetMode="External"/><Relationship Id="rId9" Type="http://schemas.openxmlformats.org/officeDocument/2006/relationships/hyperlink" Target="https://goodonyou.eco/how-ethical-is-cott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en-US" noProof="0" dirty="0"/>
          </a:p>
        </p:txBody>
      </p:sp>
      <p:sp>
        <p:nvSpPr>
          <p:cNvPr id="4" name="Skaidrės numerio vietos rezervavimo ženklas 3"/>
          <p:cNvSpPr>
            <a:spLocks noGrp="1"/>
          </p:cNvSpPr>
          <p:nvPr>
            <p:ph type="sldNum" sz="quarter" idx="10"/>
          </p:nvPr>
        </p:nvSpPr>
        <p:spPr/>
        <p:txBody>
          <a:bodyPr/>
          <a:lstStyle/>
          <a:p>
            <a:fld id="{069653B3-C15D-42FC-AA77-E4BFD8D7A0C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r>
              <a:rPr lang="en-US" dirty="0" err="1" smtClean="0"/>
              <a:t>Idk</a:t>
            </a:r>
            <a:r>
              <a:rPr lang="en-US" dirty="0" smtClean="0"/>
              <a:t> </a:t>
            </a:r>
            <a:r>
              <a:rPr lang="en-US" dirty="0" err="1" smtClean="0"/>
              <a:t>siulau</a:t>
            </a:r>
            <a:r>
              <a:rPr lang="en-US" baseline="0" dirty="0" smtClean="0"/>
              <a:t> </a:t>
            </a:r>
            <a:r>
              <a:rPr lang="en-US" baseline="0" dirty="0" err="1" smtClean="0"/>
              <a:t>paziureti</a:t>
            </a:r>
            <a:r>
              <a:rPr lang="en-US" baseline="0" dirty="0" smtClean="0"/>
              <a:t> </a:t>
            </a:r>
            <a:r>
              <a:rPr lang="en-US" baseline="0" dirty="0" err="1" smtClean="0"/>
              <a:t>ta</a:t>
            </a:r>
            <a:r>
              <a:rPr lang="en-US" baseline="0" dirty="0" smtClean="0"/>
              <a:t> </a:t>
            </a:r>
            <a:r>
              <a:rPr lang="en-US" baseline="0" dirty="0" err="1" smtClean="0"/>
              <a:t>filmuka</a:t>
            </a:r>
            <a:r>
              <a:rPr lang="en-US" baseline="0" dirty="0" smtClean="0"/>
              <a:t> </a:t>
            </a:r>
            <a:r>
              <a:rPr lang="en-US" baseline="0" dirty="0" err="1" smtClean="0"/>
              <a:t>ir</a:t>
            </a:r>
            <a:r>
              <a:rPr lang="en-US" baseline="0" dirty="0" smtClean="0"/>
              <a:t> </a:t>
            </a:r>
            <a:r>
              <a:rPr lang="en-US" baseline="0" dirty="0" err="1" smtClean="0"/>
              <a:t>nuspresti</a:t>
            </a:r>
            <a:r>
              <a:rPr lang="en-US" baseline="0" dirty="0" smtClean="0"/>
              <a:t> </a:t>
            </a:r>
            <a:r>
              <a:rPr lang="en-US" baseline="0" dirty="0" err="1" smtClean="0"/>
              <a:t>ar</a:t>
            </a:r>
            <a:r>
              <a:rPr lang="en-US" baseline="0" dirty="0" smtClean="0"/>
              <a:t> </a:t>
            </a:r>
            <a:r>
              <a:rPr lang="en-US" baseline="0" dirty="0" err="1" smtClean="0"/>
              <a:t>jis</a:t>
            </a:r>
            <a:r>
              <a:rPr lang="en-US" baseline="0" dirty="0" smtClean="0"/>
              <a:t> </a:t>
            </a:r>
            <a:r>
              <a:rPr lang="en-US" baseline="0" dirty="0" err="1" smtClean="0"/>
              <a:t>reikalingas</a:t>
            </a:r>
            <a:r>
              <a:rPr lang="en-US" baseline="0" dirty="0" smtClean="0"/>
              <a:t> </a:t>
            </a:r>
            <a:r>
              <a:rPr lang="en-US" baseline="0" dirty="0" err="1" smtClean="0"/>
              <a:t>ar</a:t>
            </a:r>
            <a:r>
              <a:rPr lang="en-US" baseline="0" dirty="0" smtClean="0"/>
              <a:t> ne</a:t>
            </a:r>
            <a:endParaRPr lang="en-US" dirty="0"/>
          </a:p>
        </p:txBody>
      </p:sp>
      <p:sp>
        <p:nvSpPr>
          <p:cNvPr id="4" name="Skaidrės numerio vietos rezervavimo ženklas 3"/>
          <p:cNvSpPr>
            <a:spLocks noGrp="1"/>
          </p:cNvSpPr>
          <p:nvPr>
            <p:ph type="sldNum" sz="quarter" idx="10"/>
          </p:nvPr>
        </p:nvSpPr>
        <p:spPr/>
        <p:txBody>
          <a:bodyPr/>
          <a:lstStyle/>
          <a:p>
            <a:fld id="{069653B3-C15D-42FC-AA77-E4BFD8D7A0C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r>
              <a:rPr lang="en-US" b="1" dirty="0" smtClean="0"/>
              <a:t>Type of consumerism</a:t>
            </a:r>
            <a:r>
              <a:rPr lang="en-US" dirty="0" smtClean="0"/>
              <a:t>:</a:t>
            </a:r>
            <a:r>
              <a:rPr lang="en-US" baseline="0" dirty="0" smtClean="0"/>
              <a:t> </a:t>
            </a:r>
            <a:r>
              <a:rPr lang="en-US" dirty="0" smtClean="0"/>
              <a:t>Shopping  consumerism,</a:t>
            </a:r>
            <a:r>
              <a:rPr lang="en-US" baseline="0" dirty="0" smtClean="0"/>
              <a:t> </a:t>
            </a:r>
            <a:r>
              <a:rPr lang="en-US" dirty="0" smtClean="0"/>
              <a:t>Fast food consumerism,</a:t>
            </a:r>
            <a:r>
              <a:rPr lang="en-US" baseline="0" dirty="0" smtClean="0"/>
              <a:t> </a:t>
            </a:r>
            <a:r>
              <a:rPr lang="en-US" dirty="0" smtClean="0"/>
              <a:t>Technology consumerism</a:t>
            </a:r>
          </a:p>
          <a:p>
            <a:r>
              <a:rPr lang="en-US" b="1" dirty="0" smtClean="0"/>
              <a:t>Pros:</a:t>
            </a:r>
            <a:r>
              <a:rPr lang="en-US" dirty="0" smtClean="0"/>
              <a:t> </a:t>
            </a:r>
            <a:r>
              <a:rPr lang="en-US" b="0" dirty="0" smtClean="0"/>
              <a:t>Consumerism stimulates economic growth,</a:t>
            </a:r>
            <a:r>
              <a:rPr lang="en-US" b="0" baseline="0" dirty="0" smtClean="0"/>
              <a:t> </a:t>
            </a:r>
            <a:r>
              <a:rPr lang="en-US" b="0" dirty="0" smtClean="0"/>
              <a:t>It also boosts creativity and innovation, Cost reductions are encouraged because of consumerism, It weeds out the poor performers naturally,</a:t>
            </a:r>
            <a:r>
              <a:rPr lang="en-US" b="0" baseline="0" dirty="0" smtClean="0"/>
              <a:t> </a:t>
            </a:r>
            <a:r>
              <a:rPr lang="en-US" b="0" dirty="0" smtClean="0"/>
              <a:t>Consumerism encourages freelancing, entrepreneurialism, and self-employment,</a:t>
            </a:r>
            <a:r>
              <a:rPr lang="en-US" b="0" baseline="0" dirty="0" smtClean="0"/>
              <a:t> </a:t>
            </a:r>
            <a:r>
              <a:rPr lang="en-US" b="0" dirty="0" smtClean="0"/>
              <a:t>It creates safer goods for consumers,</a:t>
            </a:r>
            <a:r>
              <a:rPr lang="en-US" b="0" baseline="0" dirty="0" smtClean="0"/>
              <a:t> </a:t>
            </a:r>
            <a:r>
              <a:rPr lang="en-US" b="0" dirty="0" smtClean="0"/>
              <a:t>Consumers are given more choices in this society.</a:t>
            </a:r>
          </a:p>
          <a:p>
            <a:r>
              <a:rPr lang="en-US" b="1" dirty="0" smtClean="0"/>
              <a:t>Cons</a:t>
            </a:r>
            <a:r>
              <a:rPr lang="en-US" b="0" dirty="0" smtClean="0"/>
              <a:t>: The economy takes precedence over the environment, It changes the moral fabric of society, Consumerism encourages debt, It leads to health problems, Consumerism does not provide fulfillment,</a:t>
            </a:r>
            <a:r>
              <a:rPr lang="en-US" b="0" baseline="0" dirty="0" smtClean="0"/>
              <a:t> </a:t>
            </a:r>
            <a:r>
              <a:rPr lang="en-US" b="0" dirty="0" smtClean="0"/>
              <a:t>It can be used as a political tool, Consumerism conflicts with various spiritual beliefs, The poor are always left behind by consumerism</a:t>
            </a:r>
            <a:r>
              <a:rPr lang="en-US" b="1" dirty="0" smtClean="0"/>
              <a:t>.</a:t>
            </a:r>
          </a:p>
          <a:p>
            <a:r>
              <a:rPr lang="en-US" b="1" dirty="0" err="1" smtClean="0"/>
              <a:t>Placiau</a:t>
            </a:r>
            <a:r>
              <a:rPr lang="en-US" b="1" dirty="0" smtClean="0"/>
              <a:t>:</a:t>
            </a:r>
            <a:r>
              <a:rPr lang="en-US" b="1" baseline="0" dirty="0" smtClean="0"/>
              <a:t>  https://vittana.org/15-consumerism-pros-and-cons</a:t>
            </a:r>
          </a:p>
          <a:p>
            <a:endParaRPr lang="en-US" b="1" baseline="0" dirty="0" smtClean="0"/>
          </a:p>
          <a:p>
            <a:endParaRPr lang="en-US" b="1" baseline="0" dirty="0" smtClean="0"/>
          </a:p>
          <a:p>
            <a:endParaRPr lang="en-US" b="1" baseline="0" dirty="0" smtClean="0"/>
          </a:p>
          <a:p>
            <a:endParaRPr lang="en-US" b="1" dirty="0"/>
          </a:p>
        </p:txBody>
      </p:sp>
      <p:sp>
        <p:nvSpPr>
          <p:cNvPr id="4" name="Skaidrės numerio vietos rezervavimo ženklas 3"/>
          <p:cNvSpPr>
            <a:spLocks noGrp="1"/>
          </p:cNvSpPr>
          <p:nvPr>
            <p:ph type="sldNum" sz="quarter" idx="10"/>
          </p:nvPr>
        </p:nvSpPr>
        <p:spPr/>
        <p:txBody>
          <a:bodyPr/>
          <a:lstStyle/>
          <a:p>
            <a:fld id="{069653B3-C15D-42FC-AA77-E4BFD8D7A0C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en-US" baseline="0" dirty="0" smtClean="0"/>
          </a:p>
        </p:txBody>
      </p:sp>
      <p:sp>
        <p:nvSpPr>
          <p:cNvPr id="4" name="Skaidrės numerio vietos rezervavimo ženklas 3"/>
          <p:cNvSpPr>
            <a:spLocks noGrp="1"/>
          </p:cNvSpPr>
          <p:nvPr>
            <p:ph type="sldNum" sz="quarter" idx="10"/>
          </p:nvPr>
        </p:nvSpPr>
        <p:spPr/>
        <p:txBody>
          <a:bodyPr/>
          <a:lstStyle/>
          <a:p>
            <a:fld id="{069653B3-C15D-42FC-AA77-E4BFD8D7A0C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Placiau</a:t>
            </a:r>
            <a:r>
              <a:rPr lang="en-US" b="1" dirty="0" smtClean="0"/>
              <a:t>:</a:t>
            </a:r>
            <a:r>
              <a:rPr lang="en-US" b="1" baseline="0" dirty="0" smtClean="0"/>
              <a:t>  https://vittana.org/15-consumerism-pros-and-cons</a:t>
            </a:r>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pPr/>
              <a:t>5</a:t>
            </a:fld>
            <a:endParaRPr lang="en-US"/>
          </a:p>
        </p:txBody>
      </p:sp>
    </p:spTree>
    <p:extLst>
      <p:ext uri="{BB962C8B-B14F-4D97-AF65-F5344CB8AC3E}">
        <p14:creationId xmlns:p14="http://schemas.microsoft.com/office/powerpoint/2010/main" val="11651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r>
              <a:rPr lang="en-US" b="1" dirty="0" err="1" smtClean="0"/>
              <a:t>Placiau</a:t>
            </a:r>
            <a:r>
              <a:rPr lang="en-US" b="1" dirty="0" smtClean="0"/>
              <a:t>:</a:t>
            </a:r>
            <a:r>
              <a:rPr lang="en-US" b="1" baseline="0" dirty="0" smtClean="0"/>
              <a:t>  https://vittana.org/15-consumerism-pros-and-cons</a:t>
            </a:r>
            <a:endParaRPr lang="en-US" dirty="0"/>
          </a:p>
        </p:txBody>
      </p:sp>
      <p:sp>
        <p:nvSpPr>
          <p:cNvPr id="4" name="Skaidrės numerio vietos rezervavimo ženklas 3"/>
          <p:cNvSpPr>
            <a:spLocks noGrp="1"/>
          </p:cNvSpPr>
          <p:nvPr>
            <p:ph type="sldNum" sz="quarter" idx="10"/>
          </p:nvPr>
        </p:nvSpPr>
        <p:spPr/>
        <p:txBody>
          <a:bodyPr/>
          <a:lstStyle/>
          <a:p>
            <a:fld id="{069653B3-C15D-42FC-AA77-E4BFD8D7A0C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r>
              <a:rPr lang="en-US" dirty="0" smtClean="0"/>
              <a:t>FUN FACT: H&amp;M is the oldest of Fast Fashion retailers</a:t>
            </a:r>
          </a:p>
        </p:txBody>
      </p:sp>
      <p:sp>
        <p:nvSpPr>
          <p:cNvPr id="4" name="Skaidrės numerio vietos rezervavimo ženklas 3"/>
          <p:cNvSpPr>
            <a:spLocks noGrp="1"/>
          </p:cNvSpPr>
          <p:nvPr>
            <p:ph type="sldNum" sz="quarter" idx="10"/>
          </p:nvPr>
        </p:nvSpPr>
        <p:spPr/>
        <p:txBody>
          <a:bodyPr/>
          <a:lstStyle/>
          <a:p>
            <a:fld id="{069653B3-C15D-42FC-AA77-E4BFD8D7A0C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r>
              <a:rPr lang="en-US" dirty="0" smtClean="0"/>
              <a:t>1.Fast Fashion’s negative impact includes its use of cheap, toxic textile dyes – with the fashion industry the second largest polluter of clean water globally after agriculture. That’s why Greenpeace has been pressuring brands to remove dangerous chemicals from their supply chains through its </a:t>
            </a:r>
            <a:r>
              <a:rPr lang="en-US" dirty="0" err="1" smtClean="0"/>
              <a:t>Detox</a:t>
            </a:r>
            <a:r>
              <a:rPr lang="en-US" dirty="0" smtClean="0"/>
              <a:t> The Catwalk campaign.</a:t>
            </a:r>
          </a:p>
          <a:p>
            <a:r>
              <a:rPr lang="en-US" dirty="0" smtClean="0"/>
              <a:t>2.Polyester is one of the most popular fabrics. It’s derived from fossil fuels, contributing to global warming, and can shed </a:t>
            </a:r>
            <a:r>
              <a:rPr lang="en-US" dirty="0" err="1" smtClean="0"/>
              <a:t>microfibres</a:t>
            </a:r>
            <a:r>
              <a:rPr lang="en-US" dirty="0" smtClean="0"/>
              <a:t> that add to the increasing levels of plastic in our oceans when it’s put through a wash.</a:t>
            </a:r>
          </a:p>
          <a:p>
            <a:r>
              <a:rPr lang="en-US" dirty="0" smtClean="0"/>
              <a:t>3. The speed at which garments are produced also means that more and more clothes are disposed of by consumers, creating a huge amount of textile waste. In the UK alone, 235 million pieces of clothing were thought to have been sent to landfill in spring 2017.</a:t>
            </a:r>
          </a:p>
          <a:p>
            <a:r>
              <a:rPr lang="en-US" dirty="0" smtClean="0"/>
              <a:t>4. Fast Fashion makes us believe we need to shop more and more to stay on top of trends, creating a constant sense of need and ultimate </a:t>
            </a:r>
            <a:r>
              <a:rPr lang="en-US" dirty="0" err="1" smtClean="0"/>
              <a:t>disatisfaction</a:t>
            </a:r>
            <a:r>
              <a:rPr lang="en-US" dirty="0" smtClean="0"/>
              <a:t>.</a:t>
            </a:r>
          </a:p>
          <a:p>
            <a:r>
              <a:rPr lang="en-US" dirty="0" smtClean="0"/>
              <a:t>5. Animals are also impacted by Fast Fashion, as the toxic dyes that are released in waterways and </a:t>
            </a:r>
            <a:r>
              <a:rPr lang="en-US" dirty="0" err="1" smtClean="0"/>
              <a:t>microfibres</a:t>
            </a:r>
            <a:r>
              <a:rPr lang="en-US" dirty="0" smtClean="0"/>
              <a:t> that can be ingested by ocean life. When animal products such as leather and fur are used, animal welfare is put at risk.</a:t>
            </a:r>
          </a:p>
          <a:p>
            <a:r>
              <a:rPr lang="en-US" b="1" dirty="0" smtClean="0"/>
              <a:t>PILNAI:</a:t>
            </a:r>
            <a:r>
              <a:rPr lang="en-US" b="1" baseline="0" dirty="0" smtClean="0"/>
              <a:t> https://goodonyou.eco/what-is-fast-fashion/</a:t>
            </a:r>
            <a:endParaRPr lang="en-US" b="1" dirty="0"/>
          </a:p>
        </p:txBody>
      </p:sp>
      <p:sp>
        <p:nvSpPr>
          <p:cNvPr id="4" name="Skaidrės numerio vietos rezervavimo ženklas 3"/>
          <p:cNvSpPr>
            <a:spLocks noGrp="1"/>
          </p:cNvSpPr>
          <p:nvPr>
            <p:ph type="sldNum" sz="quarter" idx="10"/>
          </p:nvPr>
        </p:nvSpPr>
        <p:spPr/>
        <p:txBody>
          <a:bodyPr/>
          <a:lstStyle/>
          <a:p>
            <a:fld id="{069653B3-C15D-42FC-AA77-E4BFD8D7A0C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pPr marL="228600" indent="-228600">
              <a:buAutoNum type="arabicPeriod"/>
            </a:pPr>
            <a:r>
              <a:rPr lang="en-US" dirty="0" smtClean="0"/>
              <a:t>As an increasing number of consumers call out the true cost of the fashion industry, and especially Fast Fashion, we‘ve seen a growing number of retailers introduce sustainable and ethical fashion initiatives such as in-store recycling schemes. These schemes, allow customers to drop off unwanted items in “bins” in the brands’ stores.  But it’s been highlighted that </a:t>
            </a:r>
            <a:r>
              <a:rPr lang="en-US" dirty="0" smtClean="0">
                <a:hlinkClick r:id="rId3"/>
              </a:rPr>
              <a:t>only 0.1% of all clothing collected by charities and take-back programs is recycled into new textile </a:t>
            </a:r>
            <a:r>
              <a:rPr lang="en-US" dirty="0" err="1" smtClean="0">
                <a:hlinkClick r:id="rId3"/>
              </a:rPr>
              <a:t>fibre</a:t>
            </a:r>
            <a:r>
              <a:rPr lang="en-US" dirty="0" smtClean="0">
                <a:hlinkClick r:id="rId3"/>
              </a:rPr>
              <a:t>. </a:t>
            </a:r>
            <a:endParaRPr lang="en-US" dirty="0" smtClean="0"/>
          </a:p>
          <a:p>
            <a:pPr marL="228600" indent="-228600">
              <a:buAutoNum type="arabicPeriod"/>
            </a:pPr>
            <a:r>
              <a:rPr lang="en-US" dirty="0" err="1" smtClean="0"/>
              <a:t>Millennials</a:t>
            </a:r>
            <a:r>
              <a:rPr lang="en-US" dirty="0" smtClean="0"/>
              <a:t>, the drivers of the future economy may have not be catching the Fast Fashion bug. Some have argued that </a:t>
            </a:r>
            <a:r>
              <a:rPr lang="en-US" dirty="0" smtClean="0">
                <a:hlinkClick r:id="rId4"/>
              </a:rPr>
              <a:t>this generation has “grown too clever for mindless consumerism, forcing producers to become more ethical, more inclusive, and more liberal”</a:t>
            </a:r>
            <a:r>
              <a:rPr lang="en-US" dirty="0" smtClean="0"/>
              <a:t>. There is also a growing interest towards moving to a more circular model of textile production, reusing materials wherever and whenever possible.</a:t>
            </a:r>
          </a:p>
          <a:p>
            <a:pPr marL="228600" indent="-228600">
              <a:buAutoNum type="arabicPeriod"/>
            </a:pPr>
            <a:r>
              <a:rPr lang="en-US" dirty="0" smtClean="0"/>
              <a:t>Buying Less is the first, and here’s </a:t>
            </a:r>
            <a:r>
              <a:rPr lang="en-US" dirty="0" smtClean="0">
                <a:hlinkClick r:id="rId5"/>
              </a:rPr>
              <a:t>how you can fall back in love with the clothes you already own</a:t>
            </a:r>
            <a:r>
              <a:rPr lang="en-US" dirty="0" smtClean="0"/>
              <a:t> and </a:t>
            </a:r>
            <a:r>
              <a:rPr lang="en-US" dirty="0" smtClean="0">
                <a:hlinkClick r:id="rId6"/>
              </a:rPr>
              <a:t>prioritize quality fashion over Fast Fashion</a:t>
            </a:r>
            <a:r>
              <a:rPr lang="en-US" dirty="0" smtClean="0"/>
              <a:t>. Choose Well is the second step, choosing an eco-friendly fabric is complex as there are pros and cons to all </a:t>
            </a:r>
            <a:r>
              <a:rPr lang="en-US" dirty="0" err="1" smtClean="0"/>
              <a:t>fibre</a:t>
            </a:r>
            <a:r>
              <a:rPr lang="en-US" dirty="0" smtClean="0"/>
              <a:t> types, but hopefully we have several material guides to help you, such as </a:t>
            </a:r>
            <a:r>
              <a:rPr lang="en-US" dirty="0" smtClean="0">
                <a:hlinkClick r:id="rId7"/>
              </a:rPr>
              <a:t>denim</a:t>
            </a:r>
            <a:r>
              <a:rPr lang="en-US" dirty="0" smtClean="0"/>
              <a:t>, </a:t>
            </a:r>
            <a:r>
              <a:rPr lang="en-US" dirty="0" smtClean="0">
                <a:hlinkClick r:id="rId8"/>
              </a:rPr>
              <a:t>linen</a:t>
            </a:r>
            <a:r>
              <a:rPr lang="en-US" dirty="0" smtClean="0"/>
              <a:t>, </a:t>
            </a:r>
            <a:r>
              <a:rPr lang="en-US" dirty="0" smtClean="0">
                <a:hlinkClick r:id="rId9"/>
              </a:rPr>
              <a:t>cotton</a:t>
            </a:r>
            <a:r>
              <a:rPr lang="en-US" dirty="0" smtClean="0"/>
              <a:t> and more.</a:t>
            </a:r>
            <a:r>
              <a:rPr lang="en-US" baseline="0" dirty="0" smtClean="0"/>
              <a:t> </a:t>
            </a:r>
            <a:r>
              <a:rPr lang="en-US" dirty="0" smtClean="0"/>
              <a:t>Finally we should Make it Last and </a:t>
            </a:r>
            <a:r>
              <a:rPr lang="en-US" dirty="0" smtClean="0">
                <a:hlinkClick r:id="rId10"/>
              </a:rPr>
              <a:t>wear our clothes until they are worn out</a:t>
            </a:r>
            <a:endParaRPr lang="en-US" dirty="0" smtClean="0"/>
          </a:p>
          <a:p>
            <a:pPr marL="228600" indent="-228600">
              <a:buNone/>
            </a:pPr>
            <a:r>
              <a:rPr lang="en-US" b="1" baseline="0" dirty="0" smtClean="0"/>
              <a:t> M</a:t>
            </a:r>
            <a:r>
              <a:rPr lang="en-US" b="1" dirty="0" smtClean="0"/>
              <a:t>ore: https://goodonyou.eco/what-is-fast-fashion/</a:t>
            </a:r>
            <a:endParaRPr lang="en-US" b="1" dirty="0"/>
          </a:p>
        </p:txBody>
      </p:sp>
      <p:sp>
        <p:nvSpPr>
          <p:cNvPr id="4" name="Skaidrės numerio vietos rezervavimo ženklas 3"/>
          <p:cNvSpPr>
            <a:spLocks noGrp="1"/>
          </p:cNvSpPr>
          <p:nvPr>
            <p:ph type="sldNum" sz="quarter" idx="10"/>
          </p:nvPr>
        </p:nvSpPr>
        <p:spPr/>
        <p:txBody>
          <a:bodyPr/>
          <a:lstStyle/>
          <a:p>
            <a:fld id="{069653B3-C15D-42FC-AA77-E4BFD8D7A0C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2037282"/>
            <a:ext cx="7635250" cy="1068935"/>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1670" y="3487980"/>
            <a:ext cx="8246070" cy="1374345"/>
          </a:xfrm>
        </p:spPr>
        <p:txBody>
          <a:bodyPr>
            <a:normAutofit/>
          </a:bodyPr>
          <a:lstStyle>
            <a:lvl1pPr marL="0" indent="0" algn="l">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982E2FD7-0082-49FD-9CC3-D99E850A122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1"/>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97405"/>
            <a:ext cx="8246070" cy="3664917"/>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6015" y="433880"/>
            <a:ext cx="6260905" cy="572644"/>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1976015" y="1197405"/>
            <a:ext cx="6260905" cy="3358356"/>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6" y="281175"/>
            <a:ext cx="8093364" cy="61082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4"/>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75211"/>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4"/>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75211"/>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1/28/2019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C40963A5-9DAF-4588-A1ED-405CDF8C3DF7}"/>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9gcGjCF60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965" y="1960930"/>
            <a:ext cx="8246070" cy="1221640"/>
          </a:xfrm>
        </p:spPr>
        <p:txBody>
          <a:bodyPr>
            <a:normAutofit/>
          </a:bodyPr>
          <a:lstStyle/>
          <a:p>
            <a:r>
              <a:rPr lang="en-US" dirty="0" smtClean="0"/>
              <a:t>Consumerism</a:t>
            </a:r>
            <a:r>
              <a:rPr lang="lt-LT" dirty="0" smtClean="0"/>
              <a:t> </a:t>
            </a:r>
            <a:endParaRPr lang="en-US" dirty="0"/>
          </a:p>
        </p:txBody>
      </p:sp>
      <p:sp>
        <p:nvSpPr>
          <p:cNvPr id="3" name="Subtitle 2"/>
          <p:cNvSpPr>
            <a:spLocks noGrp="1"/>
          </p:cNvSpPr>
          <p:nvPr>
            <p:ph type="subTitle" idx="1"/>
          </p:nvPr>
        </p:nvSpPr>
        <p:spPr>
          <a:xfrm>
            <a:off x="143555" y="4404210"/>
            <a:ext cx="5650085" cy="739290"/>
          </a:xfrm>
        </p:spPr>
        <p:txBody>
          <a:bodyPr>
            <a:normAutofit fontScale="77500" lnSpcReduction="20000"/>
          </a:bodyPr>
          <a:lstStyle/>
          <a:p>
            <a:r>
              <a:rPr lang="en-US" dirty="0" smtClean="0"/>
              <a:t>Prepared</a:t>
            </a:r>
            <a:r>
              <a:rPr lang="lt-LT" dirty="0" smtClean="0"/>
              <a:t> </a:t>
            </a:r>
            <a:r>
              <a:rPr lang="lt-LT" dirty="0" err="1" smtClean="0"/>
              <a:t>by</a:t>
            </a:r>
            <a:r>
              <a:rPr lang="lt-LT" dirty="0" smtClean="0"/>
              <a:t> Julija Darvidaitė, Guostė </a:t>
            </a:r>
            <a:r>
              <a:rPr lang="lt-LT" dirty="0" err="1" smtClean="0"/>
              <a:t>Kalininkaitė</a:t>
            </a:r>
            <a:r>
              <a:rPr lang="lt-LT" dirty="0" smtClean="0"/>
              <a:t>, Viltė </a:t>
            </a:r>
            <a:r>
              <a:rPr lang="lt-LT" dirty="0" err="1" smtClean="0"/>
              <a:t>Mataraitė</a:t>
            </a:r>
            <a:r>
              <a:rPr lang="lt-LT" dirty="0" smtClean="0"/>
              <a:t> , Ugnė </a:t>
            </a:r>
            <a:r>
              <a:rPr lang="lt-LT" dirty="0" err="1" smtClean="0"/>
              <a:t>Valantaitė</a:t>
            </a:r>
            <a:endParaRPr lang="en-US" dirty="0"/>
          </a:p>
        </p:txBody>
      </p:sp>
      <p:pic>
        <p:nvPicPr>
          <p:cNvPr id="6146" name="Picture 2" descr="Vaizdo rezultatas pagal užklausą „etwinning logo“"/>
          <p:cNvPicPr>
            <a:picLocks noChangeAspect="1" noChangeArrowheads="1"/>
          </p:cNvPicPr>
          <p:nvPr/>
        </p:nvPicPr>
        <p:blipFill>
          <a:blip r:embed="rId3" cstate="print"/>
          <a:srcRect/>
          <a:stretch>
            <a:fillRect/>
          </a:stretch>
        </p:blipFill>
        <p:spPr bwMode="auto">
          <a:xfrm>
            <a:off x="143555" y="281175"/>
            <a:ext cx="2137870" cy="1359046"/>
          </a:xfrm>
          <a:prstGeom prst="rect">
            <a:avLst/>
          </a:prstGeom>
          <a:noFill/>
        </p:spPr>
      </p:pic>
    </p:spTree>
    <p:extLst>
      <p:ext uri="{BB962C8B-B14F-4D97-AF65-F5344CB8AC3E}">
        <p14:creationId xmlns:p14="http://schemas.microsoft.com/office/powerpoint/2010/main" val="36392037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96260" y="433881"/>
            <a:ext cx="8246070" cy="763526"/>
          </a:xfrm>
        </p:spPr>
        <p:txBody>
          <a:bodyPr>
            <a:normAutofit fontScale="90000"/>
          </a:bodyPr>
          <a:lstStyle/>
          <a:p>
            <a:r>
              <a:rPr lang="en-US" dirty="0" smtClean="0">
                <a:effectLst/>
              </a:rPr>
              <a:t>What’s the impact of Fast Fashion?</a:t>
            </a:r>
            <a:br>
              <a:rPr lang="en-US" dirty="0" smtClean="0">
                <a:effectLst/>
              </a:rPr>
            </a:br>
            <a:endParaRPr lang="en-US" dirty="0">
              <a:effectLst/>
            </a:endParaRPr>
          </a:p>
        </p:txBody>
      </p:sp>
      <p:sp>
        <p:nvSpPr>
          <p:cNvPr id="3" name="Turinio vietos rezervavimo ženklas 2"/>
          <p:cNvSpPr>
            <a:spLocks noGrp="1"/>
          </p:cNvSpPr>
          <p:nvPr>
            <p:ph idx="1"/>
          </p:nvPr>
        </p:nvSpPr>
        <p:spPr/>
        <p:txBody>
          <a:bodyPr/>
          <a:lstStyle/>
          <a:p>
            <a:r>
              <a:rPr lang="en-US" dirty="0" smtClean="0"/>
              <a:t>Fashion industry the second largest polluter of clean water globally after agriculture.</a:t>
            </a:r>
          </a:p>
          <a:p>
            <a:r>
              <a:rPr lang="en-US" dirty="0" smtClean="0"/>
              <a:t>Polyester is one of the most popular fabrics.</a:t>
            </a:r>
          </a:p>
          <a:p>
            <a:r>
              <a:rPr lang="en-US" dirty="0" smtClean="0"/>
              <a:t>Huge amount of textile is wasted</a:t>
            </a:r>
          </a:p>
          <a:p>
            <a:r>
              <a:rPr lang="en-US" dirty="0" smtClean="0"/>
              <a:t>Fast Fashion makes us feel dissatisfaction</a:t>
            </a:r>
          </a:p>
          <a:p>
            <a:r>
              <a:rPr lang="lt-LT" dirty="0" smtClean="0"/>
              <a:t>A</a:t>
            </a:r>
            <a:r>
              <a:rPr lang="en-US" dirty="0" err="1" smtClean="0"/>
              <a:t>nimal</a:t>
            </a:r>
            <a:r>
              <a:rPr lang="en-US" dirty="0" smtClean="0"/>
              <a:t> welfare is put at risk</a:t>
            </a:r>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lgn="ctr"/>
            <a:r>
              <a:rPr lang="en-US" dirty="0" smtClean="0"/>
              <a:t>Q&amp;A</a:t>
            </a:r>
            <a:endParaRPr lang="en-US" dirty="0"/>
          </a:p>
        </p:txBody>
      </p:sp>
      <p:sp>
        <p:nvSpPr>
          <p:cNvPr id="3" name="Turinio vietos rezervavimo ženklas 2"/>
          <p:cNvSpPr>
            <a:spLocks noGrp="1"/>
          </p:cNvSpPr>
          <p:nvPr>
            <p:ph idx="1"/>
          </p:nvPr>
        </p:nvSpPr>
        <p:spPr>
          <a:xfrm>
            <a:off x="1976015" y="1502815"/>
            <a:ext cx="3664920" cy="3817625"/>
          </a:xfrm>
        </p:spPr>
        <p:txBody>
          <a:bodyPr/>
          <a:lstStyle/>
          <a:p>
            <a:r>
              <a:rPr lang="en-US" dirty="0" smtClean="0"/>
              <a:t>Is Fast Fashion Going Green?</a:t>
            </a:r>
          </a:p>
          <a:p>
            <a:r>
              <a:rPr lang="en-US" dirty="0" smtClean="0"/>
              <a:t>Is Fast Fashion in decline?</a:t>
            </a:r>
          </a:p>
          <a:p>
            <a:r>
              <a:rPr lang="en-US" dirty="0" smtClean="0"/>
              <a:t>What can we do?</a:t>
            </a:r>
          </a:p>
          <a:p>
            <a:endParaRPr lang="en-US" dirty="0" smtClean="0"/>
          </a:p>
          <a:p>
            <a:endParaRPr lang="en-US" dirty="0"/>
          </a:p>
        </p:txBody>
      </p:sp>
      <p:pic>
        <p:nvPicPr>
          <p:cNvPr id="36882" name="Picture 18" descr="Vaizdo rezultatas pagal užklausą „mystic messenger question gif“"/>
          <p:cNvPicPr>
            <a:picLocks noChangeAspect="1" noChangeArrowheads="1" noCrop="1"/>
          </p:cNvPicPr>
          <p:nvPr/>
        </p:nvPicPr>
        <p:blipFill>
          <a:blip r:embed="rId3" cstate="print">
            <a:clrChange>
              <a:clrFrom>
                <a:srgbClr val="474646"/>
              </a:clrFrom>
              <a:clrTo>
                <a:srgbClr val="474646">
                  <a:alpha val="0"/>
                </a:srgbClr>
              </a:clrTo>
            </a:clrChange>
          </a:blip>
          <a:srcRect/>
          <a:stretch>
            <a:fillRect/>
          </a:stretch>
        </p:blipFill>
        <p:spPr bwMode="auto">
          <a:xfrm>
            <a:off x="5946345" y="2266340"/>
            <a:ext cx="2571750" cy="257175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Dialogue</a:t>
            </a:r>
            <a:endParaRPr lang="lt-LT" dirty="0"/>
          </a:p>
        </p:txBody>
      </p:sp>
      <p:sp>
        <p:nvSpPr>
          <p:cNvPr id="5" name="Text Placeholder 4"/>
          <p:cNvSpPr>
            <a:spLocks noGrp="1"/>
          </p:cNvSpPr>
          <p:nvPr>
            <p:ph type="body" idx="1"/>
          </p:nvPr>
        </p:nvSpPr>
        <p:spPr/>
        <p:txBody>
          <a:bodyPr/>
          <a:lstStyle/>
          <a:p>
            <a:r>
              <a:rPr lang="en-US" dirty="0" smtClean="0"/>
              <a:t>Student A</a:t>
            </a:r>
            <a:endParaRPr lang="lt-LT" dirty="0"/>
          </a:p>
        </p:txBody>
      </p:sp>
      <p:sp>
        <p:nvSpPr>
          <p:cNvPr id="6" name="Content Placeholder 5"/>
          <p:cNvSpPr>
            <a:spLocks noGrp="1"/>
          </p:cNvSpPr>
          <p:nvPr>
            <p:ph sz="half" idx="2"/>
          </p:nvPr>
        </p:nvSpPr>
        <p:spPr/>
        <p:txBody>
          <a:bodyPr>
            <a:normAutofit fontScale="40000" lnSpcReduction="20000"/>
          </a:bodyPr>
          <a:lstStyle/>
          <a:p>
            <a:pPr algn="l"/>
            <a:r>
              <a:rPr lang="en-US" i="1" dirty="0"/>
              <a:t>Time</a:t>
            </a:r>
            <a:r>
              <a:rPr lang="en-US" dirty="0"/>
              <a:t>: 4-5 minutes</a:t>
            </a:r>
            <a:endParaRPr lang="lt-LT" dirty="0"/>
          </a:p>
          <a:p>
            <a:pPr algn="l"/>
            <a:r>
              <a:rPr lang="en-US" i="1" dirty="0"/>
              <a:t>Topic</a:t>
            </a:r>
            <a:r>
              <a:rPr lang="en-US" dirty="0"/>
              <a:t>: </a:t>
            </a:r>
            <a:r>
              <a:rPr lang="en-US" dirty="0" smtClean="0"/>
              <a:t>men’s </a:t>
            </a:r>
            <a:r>
              <a:rPr lang="en-US" dirty="0"/>
              <a:t>and </a:t>
            </a:r>
            <a:r>
              <a:rPr lang="en-US" dirty="0" smtClean="0"/>
              <a:t>women’s </a:t>
            </a:r>
            <a:r>
              <a:rPr lang="en-US" dirty="0"/>
              <a:t>clothes consumption</a:t>
            </a:r>
            <a:endParaRPr lang="lt-LT" dirty="0"/>
          </a:p>
          <a:p>
            <a:pPr algn="l"/>
            <a:r>
              <a:rPr lang="en-US" i="1" dirty="0"/>
              <a:t>Situation</a:t>
            </a:r>
            <a:r>
              <a:rPr lang="en-US" dirty="0"/>
              <a:t>: there are two opinions in your class about men’s and women’s clothes consumption. One side is saying that women use and need a lot more clothes than men and others are saying that men and women use approximately the same amount of clothes.</a:t>
            </a:r>
            <a:endParaRPr lang="lt-LT" dirty="0"/>
          </a:p>
          <a:p>
            <a:pPr marL="0" indent="0" algn="l">
              <a:buNone/>
            </a:pPr>
            <a:r>
              <a:rPr lang="en-US" b="1" i="1" dirty="0"/>
              <a:t> </a:t>
            </a:r>
            <a:r>
              <a:rPr lang="en-US" b="1" i="1" dirty="0" smtClean="0"/>
              <a:t>           Task</a:t>
            </a:r>
            <a:r>
              <a:rPr lang="en-US" b="1" i="1" dirty="0"/>
              <a:t>:</a:t>
            </a:r>
            <a:endParaRPr lang="lt-LT" dirty="0"/>
          </a:p>
          <a:p>
            <a:pPr lvl="0" algn="l"/>
            <a:r>
              <a:rPr lang="en-US" dirty="0"/>
              <a:t>Start the conversation and talk about the on-going situation; </a:t>
            </a:r>
            <a:endParaRPr lang="lt-LT" dirty="0"/>
          </a:p>
          <a:p>
            <a:pPr lvl="0" algn="l"/>
            <a:r>
              <a:rPr lang="en-US" dirty="0"/>
              <a:t>Pick a side you’re on;</a:t>
            </a:r>
            <a:endParaRPr lang="lt-LT" dirty="0"/>
          </a:p>
          <a:p>
            <a:pPr lvl="0" algn="l"/>
            <a:r>
              <a:rPr lang="en-US" dirty="0"/>
              <a:t>Talk about your experience in clothes consumption;</a:t>
            </a:r>
            <a:endParaRPr lang="lt-LT" dirty="0"/>
          </a:p>
          <a:p>
            <a:pPr lvl="0" algn="l"/>
            <a:r>
              <a:rPr lang="en-US" dirty="0"/>
              <a:t>Share your ideas on why the consumption is different/the same;</a:t>
            </a:r>
            <a:endParaRPr lang="lt-LT" dirty="0"/>
          </a:p>
          <a:p>
            <a:pPr lvl="0" algn="l"/>
            <a:r>
              <a:rPr lang="en-US" dirty="0"/>
              <a:t>Talk about other stereotypes that you often hear about your gender</a:t>
            </a:r>
            <a:r>
              <a:rPr lang="en-US" dirty="0" smtClean="0"/>
              <a:t>.</a:t>
            </a:r>
            <a:r>
              <a:rPr lang="en-US" dirty="0"/>
              <a:t> </a:t>
            </a:r>
            <a:endParaRPr lang="lt-LT" dirty="0"/>
          </a:p>
          <a:p>
            <a:pPr algn="l"/>
            <a:endParaRPr lang="lt-LT" dirty="0"/>
          </a:p>
        </p:txBody>
      </p:sp>
      <p:sp>
        <p:nvSpPr>
          <p:cNvPr id="7" name="Text Placeholder 6"/>
          <p:cNvSpPr>
            <a:spLocks noGrp="1"/>
          </p:cNvSpPr>
          <p:nvPr>
            <p:ph type="body" sz="quarter" idx="3"/>
          </p:nvPr>
        </p:nvSpPr>
        <p:spPr/>
        <p:txBody>
          <a:bodyPr/>
          <a:lstStyle/>
          <a:p>
            <a:r>
              <a:rPr lang="en-US" dirty="0" smtClean="0"/>
              <a:t>Student B</a:t>
            </a:r>
            <a:endParaRPr lang="lt-LT" dirty="0"/>
          </a:p>
        </p:txBody>
      </p:sp>
      <p:sp>
        <p:nvSpPr>
          <p:cNvPr id="8" name="Content Placeholder 7"/>
          <p:cNvSpPr>
            <a:spLocks noGrp="1"/>
          </p:cNvSpPr>
          <p:nvPr>
            <p:ph sz="quarter" idx="4"/>
          </p:nvPr>
        </p:nvSpPr>
        <p:spPr/>
        <p:txBody>
          <a:bodyPr>
            <a:normAutofit fontScale="40000" lnSpcReduction="20000"/>
          </a:bodyPr>
          <a:lstStyle/>
          <a:p>
            <a:pPr algn="l"/>
            <a:r>
              <a:rPr lang="en-US" i="1" dirty="0"/>
              <a:t>Time</a:t>
            </a:r>
            <a:r>
              <a:rPr lang="en-US" dirty="0"/>
              <a:t>: 4-5 minutes</a:t>
            </a:r>
            <a:endParaRPr lang="lt-LT" dirty="0"/>
          </a:p>
          <a:p>
            <a:pPr algn="l"/>
            <a:r>
              <a:rPr lang="en-US" i="1" dirty="0"/>
              <a:t>Topic</a:t>
            </a:r>
            <a:r>
              <a:rPr lang="en-US" dirty="0"/>
              <a:t>: </a:t>
            </a:r>
            <a:r>
              <a:rPr lang="en-US" dirty="0" smtClean="0"/>
              <a:t>men’s </a:t>
            </a:r>
            <a:r>
              <a:rPr lang="en-US" dirty="0"/>
              <a:t>and </a:t>
            </a:r>
            <a:r>
              <a:rPr lang="en-US" dirty="0" smtClean="0"/>
              <a:t>women’s </a:t>
            </a:r>
            <a:r>
              <a:rPr lang="en-US" dirty="0"/>
              <a:t>clothes consumption</a:t>
            </a:r>
            <a:endParaRPr lang="lt-LT" dirty="0"/>
          </a:p>
          <a:p>
            <a:pPr algn="l"/>
            <a:r>
              <a:rPr lang="en-US" i="1" dirty="0"/>
              <a:t>Situation</a:t>
            </a:r>
            <a:r>
              <a:rPr lang="en-US" dirty="0"/>
              <a:t>: there are two opinions in your class about men’s and women’s clothes consumption. One side is saying that women use and need a lot more clothes than men and others are saying that men and women use approximately the same amount of clothes.</a:t>
            </a:r>
            <a:endParaRPr lang="lt-LT" dirty="0"/>
          </a:p>
          <a:p>
            <a:pPr marL="0" indent="0" algn="l">
              <a:buNone/>
            </a:pPr>
            <a:r>
              <a:rPr lang="en-US" b="1" i="1" dirty="0" smtClean="0"/>
              <a:t>            Task</a:t>
            </a:r>
            <a:r>
              <a:rPr lang="en-US" b="1" i="1" dirty="0"/>
              <a:t>:</a:t>
            </a:r>
            <a:endParaRPr lang="lt-LT" dirty="0"/>
          </a:p>
          <a:p>
            <a:pPr lvl="0" algn="l"/>
            <a:r>
              <a:rPr lang="en-US" dirty="0"/>
              <a:t>Pick a side you’re on;</a:t>
            </a:r>
            <a:endParaRPr lang="lt-LT" dirty="0"/>
          </a:p>
          <a:p>
            <a:pPr lvl="0" algn="l"/>
            <a:r>
              <a:rPr lang="en-US" dirty="0"/>
              <a:t>Talk about your experience in clothes consumption;</a:t>
            </a:r>
            <a:endParaRPr lang="lt-LT" dirty="0"/>
          </a:p>
          <a:p>
            <a:pPr lvl="0" algn="l"/>
            <a:r>
              <a:rPr lang="en-US" dirty="0"/>
              <a:t>Share your ideas on why the consumption is different/the same;</a:t>
            </a:r>
            <a:endParaRPr lang="lt-LT" dirty="0"/>
          </a:p>
          <a:p>
            <a:pPr lvl="0" algn="l"/>
            <a:r>
              <a:rPr lang="en-US" dirty="0"/>
              <a:t>Talk about other stereotypes that you often hear about your gender;</a:t>
            </a:r>
            <a:endParaRPr lang="lt-LT" dirty="0"/>
          </a:p>
          <a:p>
            <a:pPr lvl="0" algn="l"/>
            <a:r>
              <a:rPr lang="en-US" dirty="0"/>
              <a:t>Try to find the clash points and summarize the dialogue.</a:t>
            </a:r>
            <a:endParaRPr lang="lt-LT" dirty="0"/>
          </a:p>
          <a:p>
            <a:pPr algn="l"/>
            <a:endParaRPr lang="lt-LT" dirty="0"/>
          </a:p>
        </p:txBody>
      </p:sp>
    </p:spTree>
    <p:extLst>
      <p:ext uri="{BB962C8B-B14F-4D97-AF65-F5344CB8AC3E}">
        <p14:creationId xmlns:p14="http://schemas.microsoft.com/office/powerpoint/2010/main" val="28407468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6" y="1197405"/>
            <a:ext cx="7482544" cy="3664917"/>
          </a:xfrm>
        </p:spPr>
        <p:txBody>
          <a:bodyPr>
            <a:normAutofit/>
          </a:bodyPr>
          <a:lstStyle/>
          <a:p>
            <a:r>
              <a:rPr lang="en-US" dirty="0" smtClean="0"/>
              <a:t>continual expansion of one’s wants and needs for goods and service. </a:t>
            </a:r>
          </a:p>
          <a:p>
            <a:r>
              <a:rPr lang="en-US" dirty="0" smtClean="0">
                <a:hlinkClick r:id="rId3"/>
              </a:rPr>
              <a:t>https://www.youtube.com/watch?v=D9gcGjCF60o</a:t>
            </a:r>
            <a:endParaRPr lang="en-US" dirty="0" smtClean="0"/>
          </a:p>
          <a:p>
            <a:r>
              <a:rPr lang="en-US" dirty="0" smtClean="0"/>
              <a:t>Consumerism is often confused with capitalism but the latter is an economic system, while the former is a pervasive cultural attitude.</a:t>
            </a:r>
            <a:endParaRPr lang="en-US" dirty="0"/>
          </a:p>
        </p:txBody>
      </p:sp>
      <p:sp>
        <p:nvSpPr>
          <p:cNvPr id="4" name="Antraštė 3"/>
          <p:cNvSpPr>
            <a:spLocks noGrp="1"/>
          </p:cNvSpPr>
          <p:nvPr>
            <p:ph type="title"/>
          </p:nvPr>
        </p:nvSpPr>
        <p:spPr/>
        <p:txBody>
          <a:bodyPr>
            <a:normAutofit fontScale="90000"/>
          </a:bodyPr>
          <a:lstStyle/>
          <a:p>
            <a:r>
              <a:rPr lang="en-US" dirty="0" smtClean="0"/>
              <a:t>What is consumerism ?</a:t>
            </a:r>
            <a:endParaRPr lang="en-US" dirty="0"/>
          </a:p>
        </p:txBody>
      </p:sp>
    </p:spTree>
    <p:extLst>
      <p:ext uri="{BB962C8B-B14F-4D97-AF65-F5344CB8AC3E}">
        <p14:creationId xmlns:p14="http://schemas.microsoft.com/office/powerpoint/2010/main" val="4103309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Q&amp;A</a:t>
            </a:r>
            <a:endParaRPr lang="en-US" dirty="0"/>
          </a:p>
        </p:txBody>
      </p:sp>
      <p:sp>
        <p:nvSpPr>
          <p:cNvPr id="5" name="Content Placeholder 4"/>
          <p:cNvSpPr>
            <a:spLocks noGrp="1"/>
          </p:cNvSpPr>
          <p:nvPr>
            <p:ph idx="1"/>
          </p:nvPr>
        </p:nvSpPr>
        <p:spPr>
          <a:xfrm>
            <a:off x="1823310" y="1197405"/>
            <a:ext cx="5344675" cy="3054100"/>
          </a:xfrm>
        </p:spPr>
        <p:txBody>
          <a:bodyPr>
            <a:normAutofit lnSpcReduction="10000"/>
          </a:bodyPr>
          <a:lstStyle/>
          <a:p>
            <a:r>
              <a:rPr lang="en-US" dirty="0" smtClean="0"/>
              <a:t>What types of consumerism do you know ?</a:t>
            </a:r>
          </a:p>
          <a:p>
            <a:r>
              <a:rPr lang="en-US" dirty="0" smtClean="0"/>
              <a:t>What are consumerism  pros and cons ?</a:t>
            </a:r>
          </a:p>
          <a:p>
            <a:r>
              <a:rPr lang="en-US" dirty="0" smtClean="0"/>
              <a:t>Where do you think consumerism is the biggest problem ?</a:t>
            </a:r>
          </a:p>
          <a:p>
            <a:endParaRPr lang="en-US" dirty="0"/>
          </a:p>
        </p:txBody>
      </p:sp>
      <p:pic>
        <p:nvPicPr>
          <p:cNvPr id="4106" name="Picture 10" descr="Susijęs vaizdas"/>
          <p:cNvPicPr>
            <a:picLocks noChangeAspect="1" noChangeArrowheads="1" noCrop="1"/>
          </p:cNvPicPr>
          <p:nvPr/>
        </p:nvPicPr>
        <p:blipFill>
          <a:blip r:embed="rId3" cstate="print">
            <a:clrChange>
              <a:clrFrom>
                <a:srgbClr val="FCFEFC"/>
              </a:clrFrom>
              <a:clrTo>
                <a:srgbClr val="FCFEFC">
                  <a:alpha val="0"/>
                </a:srgbClr>
              </a:clrTo>
            </a:clrChange>
          </a:blip>
          <a:srcRect/>
          <a:stretch>
            <a:fillRect/>
          </a:stretch>
        </p:blipFill>
        <p:spPr bwMode="auto">
          <a:xfrm>
            <a:off x="6078240" y="2077739"/>
            <a:ext cx="3065760" cy="3065761"/>
          </a:xfrm>
          <a:prstGeom prst="rect">
            <a:avLst/>
          </a:prstGeom>
          <a:noFill/>
        </p:spPr>
      </p:pic>
    </p:spTree>
    <p:extLst>
      <p:ext uri="{BB962C8B-B14F-4D97-AF65-F5344CB8AC3E}">
        <p14:creationId xmlns:p14="http://schemas.microsoft.com/office/powerpoint/2010/main" val="1101633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Types of consumerism</a:t>
            </a:r>
            <a:endParaRPr lang="en-US" dirty="0"/>
          </a:p>
        </p:txBody>
      </p:sp>
      <p:sp>
        <p:nvSpPr>
          <p:cNvPr id="10" name="Turinio vietos rezervavimo ženklas 9"/>
          <p:cNvSpPr>
            <a:spLocks noGrp="1"/>
          </p:cNvSpPr>
          <p:nvPr>
            <p:ph idx="1"/>
          </p:nvPr>
        </p:nvSpPr>
        <p:spPr/>
        <p:txBody>
          <a:bodyPr/>
          <a:lstStyle/>
          <a:p>
            <a:r>
              <a:rPr lang="en-US" dirty="0" smtClean="0"/>
              <a:t>Shopping  consumerism</a:t>
            </a:r>
          </a:p>
          <a:p>
            <a:r>
              <a:rPr lang="en-US" dirty="0" smtClean="0"/>
              <a:t>Fast food consumerism </a:t>
            </a:r>
          </a:p>
          <a:p>
            <a:r>
              <a:rPr lang="en-US" dirty="0" smtClean="0"/>
              <a:t>Technology consumerism</a:t>
            </a:r>
          </a:p>
          <a:p>
            <a:pPr>
              <a:buNone/>
            </a:pPr>
            <a:r>
              <a:rPr lang="en-US" dirty="0" smtClean="0"/>
              <a:t> </a:t>
            </a:r>
            <a:endParaRPr lang="en-US" dirty="0"/>
          </a:p>
        </p:txBody>
      </p:sp>
      <p:pic>
        <p:nvPicPr>
          <p:cNvPr id="3074" name="Picture 2" descr="Vaizdo rezultatas pagal užklausą „guy with new car“"/>
          <p:cNvPicPr>
            <a:picLocks noChangeAspect="1" noChangeArrowheads="1"/>
          </p:cNvPicPr>
          <p:nvPr/>
        </p:nvPicPr>
        <p:blipFill>
          <a:blip r:embed="rId3" cstate="print"/>
          <a:srcRect/>
          <a:stretch>
            <a:fillRect/>
          </a:stretch>
        </p:blipFill>
        <p:spPr bwMode="auto">
          <a:xfrm>
            <a:off x="6133398" y="3335275"/>
            <a:ext cx="3010602" cy="1696049"/>
          </a:xfrm>
          <a:prstGeom prst="rect">
            <a:avLst/>
          </a:prstGeom>
          <a:noFill/>
        </p:spPr>
      </p:pic>
      <p:pic>
        <p:nvPicPr>
          <p:cNvPr id="3076" name="Picture 4" descr="Vaizdo rezultatas pagal užklausą „shopping bag“"/>
          <p:cNvPicPr>
            <a:picLocks noChangeAspect="1" noChangeArrowheads="1"/>
          </p:cNvPicPr>
          <p:nvPr/>
        </p:nvPicPr>
        <p:blipFill>
          <a:blip r:embed="rId4" cstate="print"/>
          <a:srcRect/>
          <a:stretch>
            <a:fillRect/>
          </a:stretch>
        </p:blipFill>
        <p:spPr bwMode="auto">
          <a:xfrm>
            <a:off x="0" y="2993630"/>
            <a:ext cx="2586835" cy="2149870"/>
          </a:xfrm>
          <a:prstGeom prst="rect">
            <a:avLst/>
          </a:prstGeom>
          <a:noFill/>
        </p:spPr>
      </p:pic>
      <p:pic>
        <p:nvPicPr>
          <p:cNvPr id="3078" name="Picture 6" descr="Vaizdo rezultatas pagal užklausą „fast food logo“"/>
          <p:cNvPicPr>
            <a:picLocks noChangeAspect="1" noChangeArrowheads="1"/>
          </p:cNvPicPr>
          <p:nvPr/>
        </p:nvPicPr>
        <p:blipFill>
          <a:blip r:embed="rId5" cstate="print"/>
          <a:srcRect/>
          <a:stretch>
            <a:fillRect/>
          </a:stretch>
        </p:blipFill>
        <p:spPr bwMode="auto">
          <a:xfrm>
            <a:off x="4724706" y="1197404"/>
            <a:ext cx="1706500" cy="1706501"/>
          </a:xfrm>
          <a:prstGeom prst="rect">
            <a:avLst/>
          </a:prstGeom>
          <a:noFill/>
        </p:spPr>
      </p:pic>
      <p:pic>
        <p:nvPicPr>
          <p:cNvPr id="3080" name="Picture 8" descr="Susijęs vaizdas"/>
          <p:cNvPicPr>
            <a:picLocks noChangeAspect="1" noChangeArrowheads="1"/>
          </p:cNvPicPr>
          <p:nvPr/>
        </p:nvPicPr>
        <p:blipFill>
          <a:blip r:embed="rId6" cstate="print"/>
          <a:srcRect/>
          <a:stretch>
            <a:fillRect/>
          </a:stretch>
        </p:blipFill>
        <p:spPr bwMode="auto">
          <a:xfrm>
            <a:off x="2281425" y="2571750"/>
            <a:ext cx="1987675" cy="1987676"/>
          </a:xfrm>
          <a:prstGeom prst="rect">
            <a:avLst/>
          </a:prstGeom>
          <a:noFill/>
        </p:spPr>
      </p:pic>
      <p:pic>
        <p:nvPicPr>
          <p:cNvPr id="3082" name="Picture 10" descr="Susijęs vaizdas"/>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55770" y="3029865"/>
            <a:ext cx="2548430" cy="1911323"/>
          </a:xfrm>
          <a:prstGeom prst="rect">
            <a:avLst/>
          </a:prstGeom>
          <a:noFill/>
        </p:spPr>
      </p:pic>
      <p:pic>
        <p:nvPicPr>
          <p:cNvPr id="3084" name="Picture 12" descr="Vaizdo rezultatas pagal užklausą „phone“"/>
          <p:cNvPicPr>
            <a:picLocks noChangeAspect="1" noChangeArrowheads="1"/>
          </p:cNvPicPr>
          <p:nvPr/>
        </p:nvPicPr>
        <p:blipFill>
          <a:blip r:embed="rId8" cstate="print"/>
          <a:srcRect/>
          <a:stretch>
            <a:fillRect/>
          </a:stretch>
        </p:blipFill>
        <p:spPr bwMode="auto">
          <a:xfrm>
            <a:off x="6404460" y="891995"/>
            <a:ext cx="2442229" cy="2293086"/>
          </a:xfrm>
          <a:prstGeom prst="rect">
            <a:avLst/>
          </a:prstGeom>
          <a:noFill/>
        </p:spPr>
      </p:pic>
    </p:spTree>
    <p:extLst>
      <p:ext uri="{BB962C8B-B14F-4D97-AF65-F5344CB8AC3E}">
        <p14:creationId xmlns:p14="http://schemas.microsoft.com/office/powerpoint/2010/main" val="4170783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20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2000"/>
                                        <p:tgtEl>
                                          <p:spTgt spid="30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80"/>
                                        </p:tgtEl>
                                        <p:attrNameLst>
                                          <p:attrName>style.visibility</p:attrName>
                                        </p:attrNameLst>
                                      </p:cBhvr>
                                      <p:to>
                                        <p:strVal val="visible"/>
                                      </p:to>
                                    </p:set>
                                    <p:animEffect transition="in" filter="fade">
                                      <p:cBhvr>
                                        <p:cTn id="27" dur="2000"/>
                                        <p:tgtEl>
                                          <p:spTgt spid="308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82"/>
                                        </p:tgtEl>
                                        <p:attrNameLst>
                                          <p:attrName>style.visibility</p:attrName>
                                        </p:attrNameLst>
                                      </p:cBhvr>
                                      <p:to>
                                        <p:strVal val="visible"/>
                                      </p:to>
                                    </p:set>
                                    <p:animEffect transition="in" filter="fade">
                                      <p:cBhvr>
                                        <p:cTn id="32" dur="2000"/>
                                        <p:tgtEl>
                                          <p:spTgt spid="30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20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fade">
                                      <p:cBhvr>
                                        <p:cTn id="42" dur="2000"/>
                                        <p:tgtEl>
                                          <p:spTgt spid="307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84"/>
                                        </p:tgtEl>
                                        <p:attrNameLst>
                                          <p:attrName>style.visibility</p:attrName>
                                        </p:attrNameLst>
                                      </p:cBhvr>
                                      <p:to>
                                        <p:strVal val="visible"/>
                                      </p:to>
                                    </p:set>
                                    <p:animEffect transition="in" filter="fade">
                                      <p:cBhvr>
                                        <p:cTn id="47" dur="20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5"/>
          <p:cNvSpPr>
            <a:spLocks noGrp="1"/>
          </p:cNvSpPr>
          <p:nvPr>
            <p:ph type="title"/>
          </p:nvPr>
        </p:nvSpPr>
        <p:spPr/>
        <p:txBody>
          <a:bodyPr>
            <a:normAutofit fontScale="90000"/>
          </a:bodyPr>
          <a:lstStyle/>
          <a:p>
            <a:r>
              <a:rPr lang="en-US" dirty="0" smtClean="0"/>
              <a:t>Pros and cons</a:t>
            </a:r>
            <a:endParaRPr lang="en-US" dirty="0"/>
          </a:p>
        </p:txBody>
      </p:sp>
      <p:sp>
        <p:nvSpPr>
          <p:cNvPr id="7" name="Turinio vietos rezervavimo ženklas 6"/>
          <p:cNvSpPr>
            <a:spLocks noGrp="1"/>
          </p:cNvSpPr>
          <p:nvPr>
            <p:ph idx="1"/>
          </p:nvPr>
        </p:nvSpPr>
        <p:spPr/>
        <p:txBody>
          <a:bodyPr>
            <a:normAutofit fontScale="92500" lnSpcReduction="20000"/>
          </a:bodyPr>
          <a:lstStyle/>
          <a:p>
            <a:pPr>
              <a:buNone/>
            </a:pPr>
            <a:r>
              <a:rPr lang="en-US" b="1" dirty="0" smtClean="0"/>
              <a:t>Pros:</a:t>
            </a:r>
          </a:p>
          <a:p>
            <a:r>
              <a:rPr lang="en-US" dirty="0" smtClean="0"/>
              <a:t> Consumerism stimulates economic growth</a:t>
            </a:r>
          </a:p>
          <a:p>
            <a:r>
              <a:rPr lang="en-US" dirty="0" smtClean="0"/>
              <a:t> It also boosts creativity and innovation</a:t>
            </a:r>
          </a:p>
          <a:p>
            <a:r>
              <a:rPr lang="en-US" dirty="0" smtClean="0"/>
              <a:t>Cost reductions are encouraged because of consumerism</a:t>
            </a:r>
          </a:p>
          <a:p>
            <a:r>
              <a:rPr lang="en-US" dirty="0" smtClean="0"/>
              <a:t> It weeds out the poor performers naturally</a:t>
            </a:r>
          </a:p>
          <a:p>
            <a:r>
              <a:rPr lang="en-US" dirty="0" smtClean="0"/>
              <a:t>Consumerism encourages freelancing, entrepreneurialism, and self-employment</a:t>
            </a:r>
          </a:p>
          <a:p>
            <a:r>
              <a:rPr lang="en-US" dirty="0" smtClean="0"/>
              <a:t>It creates safer goods for consumers</a:t>
            </a:r>
          </a:p>
          <a:p>
            <a:r>
              <a:rPr lang="en-US" dirty="0" smtClean="0"/>
              <a:t>Consumers are given more choices in this society.</a:t>
            </a:r>
          </a:p>
          <a:p>
            <a:endParaRPr lang="en-US" dirty="0"/>
          </a:p>
        </p:txBody>
      </p:sp>
    </p:spTree>
    <p:extLst>
      <p:ext uri="{BB962C8B-B14F-4D97-AF65-F5344CB8AC3E}">
        <p14:creationId xmlns:p14="http://schemas.microsoft.com/office/powerpoint/2010/main" val="109100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en-US" dirty="0" smtClean="0"/>
              <a:t>Pros and cons</a:t>
            </a:r>
            <a:endParaRPr lang="en-US" dirty="0"/>
          </a:p>
        </p:txBody>
      </p:sp>
      <p:sp>
        <p:nvSpPr>
          <p:cNvPr id="3" name="Turinio vietos rezervavimo ženklas 2"/>
          <p:cNvSpPr>
            <a:spLocks noGrp="1"/>
          </p:cNvSpPr>
          <p:nvPr>
            <p:ph idx="1"/>
          </p:nvPr>
        </p:nvSpPr>
        <p:spPr>
          <a:xfrm>
            <a:off x="448965" y="1197405"/>
            <a:ext cx="8246070" cy="3664917"/>
          </a:xfrm>
        </p:spPr>
        <p:txBody>
          <a:bodyPr>
            <a:normAutofit fontScale="92500" lnSpcReduction="20000"/>
          </a:bodyPr>
          <a:lstStyle/>
          <a:p>
            <a:pPr>
              <a:buNone/>
            </a:pPr>
            <a:r>
              <a:rPr lang="en-US" b="1" dirty="0" smtClean="0"/>
              <a:t>Cons:</a:t>
            </a:r>
            <a:r>
              <a:rPr lang="en-US" dirty="0" smtClean="0"/>
              <a:t> </a:t>
            </a:r>
          </a:p>
          <a:p>
            <a:r>
              <a:rPr lang="en-US" dirty="0" smtClean="0"/>
              <a:t>The economy takes precedence over the environment</a:t>
            </a:r>
          </a:p>
          <a:p>
            <a:r>
              <a:rPr lang="en-US" dirty="0" smtClean="0"/>
              <a:t>It changes the moral fabric of society</a:t>
            </a:r>
          </a:p>
          <a:p>
            <a:r>
              <a:rPr lang="en-US" dirty="0" smtClean="0"/>
              <a:t> Consumerism encourages debt</a:t>
            </a:r>
          </a:p>
          <a:p>
            <a:r>
              <a:rPr lang="en-US" dirty="0" smtClean="0"/>
              <a:t>It leads to health problems</a:t>
            </a:r>
          </a:p>
          <a:p>
            <a:r>
              <a:rPr lang="en-US" dirty="0" smtClean="0"/>
              <a:t>Consumerism does not provide fulfillment</a:t>
            </a:r>
          </a:p>
          <a:p>
            <a:r>
              <a:rPr lang="en-US" dirty="0" smtClean="0"/>
              <a:t> It can be used as a political tool</a:t>
            </a:r>
          </a:p>
          <a:p>
            <a:r>
              <a:rPr lang="en-US" dirty="0" smtClean="0"/>
              <a:t> Consumerism conflicts with various spiritual beliefs</a:t>
            </a:r>
          </a:p>
          <a:p>
            <a:r>
              <a:rPr lang="en-US" dirty="0" smtClean="0"/>
              <a:t> The poor are always left behind by consumerism</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Vaizdo rezultatas pagal užklausą „ryan gif kakao“"/>
          <p:cNvPicPr>
            <a:picLocks noChangeAspect="1" noChangeArrowheads="1" noCrop="1"/>
          </p:cNvPicPr>
          <p:nvPr/>
        </p:nvPicPr>
        <p:blipFill>
          <a:blip r:embed="rId2" cstate="print"/>
          <a:srcRect/>
          <a:stretch>
            <a:fillRect/>
          </a:stretch>
        </p:blipFill>
        <p:spPr bwMode="auto">
          <a:xfrm>
            <a:off x="3044950" y="1808225"/>
            <a:ext cx="3507639" cy="3507641"/>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en-US" dirty="0" smtClean="0"/>
              <a:t>Fast Fashion</a:t>
            </a:r>
            <a:endParaRPr lang="en-US" dirty="0"/>
          </a:p>
        </p:txBody>
      </p:sp>
      <p:sp>
        <p:nvSpPr>
          <p:cNvPr id="3" name="Turinio vietos rezervavimo ženklas 2"/>
          <p:cNvSpPr>
            <a:spLocks noGrp="1"/>
          </p:cNvSpPr>
          <p:nvPr>
            <p:ph idx="1"/>
          </p:nvPr>
        </p:nvSpPr>
        <p:spPr>
          <a:xfrm>
            <a:off x="448965" y="1044700"/>
            <a:ext cx="4428445" cy="4098800"/>
          </a:xfrm>
        </p:spPr>
        <p:txBody>
          <a:bodyPr>
            <a:normAutofit/>
          </a:bodyPr>
          <a:lstStyle/>
          <a:p>
            <a:pPr>
              <a:buNone/>
            </a:pPr>
            <a:r>
              <a:rPr lang="en-US" b="1" dirty="0" smtClean="0"/>
              <a:t>What is Fast Fashion?</a:t>
            </a:r>
          </a:p>
          <a:p>
            <a:pPr>
              <a:buNone/>
            </a:pPr>
            <a:r>
              <a:rPr lang="en-US" dirty="0" smtClean="0"/>
              <a:t>	Fast fashion can be defined as cheap, trendy clothing, that samples ideas from the catwalk or celebrity culture and turns them into garments in high street stores at breakneck speed.</a:t>
            </a:r>
            <a:endParaRPr lang="en-US" b="1" dirty="0" smtClean="0"/>
          </a:p>
          <a:p>
            <a:endParaRPr lang="en-US" dirty="0"/>
          </a:p>
        </p:txBody>
      </p:sp>
      <p:pic>
        <p:nvPicPr>
          <p:cNvPr id="26628" name="Picture 4" descr="Vaizdo rezultatas pagal užklausą „fast fashion“"/>
          <p:cNvPicPr>
            <a:picLocks noChangeAspect="1" noChangeArrowheads="1"/>
          </p:cNvPicPr>
          <p:nvPr/>
        </p:nvPicPr>
        <p:blipFill>
          <a:blip r:embed="rId2" cstate="print"/>
          <a:srcRect/>
          <a:stretch>
            <a:fillRect/>
          </a:stretch>
        </p:blipFill>
        <p:spPr bwMode="auto">
          <a:xfrm>
            <a:off x="5946345" y="1197405"/>
            <a:ext cx="3197655" cy="1739212"/>
          </a:xfrm>
          <a:prstGeom prst="rect">
            <a:avLst/>
          </a:prstGeom>
          <a:noFill/>
        </p:spPr>
      </p:pic>
      <p:pic>
        <p:nvPicPr>
          <p:cNvPr id="26630" name="Picture 6" descr="Vaizdo rezultatas pagal užklausą „fast fashion“"/>
          <p:cNvPicPr>
            <a:picLocks noChangeAspect="1" noChangeArrowheads="1"/>
          </p:cNvPicPr>
          <p:nvPr/>
        </p:nvPicPr>
        <p:blipFill>
          <a:blip r:embed="rId3" cstate="print"/>
          <a:srcRect/>
          <a:stretch>
            <a:fillRect/>
          </a:stretch>
        </p:blipFill>
        <p:spPr bwMode="auto">
          <a:xfrm>
            <a:off x="5182820" y="2978054"/>
            <a:ext cx="3961180" cy="216544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20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fade">
                                      <p:cBhvr>
                                        <p:cTn id="12" dur="20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urinio vietos rezervavimo ženklas 4"/>
          <p:cNvSpPr>
            <a:spLocks noGrp="1"/>
          </p:cNvSpPr>
          <p:nvPr>
            <p:ph sz="half" idx="1"/>
          </p:nvPr>
        </p:nvSpPr>
        <p:spPr>
          <a:xfrm>
            <a:off x="296260" y="1350110"/>
            <a:ext cx="4191305" cy="3394472"/>
          </a:xfrm>
        </p:spPr>
        <p:txBody>
          <a:bodyPr/>
          <a:lstStyle/>
          <a:p>
            <a:r>
              <a:rPr lang="en-US" dirty="0" err="1" smtClean="0"/>
              <a:t>Bershka</a:t>
            </a:r>
            <a:endParaRPr lang="en-US" dirty="0" smtClean="0"/>
          </a:p>
          <a:p>
            <a:r>
              <a:rPr lang="en-US" dirty="0" smtClean="0"/>
              <a:t>Forever 21</a:t>
            </a:r>
          </a:p>
          <a:p>
            <a:r>
              <a:rPr lang="en-US" dirty="0" smtClean="0"/>
              <a:t>H&amp;M</a:t>
            </a:r>
          </a:p>
          <a:p>
            <a:r>
              <a:rPr lang="en-US" dirty="0" err="1" smtClean="0"/>
              <a:t>NewYorker</a:t>
            </a:r>
            <a:endParaRPr lang="en-US" dirty="0" smtClean="0"/>
          </a:p>
          <a:p>
            <a:r>
              <a:rPr lang="en-US" dirty="0" smtClean="0"/>
              <a:t>Pull &amp; Bear</a:t>
            </a:r>
          </a:p>
          <a:p>
            <a:r>
              <a:rPr lang="en-US" dirty="0" smtClean="0"/>
              <a:t>Zara</a:t>
            </a:r>
          </a:p>
          <a:p>
            <a:endParaRPr lang="en-US" dirty="0" smtClean="0"/>
          </a:p>
          <a:p>
            <a:endParaRPr lang="en-US" dirty="0"/>
          </a:p>
        </p:txBody>
      </p:sp>
      <p:sp>
        <p:nvSpPr>
          <p:cNvPr id="6" name="Turinio vietos rezervavimo ženklas 5"/>
          <p:cNvSpPr>
            <a:spLocks noGrp="1"/>
          </p:cNvSpPr>
          <p:nvPr>
            <p:ph sz="half" idx="2"/>
          </p:nvPr>
        </p:nvSpPr>
        <p:spPr>
          <a:xfrm>
            <a:off x="2586835" y="1350110"/>
            <a:ext cx="4038600" cy="3394472"/>
          </a:xfrm>
        </p:spPr>
        <p:txBody>
          <a:bodyPr/>
          <a:lstStyle/>
          <a:p>
            <a:r>
              <a:rPr lang="en-US" dirty="0" err="1" smtClean="0"/>
              <a:t>Topshop</a:t>
            </a:r>
            <a:endParaRPr lang="en-US" dirty="0" smtClean="0"/>
          </a:p>
          <a:p>
            <a:r>
              <a:rPr lang="en-US" dirty="0" smtClean="0"/>
              <a:t>United Colors of Benetton</a:t>
            </a:r>
          </a:p>
          <a:p>
            <a:r>
              <a:rPr lang="en-US" dirty="0" smtClean="0"/>
              <a:t>Mango </a:t>
            </a:r>
          </a:p>
          <a:p>
            <a:r>
              <a:rPr lang="en-US" dirty="0" smtClean="0"/>
              <a:t>Fashion Nova </a:t>
            </a:r>
          </a:p>
          <a:p>
            <a:endParaRPr lang="en-US" dirty="0"/>
          </a:p>
        </p:txBody>
      </p:sp>
      <p:sp>
        <p:nvSpPr>
          <p:cNvPr id="7" name="Antraštė 6"/>
          <p:cNvSpPr>
            <a:spLocks noGrp="1"/>
          </p:cNvSpPr>
          <p:nvPr>
            <p:ph type="title"/>
          </p:nvPr>
        </p:nvSpPr>
        <p:spPr/>
        <p:txBody>
          <a:bodyPr>
            <a:normAutofit/>
          </a:bodyPr>
          <a:lstStyle/>
          <a:p>
            <a:pPr algn="l"/>
            <a:r>
              <a:rPr lang="en-US" sz="3200" dirty="0" smtClean="0">
                <a:solidFill>
                  <a:schemeClr val="bg1"/>
                </a:solidFill>
              </a:rPr>
              <a:t>Fast fashion brands</a:t>
            </a:r>
            <a:endParaRPr lang="en-US" sz="3200" dirty="0">
              <a:solidFill>
                <a:schemeClr val="bg1"/>
              </a:solidFill>
            </a:endParaRPr>
          </a:p>
        </p:txBody>
      </p:sp>
      <p:pic>
        <p:nvPicPr>
          <p:cNvPr id="25602" name="Picture 2" descr="Vaizdo rezultatas pagal užklausą „h&amp;m“"/>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3640" y="3335275"/>
            <a:ext cx="3934694" cy="2056520"/>
          </a:xfrm>
          <a:prstGeom prst="rect">
            <a:avLst/>
          </a:prstGeom>
          <a:noFill/>
        </p:spPr>
      </p:pic>
      <p:pic>
        <p:nvPicPr>
          <p:cNvPr id="25606" name="Picture 6" descr="Vaizdo rezultatas pagal užklausą „new yorker logo“"/>
          <p:cNvPicPr>
            <a:picLocks noChangeAspect="1" noChangeArrowheads="1"/>
          </p:cNvPicPr>
          <p:nvPr/>
        </p:nvPicPr>
        <p:blipFill>
          <a:blip r:embed="rId4" cstate="print"/>
          <a:srcRect/>
          <a:stretch>
            <a:fillRect/>
          </a:stretch>
        </p:blipFill>
        <p:spPr bwMode="auto">
          <a:xfrm>
            <a:off x="5182820" y="2877160"/>
            <a:ext cx="3780846" cy="880661"/>
          </a:xfrm>
          <a:prstGeom prst="rect">
            <a:avLst/>
          </a:prstGeom>
          <a:noFill/>
        </p:spPr>
      </p:pic>
      <p:pic>
        <p:nvPicPr>
          <p:cNvPr id="25608" name="Picture 8" descr="Vaizdo rezultatas pagal užklausą „pull &amp; bea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93640" y="2266340"/>
            <a:ext cx="3350360" cy="543413"/>
          </a:xfrm>
          <a:prstGeom prst="rect">
            <a:avLst/>
          </a:prstGeom>
          <a:noFill/>
        </p:spPr>
      </p:pic>
      <p:pic>
        <p:nvPicPr>
          <p:cNvPr id="25610" name="Picture 10" descr="Vaizdo rezultatas pagal užklausą „forever 2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30115" y="433880"/>
            <a:ext cx="3457618" cy="2598496"/>
          </a:xfrm>
          <a:prstGeom prst="rect">
            <a:avLst/>
          </a:prstGeom>
          <a:noFill/>
        </p:spPr>
      </p:pic>
      <p:sp>
        <p:nvSpPr>
          <p:cNvPr id="25612" name="AutoShape 12" descr="Vaizdo rezultatas pagal užklausą „fashion nova logo“"/>
          <p:cNvSpPr>
            <a:spLocks noChangeAspect="1" noChangeArrowheads="1"/>
          </p:cNvSpPr>
          <p:nvPr/>
        </p:nvSpPr>
        <p:spPr bwMode="auto">
          <a:xfrm>
            <a:off x="155575" y="-579438"/>
            <a:ext cx="7620000" cy="1219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4" name="AutoShape 14" descr="Vaizdo rezultatas pagal užklausą „fashion nova logo“"/>
          <p:cNvSpPr>
            <a:spLocks noChangeAspect="1" noChangeArrowheads="1"/>
          </p:cNvSpPr>
          <p:nvPr/>
        </p:nvSpPr>
        <p:spPr bwMode="auto">
          <a:xfrm>
            <a:off x="155575" y="-579438"/>
            <a:ext cx="7620000" cy="1219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6" name="AutoShape 16" descr="Vaizdo rezultatas pagal užklausą „fashion nova logo“"/>
          <p:cNvSpPr>
            <a:spLocks noChangeAspect="1" noChangeArrowheads="1"/>
          </p:cNvSpPr>
          <p:nvPr/>
        </p:nvSpPr>
        <p:spPr bwMode="auto">
          <a:xfrm>
            <a:off x="155575" y="-579438"/>
            <a:ext cx="7620000" cy="1219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8" name="AutoShape 18" descr="Vaizdo rezultatas pagal užklausą „fashion nova logo“"/>
          <p:cNvSpPr>
            <a:spLocks noChangeAspect="1" noChangeArrowheads="1"/>
          </p:cNvSpPr>
          <p:nvPr/>
        </p:nvSpPr>
        <p:spPr bwMode="auto">
          <a:xfrm>
            <a:off x="155575" y="-411163"/>
            <a:ext cx="5353050" cy="857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20" name="AutoShape 20" descr="Vaizdo rezultatas pagal užklausą „fashion nova logo“"/>
          <p:cNvSpPr>
            <a:spLocks noChangeAspect="1" noChangeArrowheads="1"/>
          </p:cNvSpPr>
          <p:nvPr/>
        </p:nvSpPr>
        <p:spPr bwMode="auto">
          <a:xfrm>
            <a:off x="155575" y="-411163"/>
            <a:ext cx="5353050" cy="857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22" name="AutoShape 22" descr="Vaizdo rezultatas pagal užklausą „fashion nova logo“"/>
          <p:cNvSpPr>
            <a:spLocks noChangeAspect="1" noChangeArrowheads="1"/>
          </p:cNvSpPr>
          <p:nvPr/>
        </p:nvSpPr>
        <p:spPr bwMode="auto">
          <a:xfrm>
            <a:off x="155575" y="-411163"/>
            <a:ext cx="5353050" cy="857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24" name="AutoShape 24" descr="Vaizdo rezultatas pagal užklausą „fashion nova logo“"/>
          <p:cNvSpPr>
            <a:spLocks noChangeAspect="1" noChangeArrowheads="1"/>
          </p:cNvSpPr>
          <p:nvPr/>
        </p:nvSpPr>
        <p:spPr bwMode="auto">
          <a:xfrm>
            <a:off x="155575" y="-411163"/>
            <a:ext cx="5353050" cy="857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26" name="AutoShape 26" descr="Vaizdo rezultatas pagal užklausą „fashion nova logo“"/>
          <p:cNvSpPr>
            <a:spLocks noChangeAspect="1" noChangeArrowheads="1"/>
          </p:cNvSpPr>
          <p:nvPr/>
        </p:nvSpPr>
        <p:spPr bwMode="auto">
          <a:xfrm>
            <a:off x="155575" y="-411163"/>
            <a:ext cx="5353050" cy="857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28" name="Picture 28" descr="Vaizdo rezultatas pagal užklausą „fashion nova logo“"/>
          <p:cNvPicPr>
            <a:picLocks noChangeAspect="1" noChangeArrowheads="1"/>
          </p:cNvPicPr>
          <p:nvPr/>
        </p:nvPicPr>
        <p:blipFill>
          <a:blip r:embed="rId7" cstate="print"/>
          <a:srcRect/>
          <a:stretch>
            <a:fillRect/>
          </a:stretch>
        </p:blipFill>
        <p:spPr bwMode="auto">
          <a:xfrm>
            <a:off x="1823310" y="4251505"/>
            <a:ext cx="4796702" cy="58041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10"/>
                                        </p:tgtEl>
                                        <p:attrNameLst>
                                          <p:attrName>style.visibility</p:attrName>
                                        </p:attrNameLst>
                                      </p:cBhvr>
                                      <p:to>
                                        <p:strVal val="visible"/>
                                      </p:to>
                                    </p:set>
                                    <p:animEffect transition="in" filter="fade">
                                      <p:cBhvr>
                                        <p:cTn id="17" dur="500"/>
                                        <p:tgtEl>
                                          <p:spTgt spid="256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2"/>
                                        </p:tgtEl>
                                        <p:attrNameLst>
                                          <p:attrName>style.visibility</p:attrName>
                                        </p:attrNameLst>
                                      </p:cBhvr>
                                      <p:to>
                                        <p:strVal val="visible"/>
                                      </p:to>
                                    </p:set>
                                    <p:animEffect transition="in" filter="fade">
                                      <p:cBhvr>
                                        <p:cTn id="27" dur="500"/>
                                        <p:tgtEl>
                                          <p:spTgt spid="2560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606"/>
                                        </p:tgtEl>
                                        <p:attrNameLst>
                                          <p:attrName>style.visibility</p:attrName>
                                        </p:attrNameLst>
                                      </p:cBhvr>
                                      <p:to>
                                        <p:strVal val="visible"/>
                                      </p:to>
                                    </p:set>
                                    <p:animEffect transition="in" filter="fade">
                                      <p:cBhvr>
                                        <p:cTn id="37" dur="500"/>
                                        <p:tgtEl>
                                          <p:spTgt spid="2560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608"/>
                                        </p:tgtEl>
                                        <p:attrNameLst>
                                          <p:attrName>style.visibility</p:attrName>
                                        </p:attrNameLst>
                                      </p:cBhvr>
                                      <p:to>
                                        <p:strVal val="visible"/>
                                      </p:to>
                                    </p:set>
                                    <p:animEffect transition="in" filter="fade">
                                      <p:cBhvr>
                                        <p:cTn id="47" dur="500"/>
                                        <p:tgtEl>
                                          <p:spTgt spid="2560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fade">
                                      <p:cBhvr>
                                        <p:cTn id="52" dur="500"/>
                                        <p:tgtEl>
                                          <p:spTgt spid="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fade">
                                      <p:cBhvr>
                                        <p:cTn id="57" dur="500"/>
                                        <p:tgtEl>
                                          <p:spTgt spid="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Effect transition="in" filter="fade">
                                      <p:cBhvr>
                                        <p:cTn id="62" dur="500"/>
                                        <p:tgtEl>
                                          <p:spTgt spid="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Effect transition="in" filter="fade">
                                      <p:cBhvr>
                                        <p:cTn id="67" dur="500"/>
                                        <p:tgtEl>
                                          <p:spTgt spid="6">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3" end="3"/>
                                            </p:txEl>
                                          </p:spTgt>
                                        </p:tgtEl>
                                        <p:attrNameLst>
                                          <p:attrName>style.visibility</p:attrName>
                                        </p:attrNameLst>
                                      </p:cBhvr>
                                      <p:to>
                                        <p:strVal val="visible"/>
                                      </p:to>
                                    </p:set>
                                    <p:animEffect transition="in" filter="fade">
                                      <p:cBhvr>
                                        <p:cTn id="72" dur="500"/>
                                        <p:tgtEl>
                                          <p:spTgt spid="6">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5628"/>
                                        </p:tgtEl>
                                        <p:attrNameLst>
                                          <p:attrName>style.visibility</p:attrName>
                                        </p:attrNameLst>
                                      </p:cBhvr>
                                      <p:to>
                                        <p:strVal val="visible"/>
                                      </p:to>
                                    </p:set>
                                    <p:animEffect transition="in" filter="fade">
                                      <p:cBhvr>
                                        <p:cTn id="77" dur="500"/>
                                        <p:tgtEl>
                                          <p:spTgt spid="25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984</Words>
  <Application>Microsoft Office PowerPoint</Application>
  <PresentationFormat>On-screen Show (16:9)</PresentationFormat>
  <Paragraphs>108</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Consumerism </vt:lpstr>
      <vt:lpstr>What is consumerism ?</vt:lpstr>
      <vt:lpstr>Q&amp;A</vt:lpstr>
      <vt:lpstr>Types of consumerism</vt:lpstr>
      <vt:lpstr>Pros and cons</vt:lpstr>
      <vt:lpstr>Pros and cons</vt:lpstr>
      <vt:lpstr>PowerPoint Presentation</vt:lpstr>
      <vt:lpstr>Fast Fashion</vt:lpstr>
      <vt:lpstr>Fast fashion brands</vt:lpstr>
      <vt:lpstr>What’s the impact of Fast Fashion? </vt:lpstr>
      <vt:lpstr>Q&amp;A</vt:lpstr>
      <vt:lpstr>Dialogue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RePack by Diakov</cp:lastModifiedBy>
  <cp:revision>126</cp:revision>
  <dcterms:created xsi:type="dcterms:W3CDTF">2013-08-21T19:17:07Z</dcterms:created>
  <dcterms:modified xsi:type="dcterms:W3CDTF">2019-01-28T16:35:05Z</dcterms:modified>
</cp:coreProperties>
</file>