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712" autoAdjust="0"/>
  </p:normalViewPr>
  <p:slideViewPr>
    <p:cSldViewPr snapToGrid="0">
      <p:cViewPr>
        <p:scale>
          <a:sx n="70" d="100"/>
          <a:sy n="70" d="100"/>
        </p:scale>
        <p:origin x="816" y="120"/>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3/17/2021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3/17/2021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5.wav"/><Relationship Id="rId1" Type="http://schemas.openxmlformats.org/officeDocument/2006/relationships/slideLayout" Target="../slideLayouts/slideLayout20.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6.wav"/><Relationship Id="rId1" Type="http://schemas.openxmlformats.org/officeDocument/2006/relationships/slideLayout" Target="../slideLayouts/slideLayout20.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7.wav"/><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3.wav"/><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4.wav"/><Relationship Id="rId1" Type="http://schemas.openxmlformats.org/officeDocument/2006/relationships/slideLayout" Target="../slideLayouts/slideLayout20.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0.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798352"/>
            <a:ext cx="8991600" cy="1261295"/>
          </a:xfrm>
        </p:spPr>
        <p:txBody>
          <a:bodyPr/>
          <a:lstStyle/>
          <a:p>
            <a:pPr algn="ctr"/>
            <a:r>
              <a:rPr lang="en-US" sz="7200" dirty="0">
                <a:solidFill>
                  <a:srgbClr val="00B0F0"/>
                </a:solidFill>
                <a:latin typeface="Arial Rounded MT Bold" panose="020F0704030504030204" pitchFamily="34" charset="0"/>
              </a:rPr>
              <a:t>Hotel departments</a:t>
            </a:r>
          </a:p>
        </p:txBody>
      </p:sp>
      <p:sp>
        <p:nvSpPr>
          <p:cNvPr id="6" name="TextBox 5">
            <a:extLst>
              <a:ext uri="{FF2B5EF4-FFF2-40B4-BE49-F238E27FC236}">
                <a16:creationId xmlns:a16="http://schemas.microsoft.com/office/drawing/2014/main" id="{3278F4FB-8E7B-44E5-BE01-ED88E30C6AE9}"/>
              </a:ext>
            </a:extLst>
          </p:cNvPr>
          <p:cNvSpPr txBox="1"/>
          <p:nvPr/>
        </p:nvSpPr>
        <p:spPr>
          <a:xfrm>
            <a:off x="6572930" y="6048104"/>
            <a:ext cx="6415315" cy="523220"/>
          </a:xfrm>
          <a:prstGeom prst="rect">
            <a:avLst/>
          </a:prstGeom>
          <a:noFill/>
        </p:spPr>
        <p:txBody>
          <a:bodyPr wrap="square" rtlCol="0">
            <a:spAutoFit/>
          </a:bodyPr>
          <a:lstStyle/>
          <a:p>
            <a:r>
              <a:rPr lang="en-US" sz="2800" dirty="0">
                <a:solidFill>
                  <a:schemeClr val="accent2"/>
                </a:solidFill>
                <a:latin typeface="Arial Rounded MT Bold" panose="020F0704030504030204" pitchFamily="34" charset="0"/>
              </a:rPr>
              <a:t>Created by:</a:t>
            </a:r>
            <a:r>
              <a:rPr lang="bg-BG" sz="2800" dirty="0">
                <a:solidFill>
                  <a:schemeClr val="accent2"/>
                </a:solidFill>
              </a:rPr>
              <a:t> </a:t>
            </a:r>
            <a:r>
              <a:rPr lang="en-US" sz="2800" dirty="0">
                <a:solidFill>
                  <a:schemeClr val="accent2"/>
                </a:solidFill>
                <a:latin typeface="Arial Rounded MT Bold" panose="020F0704030504030204" pitchFamily="34" charset="0"/>
              </a:rPr>
              <a:t>Natalie </a:t>
            </a:r>
            <a:r>
              <a:rPr lang="en-US" sz="2800" dirty="0" err="1">
                <a:solidFill>
                  <a:schemeClr val="accent2"/>
                </a:solidFill>
                <a:latin typeface="Arial Rounded MT Bold" panose="020F0704030504030204" pitchFamily="34" charset="0"/>
              </a:rPr>
              <a:t>AngeLOVEa</a:t>
            </a:r>
            <a:endParaRPr lang="bg-BG" sz="2800" dirty="0">
              <a:solidFill>
                <a:schemeClr val="accent2"/>
              </a:solidFill>
            </a:endParaRPr>
          </a:p>
        </p:txBody>
      </p:sp>
    </p:spTree>
    <p:extLst>
      <p:ext uri="{BB962C8B-B14F-4D97-AF65-F5344CB8AC3E}">
        <p14:creationId xmlns:p14="http://schemas.microsoft.com/office/powerpoint/2010/main" val="3989923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FE6D-BDFE-4FC9-AF8E-7FB728B3489F}"/>
              </a:ext>
            </a:extLst>
          </p:cNvPr>
          <p:cNvSpPr>
            <a:spLocks noGrp="1"/>
          </p:cNvSpPr>
          <p:nvPr>
            <p:ph type="title"/>
          </p:nvPr>
        </p:nvSpPr>
        <p:spPr>
          <a:xfrm>
            <a:off x="3015543" y="123118"/>
            <a:ext cx="11328000" cy="432000"/>
          </a:xfrm>
        </p:spPr>
        <p:txBody>
          <a:bodyPr/>
          <a:lstStyle/>
          <a:p>
            <a:r>
              <a:rPr lang="en-US" sz="4800" dirty="0">
                <a:solidFill>
                  <a:schemeClr val="accent2"/>
                </a:solidFill>
              </a:rPr>
              <a:t>7. Security Department:</a:t>
            </a:r>
            <a:endParaRPr lang="bg-BG" sz="4800" dirty="0">
              <a:solidFill>
                <a:schemeClr val="accent2"/>
              </a:solidFill>
            </a:endParaRPr>
          </a:p>
        </p:txBody>
      </p:sp>
      <p:sp>
        <p:nvSpPr>
          <p:cNvPr id="3" name="Text Placeholder 2">
            <a:extLst>
              <a:ext uri="{FF2B5EF4-FFF2-40B4-BE49-F238E27FC236}">
                <a16:creationId xmlns:a16="http://schemas.microsoft.com/office/drawing/2014/main" id="{0F4C1890-1D99-44FC-B6E4-D257B1ADBB66}"/>
              </a:ext>
            </a:extLst>
          </p:cNvPr>
          <p:cNvSpPr>
            <a:spLocks noGrp="1"/>
          </p:cNvSpPr>
          <p:nvPr>
            <p:ph type="body" sz="quarter" idx="32"/>
          </p:nvPr>
        </p:nvSpPr>
        <p:spPr>
          <a:xfrm>
            <a:off x="426243" y="833830"/>
            <a:ext cx="11339513" cy="360000"/>
          </a:xfrm>
        </p:spPr>
        <p:txBody>
          <a:bodyPr/>
          <a:lstStyle/>
          <a:p>
            <a:pPr algn="ctr"/>
            <a:r>
              <a:rPr lang="en-US" sz="3200" b="1" dirty="0">
                <a:solidFill>
                  <a:srgbClr val="00B0F0"/>
                </a:solidFill>
              </a:rPr>
              <a:t>The security department of a hotel is responsible for the overall security of the hotel building, in-house guests, visitors, day users, and employees of the hotel, and also their belongings.</a:t>
            </a:r>
            <a:endParaRPr lang="bg-BG" sz="3200" b="1" dirty="0">
              <a:solidFill>
                <a:srgbClr val="00B0F0"/>
              </a:solidFill>
            </a:endParaRPr>
          </a:p>
        </p:txBody>
      </p:sp>
      <p:pic>
        <p:nvPicPr>
          <p:cNvPr id="7" name="Picture 6">
            <a:extLst>
              <a:ext uri="{FF2B5EF4-FFF2-40B4-BE49-F238E27FC236}">
                <a16:creationId xmlns:a16="http://schemas.microsoft.com/office/drawing/2014/main" id="{6302BEBE-0673-4483-BC16-48646F4A1AAF}"/>
              </a:ext>
            </a:extLst>
          </p:cNvPr>
          <p:cNvPicPr>
            <a:picLocks noChangeAspect="1"/>
          </p:cNvPicPr>
          <p:nvPr/>
        </p:nvPicPr>
        <p:blipFill>
          <a:blip r:embed="rId3"/>
          <a:stretch>
            <a:fillRect/>
          </a:stretch>
        </p:blipFill>
        <p:spPr>
          <a:xfrm>
            <a:off x="426243" y="2656114"/>
            <a:ext cx="4003989" cy="33680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8C1BD598-B5B4-410B-98A7-E398AFFC61DB}"/>
              </a:ext>
            </a:extLst>
          </p:cNvPr>
          <p:cNvPicPr>
            <a:picLocks noChangeAspect="1"/>
          </p:cNvPicPr>
          <p:nvPr/>
        </p:nvPicPr>
        <p:blipFill>
          <a:blip r:embed="rId4"/>
          <a:stretch>
            <a:fillRect/>
          </a:stretch>
        </p:blipFill>
        <p:spPr>
          <a:xfrm>
            <a:off x="8717756" y="2212021"/>
            <a:ext cx="3048000" cy="4016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6C373E90-DD76-4912-B653-068058320F7F}"/>
              </a:ext>
            </a:extLst>
          </p:cNvPr>
          <p:cNvPicPr>
            <a:picLocks noChangeAspect="1"/>
          </p:cNvPicPr>
          <p:nvPr/>
        </p:nvPicPr>
        <p:blipFill>
          <a:blip r:embed="rId5"/>
          <a:stretch>
            <a:fillRect/>
          </a:stretch>
        </p:blipFill>
        <p:spPr>
          <a:xfrm rot="241045">
            <a:off x="4683365" y="2200322"/>
            <a:ext cx="3781258" cy="3128644"/>
          </a:xfrm>
          <a:prstGeom prst="rect">
            <a:avLst/>
          </a:prstGeom>
          <a:ln>
            <a:noFill/>
          </a:ln>
          <a:effectLst>
            <a:softEdge rad="112500"/>
          </a:effectLst>
        </p:spPr>
      </p:pic>
    </p:spTree>
    <p:extLst>
      <p:ext uri="{BB962C8B-B14F-4D97-AF65-F5344CB8AC3E}">
        <p14:creationId xmlns:p14="http://schemas.microsoft.com/office/powerpoint/2010/main" val="4213925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08CD-1EA4-494C-BFD1-6F80B3C192DB}"/>
              </a:ext>
            </a:extLst>
          </p:cNvPr>
          <p:cNvSpPr>
            <a:spLocks noGrp="1"/>
          </p:cNvSpPr>
          <p:nvPr>
            <p:ph type="title"/>
          </p:nvPr>
        </p:nvSpPr>
        <p:spPr>
          <a:xfrm>
            <a:off x="432000" y="156229"/>
            <a:ext cx="11328000" cy="432000"/>
          </a:xfrm>
        </p:spPr>
        <p:txBody>
          <a:bodyPr/>
          <a:lstStyle/>
          <a:p>
            <a:pPr algn="ctr"/>
            <a:r>
              <a:rPr lang="en-US" sz="4400" dirty="0">
                <a:solidFill>
                  <a:srgbClr val="00B0F0"/>
                </a:solidFill>
              </a:rPr>
              <a:t>8. H R department:</a:t>
            </a:r>
            <a:endParaRPr lang="bg-BG" sz="4400" dirty="0">
              <a:solidFill>
                <a:srgbClr val="00B0F0"/>
              </a:solidFill>
            </a:endParaRPr>
          </a:p>
        </p:txBody>
      </p:sp>
      <p:sp>
        <p:nvSpPr>
          <p:cNvPr id="3" name="Text Placeholder 2">
            <a:extLst>
              <a:ext uri="{FF2B5EF4-FFF2-40B4-BE49-F238E27FC236}">
                <a16:creationId xmlns:a16="http://schemas.microsoft.com/office/drawing/2014/main" id="{FDFF4C64-501B-486F-BD32-7018B4107773}"/>
              </a:ext>
            </a:extLst>
          </p:cNvPr>
          <p:cNvSpPr>
            <a:spLocks noGrp="1"/>
          </p:cNvSpPr>
          <p:nvPr>
            <p:ph type="body" sz="quarter" idx="32"/>
          </p:nvPr>
        </p:nvSpPr>
        <p:spPr>
          <a:xfrm>
            <a:off x="214086" y="703200"/>
            <a:ext cx="5388428" cy="360000"/>
          </a:xfrm>
        </p:spPr>
        <p:txBody>
          <a:bodyPr/>
          <a:lstStyle/>
          <a:p>
            <a:r>
              <a:rPr lang="en-US" sz="2600" b="1" dirty="0">
                <a:solidFill>
                  <a:schemeClr val="accent2"/>
                </a:solidFill>
              </a:rPr>
              <a:t>Human Resource department is responsible for the acquisition, </a:t>
            </a:r>
            <a:r>
              <a:rPr lang="en-US" sz="2600" b="1" dirty="0" err="1">
                <a:solidFill>
                  <a:schemeClr val="accent2"/>
                </a:solidFill>
              </a:rPr>
              <a:t>utilisation</a:t>
            </a:r>
            <a:r>
              <a:rPr lang="en-US" sz="2600" b="1" dirty="0">
                <a:solidFill>
                  <a:schemeClr val="accent2"/>
                </a:solidFill>
              </a:rPr>
              <a:t>, training, and development of the human resources of the hotel.</a:t>
            </a:r>
          </a:p>
          <a:p>
            <a:r>
              <a:rPr lang="en-US" sz="2600" b="1" dirty="0">
                <a:solidFill>
                  <a:schemeClr val="accent2"/>
                </a:solidFill>
              </a:rPr>
              <a:t>The role of the HR department also has to do with the administration of an impartial and internal justice system which will promote transparency and openness in </a:t>
            </a:r>
            <a:r>
              <a:rPr lang="en-US" sz="2600" b="1" dirty="0" err="1">
                <a:solidFill>
                  <a:schemeClr val="accent2"/>
                </a:solidFill>
              </a:rPr>
              <a:t>organisational</a:t>
            </a:r>
            <a:r>
              <a:rPr lang="en-US" sz="2600" b="1" dirty="0">
                <a:solidFill>
                  <a:schemeClr val="accent2"/>
                </a:solidFill>
              </a:rPr>
              <a:t> communication. The Human resources department also serves as a progressive voice in a common system and strives to ensure competitiveness in the conditions of service for staff.</a:t>
            </a:r>
            <a:endParaRPr lang="bg-BG" sz="2600" b="1" dirty="0">
              <a:solidFill>
                <a:schemeClr val="accent2"/>
              </a:solidFill>
            </a:endParaRPr>
          </a:p>
        </p:txBody>
      </p:sp>
      <p:pic>
        <p:nvPicPr>
          <p:cNvPr id="7" name="Picture 6">
            <a:extLst>
              <a:ext uri="{FF2B5EF4-FFF2-40B4-BE49-F238E27FC236}">
                <a16:creationId xmlns:a16="http://schemas.microsoft.com/office/drawing/2014/main" id="{7C985270-FFC5-4E9E-9146-CD0D8E117616}"/>
              </a:ext>
            </a:extLst>
          </p:cNvPr>
          <p:cNvPicPr>
            <a:picLocks noChangeAspect="1"/>
          </p:cNvPicPr>
          <p:nvPr/>
        </p:nvPicPr>
        <p:blipFill>
          <a:blip r:embed="rId2"/>
          <a:stretch>
            <a:fillRect/>
          </a:stretch>
        </p:blipFill>
        <p:spPr>
          <a:xfrm>
            <a:off x="5602514" y="588229"/>
            <a:ext cx="3338836" cy="2746628"/>
          </a:xfrm>
          <a:prstGeom prst="rect">
            <a:avLst/>
          </a:prstGeom>
        </p:spPr>
      </p:pic>
      <p:pic>
        <p:nvPicPr>
          <p:cNvPr id="9" name="Picture 8">
            <a:extLst>
              <a:ext uri="{FF2B5EF4-FFF2-40B4-BE49-F238E27FC236}">
                <a16:creationId xmlns:a16="http://schemas.microsoft.com/office/drawing/2014/main" id="{0899D5EF-A430-464C-B99D-0EB2C8A549CC}"/>
              </a:ext>
            </a:extLst>
          </p:cNvPr>
          <p:cNvPicPr>
            <a:picLocks noChangeAspect="1"/>
          </p:cNvPicPr>
          <p:nvPr/>
        </p:nvPicPr>
        <p:blipFill>
          <a:blip r:embed="rId3"/>
          <a:stretch>
            <a:fillRect/>
          </a:stretch>
        </p:blipFill>
        <p:spPr>
          <a:xfrm>
            <a:off x="8941350" y="661383"/>
            <a:ext cx="3163853" cy="2853999"/>
          </a:xfrm>
          <a:prstGeom prst="rect">
            <a:avLst/>
          </a:prstGeom>
        </p:spPr>
      </p:pic>
      <p:pic>
        <p:nvPicPr>
          <p:cNvPr id="11" name="Picture 10">
            <a:extLst>
              <a:ext uri="{FF2B5EF4-FFF2-40B4-BE49-F238E27FC236}">
                <a16:creationId xmlns:a16="http://schemas.microsoft.com/office/drawing/2014/main" id="{7A57EA94-AF4A-43AC-B6CF-DE67D9DAD08C}"/>
              </a:ext>
            </a:extLst>
          </p:cNvPr>
          <p:cNvPicPr>
            <a:picLocks noChangeAspect="1"/>
          </p:cNvPicPr>
          <p:nvPr/>
        </p:nvPicPr>
        <p:blipFill>
          <a:blip r:embed="rId4"/>
          <a:stretch>
            <a:fillRect/>
          </a:stretch>
        </p:blipFill>
        <p:spPr>
          <a:xfrm>
            <a:off x="6095999" y="3334857"/>
            <a:ext cx="5326743" cy="3215050"/>
          </a:xfrm>
          <a:prstGeom prst="rect">
            <a:avLst/>
          </a:prstGeom>
          <a:ln>
            <a:noFill/>
          </a:ln>
          <a:effectLst>
            <a:softEdge rad="112500"/>
          </a:effectLst>
        </p:spPr>
      </p:pic>
    </p:spTree>
    <p:extLst>
      <p:ext uri="{BB962C8B-B14F-4D97-AF65-F5344CB8AC3E}">
        <p14:creationId xmlns:p14="http://schemas.microsoft.com/office/powerpoint/2010/main" val="3969017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style.rotation</p:attrName>
                                        </p:attrNameLst>
                                      </p:cBhvr>
                                      <p:tavLst>
                                        <p:tav tm="0">
                                          <p:val>
                                            <p:fltVal val="720"/>
                                          </p:val>
                                        </p:tav>
                                        <p:tav tm="100000">
                                          <p:val>
                                            <p:fltVal val="0"/>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BB99-4FFD-46F7-96EF-9D32DA6740E1}"/>
              </a:ext>
            </a:extLst>
          </p:cNvPr>
          <p:cNvSpPr>
            <a:spLocks noGrp="1"/>
          </p:cNvSpPr>
          <p:nvPr>
            <p:ph type="title"/>
          </p:nvPr>
        </p:nvSpPr>
        <p:spPr>
          <a:xfrm>
            <a:off x="443313" y="170743"/>
            <a:ext cx="11328000" cy="432000"/>
          </a:xfrm>
        </p:spPr>
        <p:txBody>
          <a:bodyPr/>
          <a:lstStyle/>
          <a:p>
            <a:pPr algn="ctr"/>
            <a:r>
              <a:rPr lang="en-US" sz="4400" dirty="0">
                <a:solidFill>
                  <a:schemeClr val="accent2"/>
                </a:solidFill>
              </a:rPr>
              <a:t>9. Sales and Marketing Department:</a:t>
            </a:r>
            <a:endParaRPr lang="bg-BG" sz="4400" dirty="0">
              <a:solidFill>
                <a:schemeClr val="accent2"/>
              </a:solidFill>
            </a:endParaRPr>
          </a:p>
        </p:txBody>
      </p:sp>
      <p:sp>
        <p:nvSpPr>
          <p:cNvPr id="3" name="Text Placeholder 2">
            <a:extLst>
              <a:ext uri="{FF2B5EF4-FFF2-40B4-BE49-F238E27FC236}">
                <a16:creationId xmlns:a16="http://schemas.microsoft.com/office/drawing/2014/main" id="{E916F568-39D2-4525-9C91-95FF516212BE}"/>
              </a:ext>
            </a:extLst>
          </p:cNvPr>
          <p:cNvSpPr>
            <a:spLocks noGrp="1"/>
          </p:cNvSpPr>
          <p:nvPr>
            <p:ph type="body" sz="quarter" idx="32"/>
          </p:nvPr>
        </p:nvSpPr>
        <p:spPr/>
        <p:txBody>
          <a:bodyPr/>
          <a:lstStyle/>
          <a:p>
            <a:pPr algn="ctr"/>
            <a:r>
              <a:rPr lang="en-US" sz="3200" b="1" dirty="0">
                <a:solidFill>
                  <a:srgbClr val="00B0F0"/>
                </a:solidFill>
              </a:rPr>
              <a:t>The major role of the sales and marketing department is to bring in business and also to increase the sales of the hotel’s products and services is the major task of the department.</a:t>
            </a:r>
            <a:endParaRPr lang="bg-BG" sz="3200" b="1" dirty="0">
              <a:solidFill>
                <a:srgbClr val="00B0F0"/>
              </a:solidFill>
            </a:endParaRPr>
          </a:p>
        </p:txBody>
      </p:sp>
      <p:pic>
        <p:nvPicPr>
          <p:cNvPr id="7" name="Picture 6">
            <a:extLst>
              <a:ext uri="{FF2B5EF4-FFF2-40B4-BE49-F238E27FC236}">
                <a16:creationId xmlns:a16="http://schemas.microsoft.com/office/drawing/2014/main" id="{C01CB4AC-D65D-45B4-A777-D389831DF91D}"/>
              </a:ext>
            </a:extLst>
          </p:cNvPr>
          <p:cNvPicPr>
            <a:picLocks noChangeAspect="1"/>
          </p:cNvPicPr>
          <p:nvPr/>
        </p:nvPicPr>
        <p:blipFill>
          <a:blip r:embed="rId3"/>
          <a:stretch>
            <a:fillRect/>
          </a:stretch>
        </p:blipFill>
        <p:spPr>
          <a:xfrm>
            <a:off x="443313" y="2796041"/>
            <a:ext cx="3459843" cy="28320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893DC894-D1FC-4F85-8FE1-BCD4862BA9B4}"/>
              </a:ext>
            </a:extLst>
          </p:cNvPr>
          <p:cNvPicPr>
            <a:picLocks noChangeAspect="1"/>
          </p:cNvPicPr>
          <p:nvPr/>
        </p:nvPicPr>
        <p:blipFill>
          <a:blip r:embed="rId4"/>
          <a:stretch>
            <a:fillRect/>
          </a:stretch>
        </p:blipFill>
        <p:spPr>
          <a:xfrm>
            <a:off x="8149585" y="2497783"/>
            <a:ext cx="3926302" cy="3888503"/>
          </a:xfrm>
          <a:prstGeom prst="rect">
            <a:avLst/>
          </a:prstGeom>
          <a:ln>
            <a:noFill/>
          </a:ln>
          <a:effectLst>
            <a:softEdge rad="112500"/>
          </a:effectLst>
        </p:spPr>
      </p:pic>
      <p:pic>
        <p:nvPicPr>
          <p:cNvPr id="11" name="Picture 10">
            <a:extLst>
              <a:ext uri="{FF2B5EF4-FFF2-40B4-BE49-F238E27FC236}">
                <a16:creationId xmlns:a16="http://schemas.microsoft.com/office/drawing/2014/main" id="{537D93F4-C46E-4D00-9380-28EF5AAA0814}"/>
              </a:ext>
            </a:extLst>
          </p:cNvPr>
          <p:cNvPicPr>
            <a:picLocks noChangeAspect="1"/>
          </p:cNvPicPr>
          <p:nvPr/>
        </p:nvPicPr>
        <p:blipFill>
          <a:blip r:embed="rId5"/>
          <a:stretch>
            <a:fillRect/>
          </a:stretch>
        </p:blipFill>
        <p:spPr>
          <a:xfrm rot="21152206">
            <a:off x="3896002" y="2555837"/>
            <a:ext cx="4073239" cy="30425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355235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2C07-2164-4E90-8459-FF2C37415209}"/>
              </a:ext>
            </a:extLst>
          </p:cNvPr>
          <p:cNvSpPr>
            <a:spLocks noGrp="1"/>
          </p:cNvSpPr>
          <p:nvPr>
            <p:ph type="title"/>
          </p:nvPr>
        </p:nvSpPr>
        <p:spPr>
          <a:xfrm>
            <a:off x="431800" y="127200"/>
            <a:ext cx="11328000" cy="432000"/>
          </a:xfrm>
        </p:spPr>
        <p:txBody>
          <a:bodyPr/>
          <a:lstStyle/>
          <a:p>
            <a:pPr algn="ctr"/>
            <a:r>
              <a:rPr lang="en-US" sz="4800" dirty="0">
                <a:solidFill>
                  <a:srgbClr val="00B0F0"/>
                </a:solidFill>
              </a:rPr>
              <a:t>10. Purchase Department:</a:t>
            </a:r>
            <a:endParaRPr lang="bg-BG" sz="4800" dirty="0">
              <a:solidFill>
                <a:srgbClr val="00B0F0"/>
              </a:solidFill>
            </a:endParaRPr>
          </a:p>
        </p:txBody>
      </p:sp>
      <p:sp>
        <p:nvSpPr>
          <p:cNvPr id="3" name="Text Placeholder 2">
            <a:extLst>
              <a:ext uri="{FF2B5EF4-FFF2-40B4-BE49-F238E27FC236}">
                <a16:creationId xmlns:a16="http://schemas.microsoft.com/office/drawing/2014/main" id="{EA84F436-FD45-4E7B-8922-BC6EFD5759F6}"/>
              </a:ext>
            </a:extLst>
          </p:cNvPr>
          <p:cNvSpPr>
            <a:spLocks noGrp="1"/>
          </p:cNvSpPr>
          <p:nvPr>
            <p:ph type="body" sz="quarter" idx="32"/>
          </p:nvPr>
        </p:nvSpPr>
        <p:spPr>
          <a:xfrm>
            <a:off x="420287" y="848343"/>
            <a:ext cx="11339513" cy="360000"/>
          </a:xfrm>
        </p:spPr>
        <p:txBody>
          <a:bodyPr/>
          <a:lstStyle/>
          <a:p>
            <a:r>
              <a:rPr lang="en-US" sz="3600" b="1" dirty="0">
                <a:solidFill>
                  <a:schemeClr val="accent2"/>
                </a:solidFill>
              </a:rPr>
              <a:t>The purchase department is responsible for procuring the inventories of all the departments of a hotel.</a:t>
            </a:r>
            <a:endParaRPr lang="bg-BG" sz="3600" b="1" dirty="0">
              <a:solidFill>
                <a:schemeClr val="accent2"/>
              </a:solidFill>
            </a:endParaRPr>
          </a:p>
        </p:txBody>
      </p:sp>
      <p:pic>
        <p:nvPicPr>
          <p:cNvPr id="7" name="Picture 6">
            <a:extLst>
              <a:ext uri="{FF2B5EF4-FFF2-40B4-BE49-F238E27FC236}">
                <a16:creationId xmlns:a16="http://schemas.microsoft.com/office/drawing/2014/main" id="{E1EA5199-3F73-4C3D-A011-71DA7DE3AFDB}"/>
              </a:ext>
            </a:extLst>
          </p:cNvPr>
          <p:cNvPicPr>
            <a:picLocks noChangeAspect="1"/>
          </p:cNvPicPr>
          <p:nvPr/>
        </p:nvPicPr>
        <p:blipFill>
          <a:blip r:embed="rId2"/>
          <a:stretch>
            <a:fillRect/>
          </a:stretch>
        </p:blipFill>
        <p:spPr>
          <a:xfrm>
            <a:off x="565431" y="2403522"/>
            <a:ext cx="4993542" cy="3406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15EA73B5-C4A2-4ED4-8ABB-112C9F08F8C5}"/>
              </a:ext>
            </a:extLst>
          </p:cNvPr>
          <p:cNvPicPr>
            <a:picLocks noChangeAspect="1"/>
          </p:cNvPicPr>
          <p:nvPr/>
        </p:nvPicPr>
        <p:blipFill>
          <a:blip r:embed="rId3"/>
          <a:stretch>
            <a:fillRect/>
          </a:stretch>
        </p:blipFill>
        <p:spPr>
          <a:xfrm>
            <a:off x="6325387" y="2057241"/>
            <a:ext cx="5434413" cy="3762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293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B735-424B-4FE3-8EDC-E29A52EF2716}"/>
              </a:ext>
            </a:extLst>
          </p:cNvPr>
          <p:cNvSpPr>
            <a:spLocks noGrp="1"/>
          </p:cNvSpPr>
          <p:nvPr>
            <p:ph type="title"/>
          </p:nvPr>
        </p:nvSpPr>
        <p:spPr>
          <a:xfrm>
            <a:off x="431801" y="244560"/>
            <a:ext cx="11328000" cy="432000"/>
          </a:xfrm>
        </p:spPr>
        <p:txBody>
          <a:bodyPr/>
          <a:lstStyle/>
          <a:p>
            <a:pPr algn="ctr"/>
            <a:r>
              <a:rPr lang="en-US" sz="4400" dirty="0">
                <a:solidFill>
                  <a:schemeClr val="accent2"/>
                </a:solidFill>
              </a:rPr>
              <a:t>11. Information Technology (IT) / Systems</a:t>
            </a:r>
            <a:endParaRPr lang="bg-BG" sz="4400" dirty="0">
              <a:solidFill>
                <a:schemeClr val="accent2"/>
              </a:solidFill>
            </a:endParaRPr>
          </a:p>
        </p:txBody>
      </p:sp>
      <p:sp>
        <p:nvSpPr>
          <p:cNvPr id="3" name="Text Placeholder 2">
            <a:extLst>
              <a:ext uri="{FF2B5EF4-FFF2-40B4-BE49-F238E27FC236}">
                <a16:creationId xmlns:a16="http://schemas.microsoft.com/office/drawing/2014/main" id="{98E75D67-0F1A-4706-8F50-64C5367FC362}"/>
              </a:ext>
            </a:extLst>
          </p:cNvPr>
          <p:cNvSpPr>
            <a:spLocks noGrp="1"/>
          </p:cNvSpPr>
          <p:nvPr>
            <p:ph type="body" sz="quarter" idx="32"/>
          </p:nvPr>
        </p:nvSpPr>
        <p:spPr>
          <a:xfrm>
            <a:off x="431801" y="1008000"/>
            <a:ext cx="5664200" cy="3984914"/>
          </a:xfrm>
        </p:spPr>
        <p:txBody>
          <a:bodyPr/>
          <a:lstStyle/>
          <a:p>
            <a:r>
              <a:rPr lang="en-US" sz="2800" b="1" dirty="0">
                <a:solidFill>
                  <a:srgbClr val="00B0F0"/>
                </a:solidFill>
              </a:rPr>
              <a:t>The Information Technology department is responsible for the day-to-day support of all IT systems, business systems, office systems, computer networks, and telephony systems throughout the hotel/resort.</a:t>
            </a:r>
          </a:p>
          <a:p>
            <a:r>
              <a:rPr lang="en-US" sz="2800" b="1" dirty="0">
                <a:solidFill>
                  <a:srgbClr val="00B0F0"/>
                </a:solidFill>
              </a:rPr>
              <a:t>Additionally responsible for Information Technology issues, products, and services at the property. Provides user training and support of all property/site systems, network enhancements, hardware and software support etc.</a:t>
            </a:r>
            <a:endParaRPr lang="bg-BG" sz="2800" b="1" dirty="0">
              <a:solidFill>
                <a:srgbClr val="00B0F0"/>
              </a:solidFill>
            </a:endParaRPr>
          </a:p>
        </p:txBody>
      </p:sp>
      <p:pic>
        <p:nvPicPr>
          <p:cNvPr id="7" name="Picture 6">
            <a:extLst>
              <a:ext uri="{FF2B5EF4-FFF2-40B4-BE49-F238E27FC236}">
                <a16:creationId xmlns:a16="http://schemas.microsoft.com/office/drawing/2014/main" id="{3927B695-D99C-47E2-81A4-A7475A0633FE}"/>
              </a:ext>
            </a:extLst>
          </p:cNvPr>
          <p:cNvPicPr>
            <a:picLocks noChangeAspect="1"/>
          </p:cNvPicPr>
          <p:nvPr/>
        </p:nvPicPr>
        <p:blipFill>
          <a:blip r:embed="rId2"/>
          <a:stretch>
            <a:fillRect/>
          </a:stretch>
        </p:blipFill>
        <p:spPr>
          <a:xfrm rot="278168">
            <a:off x="6364224" y="1131460"/>
            <a:ext cx="5508462" cy="5051626"/>
          </a:xfrm>
          <a:prstGeom prst="rect">
            <a:avLst/>
          </a:prstGeom>
          <a:ln>
            <a:noFill/>
          </a:ln>
          <a:effectLst>
            <a:softEdge rad="112500"/>
          </a:effectLst>
        </p:spPr>
      </p:pic>
    </p:spTree>
    <p:extLst>
      <p:ext uri="{BB962C8B-B14F-4D97-AF65-F5344CB8AC3E}">
        <p14:creationId xmlns:p14="http://schemas.microsoft.com/office/powerpoint/2010/main" val="2172712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04025"/>
          </a:xfrm>
        </p:spPr>
      </p:pic>
      <p:sp>
        <p:nvSpPr>
          <p:cNvPr id="24" name="TextBox 23">
            <a:extLst>
              <a:ext uri="{FF2B5EF4-FFF2-40B4-BE49-F238E27FC236}">
                <a16:creationId xmlns:a16="http://schemas.microsoft.com/office/drawing/2014/main" id="{048255F9-A240-440D-85ED-7379AE0E18C0}"/>
              </a:ext>
            </a:extLst>
          </p:cNvPr>
          <p:cNvSpPr txBox="1"/>
          <p:nvPr/>
        </p:nvSpPr>
        <p:spPr>
          <a:xfrm>
            <a:off x="1741714" y="406400"/>
            <a:ext cx="9013373" cy="1015663"/>
          </a:xfrm>
          <a:prstGeom prst="rect">
            <a:avLst/>
          </a:prstGeom>
          <a:noFill/>
        </p:spPr>
        <p:txBody>
          <a:bodyPr wrap="square" rtlCol="0">
            <a:spAutoFit/>
          </a:bodyPr>
          <a:lstStyle/>
          <a:p>
            <a:pPr algn="ctr"/>
            <a:r>
              <a:rPr lang="en-US" sz="6000" b="1" dirty="0">
                <a:solidFill>
                  <a:schemeClr val="accent2"/>
                </a:solidFill>
                <a:highlight>
                  <a:srgbClr val="00FFFF"/>
                </a:highlight>
                <a:latin typeface="Arial Rounded MT Bold" panose="020F0704030504030204" pitchFamily="34" charset="0"/>
              </a:rPr>
              <a:t>Thank you for attention!</a:t>
            </a:r>
            <a:endParaRPr lang="bg-BG" sz="6000" b="1" dirty="0">
              <a:solidFill>
                <a:schemeClr val="accent2"/>
              </a:solidFill>
              <a:highlight>
                <a:srgbClr val="00FFFF"/>
              </a:highlight>
            </a:endParaRPr>
          </a:p>
        </p:txBody>
      </p:sp>
      <p:pic>
        <p:nvPicPr>
          <p:cNvPr id="26" name="Picture 25">
            <a:extLst>
              <a:ext uri="{FF2B5EF4-FFF2-40B4-BE49-F238E27FC236}">
                <a16:creationId xmlns:a16="http://schemas.microsoft.com/office/drawing/2014/main" id="{C3B01E0B-B503-4CA8-A64B-8C628B789A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778" b="89778" l="3111" r="94667">
                        <a14:foregroundMark x1="30667" y1="10667" x2="20889" y2="23556"/>
                        <a14:foregroundMark x1="33333" y1="7111" x2="44889" y2="4444"/>
                        <a14:foregroundMark x1="44889" y1="4444" x2="65333" y2="7111"/>
                        <a14:foregroundMark x1="65333" y1="7111" x2="74222" y2="11111"/>
                        <a14:foregroundMark x1="74222" y1="11111" x2="74222" y2="11111"/>
                        <a14:foregroundMark x1="60000" y1="1778" x2="46222" y2="2222"/>
                        <a14:foregroundMark x1="88000" y1="24444" x2="90667" y2="44889"/>
                        <a14:foregroundMark x1="90667" y1="44889" x2="92000" y2="48444"/>
                        <a14:foregroundMark x1="57333" y1="21333" x2="63556" y2="30667"/>
                        <a14:foregroundMark x1="7111" y1="35556" x2="7556" y2="51111"/>
                        <a14:foregroundMark x1="41333" y1="31556" x2="38222" y2="29778"/>
                        <a14:foregroundMark x1="93778" y1="37778" x2="95111" y2="49333"/>
                        <a14:foregroundMark x1="3111" y1="59556" x2="7111" y2="60000"/>
                        <a14:foregroundMark x1="7111" y1="60000" x2="12000" y2="68444"/>
                        <a14:foregroundMark x1="12000" y1="68444" x2="12444" y2="68889"/>
                        <a14:foregroundMark x1="7111" y1="60444" x2="12000" y2="70667"/>
                        <a14:foregroundMark x1="12000" y1="70667" x2="19111" y2="78222"/>
                        <a14:foregroundMark x1="19111" y1="78222" x2="54222" y2="84889"/>
                        <a14:foregroundMark x1="54222" y1="84889" x2="64000" y2="84889"/>
                        <a14:foregroundMark x1="64000" y1="84889" x2="69778" y2="80444"/>
                      </a14:backgroundRemoval>
                    </a14:imgEffect>
                  </a14:imgLayer>
                </a14:imgProps>
              </a:ext>
            </a:extLst>
          </a:blip>
          <a:stretch>
            <a:fillRect/>
          </a:stretch>
        </p:blipFill>
        <p:spPr>
          <a:xfrm>
            <a:off x="3560732" y="1733490"/>
            <a:ext cx="5070535" cy="5070535"/>
          </a:xfrm>
          <a:prstGeom prst="rect">
            <a:avLst/>
          </a:prstGeom>
        </p:spPr>
      </p:pic>
    </p:spTree>
    <p:extLst>
      <p:ext uri="{BB962C8B-B14F-4D97-AF65-F5344CB8AC3E}">
        <p14:creationId xmlns:p14="http://schemas.microsoft.com/office/powerpoint/2010/main" val="4153678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4E40E-C0BF-4B22-9C42-F5840554D994}"/>
              </a:ext>
            </a:extLst>
          </p:cNvPr>
          <p:cNvSpPr>
            <a:spLocks noGrp="1"/>
          </p:cNvSpPr>
          <p:nvPr>
            <p:ph type="body" sz="quarter" idx="32"/>
          </p:nvPr>
        </p:nvSpPr>
        <p:spPr>
          <a:xfrm>
            <a:off x="388258" y="442687"/>
            <a:ext cx="7492999" cy="6415313"/>
          </a:xfrm>
        </p:spPr>
        <p:txBody>
          <a:bodyPr/>
          <a:lstStyle/>
          <a:p>
            <a:r>
              <a:rPr lang="en-US" sz="3200" b="1" dirty="0">
                <a:solidFill>
                  <a:schemeClr val="accent1"/>
                </a:solidFill>
              </a:rPr>
              <a:t>As an outsider when you look at a hotel, the operation appears to be pretty simple, selling of rooms and food and beverage services etc. But, actually, the hotel is a highly complex operation where several departments function, coordinate and interact for a smooth day to day operations.</a:t>
            </a:r>
          </a:p>
          <a:p>
            <a:r>
              <a:rPr lang="en-US" sz="3200" b="1" dirty="0">
                <a:solidFill>
                  <a:schemeClr val="accent2"/>
                </a:solidFill>
              </a:rPr>
              <a:t>In order to run the Hotel as a functional unit, there are several departments in a hotel which work and coordinate together and the major departments of the hotel are:</a:t>
            </a:r>
            <a:endParaRPr lang="bg-BG" sz="3200" b="1" dirty="0">
              <a:solidFill>
                <a:schemeClr val="accent2"/>
              </a:solidFill>
            </a:endParaRPr>
          </a:p>
        </p:txBody>
      </p:sp>
      <p:pic>
        <p:nvPicPr>
          <p:cNvPr id="7" name="Picture 6">
            <a:extLst>
              <a:ext uri="{FF2B5EF4-FFF2-40B4-BE49-F238E27FC236}">
                <a16:creationId xmlns:a16="http://schemas.microsoft.com/office/drawing/2014/main" id="{1655A34A-DF31-4AE8-B111-48FD5FC96C5A}"/>
              </a:ext>
            </a:extLst>
          </p:cNvPr>
          <p:cNvPicPr>
            <a:picLocks noChangeAspect="1"/>
          </p:cNvPicPr>
          <p:nvPr/>
        </p:nvPicPr>
        <p:blipFill>
          <a:blip r:embed="rId2"/>
          <a:stretch>
            <a:fillRect/>
          </a:stretch>
        </p:blipFill>
        <p:spPr>
          <a:xfrm>
            <a:off x="7753802" y="1188826"/>
            <a:ext cx="4195082" cy="4480348"/>
          </a:xfrm>
          <a:prstGeom prst="rect">
            <a:avLst/>
          </a:prstGeom>
        </p:spPr>
      </p:pic>
    </p:spTree>
    <p:extLst>
      <p:ext uri="{BB962C8B-B14F-4D97-AF65-F5344CB8AC3E}">
        <p14:creationId xmlns:p14="http://schemas.microsoft.com/office/powerpoint/2010/main" val="3566881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7F023D-D7EB-4ABC-9007-7281CD093D0F}"/>
              </a:ext>
            </a:extLst>
          </p:cNvPr>
          <p:cNvSpPr>
            <a:spLocks noGrp="1"/>
          </p:cNvSpPr>
          <p:nvPr>
            <p:ph type="body" sz="quarter" idx="32"/>
          </p:nvPr>
        </p:nvSpPr>
        <p:spPr>
          <a:xfrm>
            <a:off x="6600371" y="267772"/>
            <a:ext cx="5083629" cy="360000"/>
          </a:xfrm>
        </p:spPr>
        <p:txBody>
          <a:bodyPr/>
          <a:lstStyle/>
          <a:p>
            <a:r>
              <a:rPr lang="en-US" sz="2400" b="1" i="1" dirty="0">
                <a:solidFill>
                  <a:schemeClr val="accent2"/>
                </a:solidFill>
              </a:rPr>
              <a:t>1. Front Office Department</a:t>
            </a:r>
          </a:p>
          <a:p>
            <a:r>
              <a:rPr lang="en-US" sz="2400" b="1" dirty="0">
                <a:solidFill>
                  <a:srgbClr val="00B0F0"/>
                </a:solidFill>
              </a:rPr>
              <a:t>2. Housekeeping Department</a:t>
            </a:r>
          </a:p>
          <a:p>
            <a:r>
              <a:rPr lang="en-US" sz="2400" b="1" i="1" dirty="0">
                <a:solidFill>
                  <a:schemeClr val="accent2"/>
                </a:solidFill>
              </a:rPr>
              <a:t>3. Food and Beverage Service Department</a:t>
            </a:r>
          </a:p>
          <a:p>
            <a:r>
              <a:rPr lang="en-US" sz="2400" b="1" dirty="0">
                <a:solidFill>
                  <a:srgbClr val="00B0F0"/>
                </a:solidFill>
              </a:rPr>
              <a:t>4. Kitchen or Food Production Department</a:t>
            </a:r>
          </a:p>
          <a:p>
            <a:r>
              <a:rPr lang="en-US" sz="2400" b="1" i="1" dirty="0">
                <a:solidFill>
                  <a:schemeClr val="accent2"/>
                </a:solidFill>
              </a:rPr>
              <a:t>5. Engineering and Maintenance Department</a:t>
            </a:r>
          </a:p>
          <a:p>
            <a:r>
              <a:rPr lang="en-US" sz="2400" b="1" dirty="0">
                <a:solidFill>
                  <a:srgbClr val="00B0F0"/>
                </a:solidFill>
              </a:rPr>
              <a:t>6. Accounts and Credits Department</a:t>
            </a:r>
          </a:p>
          <a:p>
            <a:r>
              <a:rPr lang="en-US" sz="2400" b="1" i="1" dirty="0">
                <a:solidFill>
                  <a:schemeClr val="accent2"/>
                </a:solidFill>
              </a:rPr>
              <a:t>7. Security Department</a:t>
            </a:r>
          </a:p>
          <a:p>
            <a:r>
              <a:rPr lang="en-US" sz="2400" b="1" dirty="0">
                <a:solidFill>
                  <a:srgbClr val="00B0F0"/>
                </a:solidFill>
              </a:rPr>
              <a:t>8. Human Resources (HR) Department</a:t>
            </a:r>
          </a:p>
          <a:p>
            <a:r>
              <a:rPr lang="en-US" sz="2400" b="1" i="1" dirty="0">
                <a:solidFill>
                  <a:schemeClr val="accent2"/>
                </a:solidFill>
              </a:rPr>
              <a:t>9. Sales and Marketing Department</a:t>
            </a:r>
          </a:p>
          <a:p>
            <a:r>
              <a:rPr lang="en-US" sz="2400" b="1" dirty="0">
                <a:solidFill>
                  <a:srgbClr val="00B0F0"/>
                </a:solidFill>
              </a:rPr>
              <a:t>10. Purchase Department</a:t>
            </a:r>
          </a:p>
          <a:p>
            <a:r>
              <a:rPr lang="en-US" sz="2400" b="1" i="1" dirty="0">
                <a:solidFill>
                  <a:schemeClr val="accent2"/>
                </a:solidFill>
              </a:rPr>
              <a:t>11. Information Technology (IT)</a:t>
            </a:r>
          </a:p>
          <a:p>
            <a:endParaRPr lang="en-US" sz="2000" dirty="0"/>
          </a:p>
          <a:p>
            <a:endParaRPr lang="bg-BG" sz="2000" dirty="0"/>
          </a:p>
        </p:txBody>
      </p:sp>
      <p:pic>
        <p:nvPicPr>
          <p:cNvPr id="7" name="Picture 6">
            <a:extLst>
              <a:ext uri="{FF2B5EF4-FFF2-40B4-BE49-F238E27FC236}">
                <a16:creationId xmlns:a16="http://schemas.microsoft.com/office/drawing/2014/main" id="{B8060D23-4097-456D-BDCD-963F6D44B8DC}"/>
              </a:ext>
            </a:extLst>
          </p:cNvPr>
          <p:cNvPicPr>
            <a:picLocks noChangeAspect="1"/>
          </p:cNvPicPr>
          <p:nvPr/>
        </p:nvPicPr>
        <p:blipFill>
          <a:blip r:embed="rId3"/>
          <a:stretch>
            <a:fillRect/>
          </a:stretch>
        </p:blipFill>
        <p:spPr>
          <a:xfrm>
            <a:off x="508000" y="447772"/>
            <a:ext cx="5617028" cy="5642105"/>
          </a:xfrm>
          <a:prstGeom prst="rect">
            <a:avLst/>
          </a:prstGeom>
        </p:spPr>
      </p:pic>
    </p:spTree>
    <p:extLst>
      <p:ext uri="{BB962C8B-B14F-4D97-AF65-F5344CB8AC3E}">
        <p14:creationId xmlns:p14="http://schemas.microsoft.com/office/powerpoint/2010/main" val="3420479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F141-249B-4105-8B5F-B1A5BE2E864F}"/>
              </a:ext>
            </a:extLst>
          </p:cNvPr>
          <p:cNvSpPr>
            <a:spLocks noGrp="1"/>
          </p:cNvSpPr>
          <p:nvPr>
            <p:ph type="title"/>
          </p:nvPr>
        </p:nvSpPr>
        <p:spPr>
          <a:xfrm>
            <a:off x="432000" y="112686"/>
            <a:ext cx="11328000" cy="432000"/>
          </a:xfrm>
        </p:spPr>
        <p:txBody>
          <a:bodyPr/>
          <a:lstStyle/>
          <a:p>
            <a:pPr algn="ctr"/>
            <a:r>
              <a:rPr lang="en-US" sz="4400" dirty="0">
                <a:solidFill>
                  <a:schemeClr val="accent2"/>
                </a:solidFill>
              </a:rPr>
              <a:t>1. Front Office Department:</a:t>
            </a:r>
            <a:endParaRPr lang="bg-BG" sz="4400" dirty="0">
              <a:solidFill>
                <a:schemeClr val="accent2"/>
              </a:solidFill>
            </a:endParaRPr>
          </a:p>
        </p:txBody>
      </p:sp>
      <p:sp>
        <p:nvSpPr>
          <p:cNvPr id="3" name="Text Placeholder 2">
            <a:extLst>
              <a:ext uri="{FF2B5EF4-FFF2-40B4-BE49-F238E27FC236}">
                <a16:creationId xmlns:a16="http://schemas.microsoft.com/office/drawing/2014/main" id="{FA80FE2F-3299-4B6A-AB56-2AD958411B30}"/>
              </a:ext>
            </a:extLst>
          </p:cNvPr>
          <p:cNvSpPr>
            <a:spLocks noGrp="1"/>
          </p:cNvSpPr>
          <p:nvPr>
            <p:ph type="body" sz="quarter" idx="32"/>
          </p:nvPr>
        </p:nvSpPr>
        <p:spPr>
          <a:xfrm>
            <a:off x="420687" y="660800"/>
            <a:ext cx="5986516" cy="2562514"/>
          </a:xfrm>
        </p:spPr>
        <p:txBody>
          <a:bodyPr/>
          <a:lstStyle/>
          <a:p>
            <a:r>
              <a:rPr lang="en-US" sz="2600" b="1" dirty="0">
                <a:solidFill>
                  <a:srgbClr val="00B0F0"/>
                </a:solidFill>
              </a:rPr>
              <a:t>This department performs various functions like reservation, reception, registration, room assignment, and settlement of bills of a resident guest and the front office department is considered as the nerve </a:t>
            </a:r>
            <a:r>
              <a:rPr lang="en-US" sz="2600" b="1" dirty="0" err="1">
                <a:solidFill>
                  <a:srgbClr val="00B0F0"/>
                </a:solidFill>
              </a:rPr>
              <a:t>centre</a:t>
            </a:r>
            <a:r>
              <a:rPr lang="en-US" sz="2600" b="1" dirty="0">
                <a:solidFill>
                  <a:srgbClr val="00B0F0"/>
                </a:solidFill>
              </a:rPr>
              <a:t> of a hotel.</a:t>
            </a:r>
          </a:p>
          <a:p>
            <a:r>
              <a:rPr lang="en-US" sz="2600" b="1" dirty="0">
                <a:solidFill>
                  <a:srgbClr val="00B0F0"/>
                </a:solidFill>
              </a:rPr>
              <a:t>The front-office staff welcome the guests, carry their luggage, help them register, give them their room keys and mail, answer questions about the activities in the hotel and surrounding area, and finally check them out. In fact, the only direct contact most guests have with hotel employees, other than in the restaurants, is with members of the front-office staff.</a:t>
            </a:r>
            <a:endParaRPr lang="bg-BG" sz="2600" b="1" dirty="0">
              <a:solidFill>
                <a:srgbClr val="00B0F0"/>
              </a:solidFill>
            </a:endParaRPr>
          </a:p>
        </p:txBody>
      </p:sp>
      <p:pic>
        <p:nvPicPr>
          <p:cNvPr id="7" name="Picture 6">
            <a:extLst>
              <a:ext uri="{FF2B5EF4-FFF2-40B4-BE49-F238E27FC236}">
                <a16:creationId xmlns:a16="http://schemas.microsoft.com/office/drawing/2014/main" id="{B05F8A1F-FCFC-4233-A932-182A5373DAF4}"/>
              </a:ext>
            </a:extLst>
          </p:cNvPr>
          <p:cNvPicPr>
            <a:picLocks noChangeAspect="1"/>
          </p:cNvPicPr>
          <p:nvPr/>
        </p:nvPicPr>
        <p:blipFill>
          <a:blip r:embed="rId3"/>
          <a:stretch>
            <a:fillRect/>
          </a:stretch>
        </p:blipFill>
        <p:spPr>
          <a:xfrm>
            <a:off x="6655402" y="1083900"/>
            <a:ext cx="4867712" cy="48234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38374168"/>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761D-D793-4875-AB61-0CA008520560}"/>
              </a:ext>
            </a:extLst>
          </p:cNvPr>
          <p:cNvSpPr>
            <a:spLocks noGrp="1"/>
          </p:cNvSpPr>
          <p:nvPr>
            <p:ph type="title"/>
          </p:nvPr>
        </p:nvSpPr>
        <p:spPr>
          <a:xfrm>
            <a:off x="591657" y="112686"/>
            <a:ext cx="11328000" cy="432000"/>
          </a:xfrm>
        </p:spPr>
        <p:txBody>
          <a:bodyPr/>
          <a:lstStyle/>
          <a:p>
            <a:pPr algn="ctr"/>
            <a:r>
              <a:rPr lang="en-US" sz="4400" dirty="0">
                <a:solidFill>
                  <a:srgbClr val="00B0F0"/>
                </a:solidFill>
              </a:rPr>
              <a:t>2. Housekeeping Department:</a:t>
            </a:r>
            <a:endParaRPr lang="bg-BG" sz="4400" dirty="0">
              <a:solidFill>
                <a:srgbClr val="00B0F0"/>
              </a:solidFill>
            </a:endParaRPr>
          </a:p>
        </p:txBody>
      </p:sp>
      <p:sp>
        <p:nvSpPr>
          <p:cNvPr id="3" name="Text Placeholder 2">
            <a:extLst>
              <a:ext uri="{FF2B5EF4-FFF2-40B4-BE49-F238E27FC236}">
                <a16:creationId xmlns:a16="http://schemas.microsoft.com/office/drawing/2014/main" id="{EB371F80-A04D-45A5-BA79-D3CF18EA5858}"/>
              </a:ext>
            </a:extLst>
          </p:cNvPr>
          <p:cNvSpPr>
            <a:spLocks noGrp="1"/>
          </p:cNvSpPr>
          <p:nvPr>
            <p:ph type="body" sz="quarter" idx="32"/>
          </p:nvPr>
        </p:nvSpPr>
        <p:spPr>
          <a:xfrm>
            <a:off x="6096000" y="769486"/>
            <a:ext cx="5780313" cy="360000"/>
          </a:xfrm>
        </p:spPr>
        <p:txBody>
          <a:bodyPr/>
          <a:lstStyle/>
          <a:p>
            <a:pPr algn="r"/>
            <a:r>
              <a:rPr lang="en-US" sz="2400" b="1" dirty="0">
                <a:solidFill>
                  <a:schemeClr val="accent2"/>
                </a:solidFill>
              </a:rPr>
              <a:t>The housekeeping department is responsible for the cleanliness, maintenance, and aesthetic upkeep of rooms, public areas, back areas, and surroundings in a hotel and for the immaculate care and upkeep of all guest rooms and public spaces at all times.</a:t>
            </a:r>
          </a:p>
          <a:p>
            <a:pPr algn="r"/>
            <a:r>
              <a:rPr lang="en-US" sz="2400" b="1" dirty="0">
                <a:solidFill>
                  <a:schemeClr val="accent2"/>
                </a:solidFill>
              </a:rPr>
              <a:t>The staff members who excel in the Housekeeping Departments have an eye for detail and a commitment to the training, development and motivation of a diverse group of talented employees. It is the service and cleanliness that really make an impact on our guests and determine whether they will return and also recommend the hotel to others.</a:t>
            </a:r>
            <a:endParaRPr lang="bg-BG" sz="2400" b="1" dirty="0">
              <a:solidFill>
                <a:schemeClr val="accent2"/>
              </a:solidFill>
            </a:endParaRPr>
          </a:p>
        </p:txBody>
      </p:sp>
      <p:pic>
        <p:nvPicPr>
          <p:cNvPr id="7" name="Picture 6">
            <a:extLst>
              <a:ext uri="{FF2B5EF4-FFF2-40B4-BE49-F238E27FC236}">
                <a16:creationId xmlns:a16="http://schemas.microsoft.com/office/drawing/2014/main" id="{0C2CA622-C606-4EF0-8340-C07A6EA25EDC}"/>
              </a:ext>
            </a:extLst>
          </p:cNvPr>
          <p:cNvPicPr>
            <a:picLocks noChangeAspect="1"/>
          </p:cNvPicPr>
          <p:nvPr/>
        </p:nvPicPr>
        <p:blipFill>
          <a:blip r:embed="rId2"/>
          <a:stretch>
            <a:fillRect/>
          </a:stretch>
        </p:blipFill>
        <p:spPr>
          <a:xfrm>
            <a:off x="290287" y="859486"/>
            <a:ext cx="5805713" cy="5139028"/>
          </a:xfrm>
          <a:prstGeom prst="rect">
            <a:avLst/>
          </a:prstGeom>
          <a:ln>
            <a:noFill/>
          </a:ln>
          <a:effectLst>
            <a:softEdge rad="112500"/>
          </a:effectLst>
        </p:spPr>
      </p:pic>
    </p:spTree>
    <p:extLst>
      <p:ext uri="{BB962C8B-B14F-4D97-AF65-F5344CB8AC3E}">
        <p14:creationId xmlns:p14="http://schemas.microsoft.com/office/powerpoint/2010/main" val="5115924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E7B3-42F8-4EAF-B657-012A11344DDD}"/>
              </a:ext>
            </a:extLst>
          </p:cNvPr>
          <p:cNvSpPr>
            <a:spLocks noGrp="1"/>
          </p:cNvSpPr>
          <p:nvPr>
            <p:ph type="title"/>
          </p:nvPr>
        </p:nvSpPr>
        <p:spPr>
          <a:xfrm>
            <a:off x="1143200" y="123118"/>
            <a:ext cx="11328000" cy="432000"/>
          </a:xfrm>
        </p:spPr>
        <p:txBody>
          <a:bodyPr/>
          <a:lstStyle/>
          <a:p>
            <a:r>
              <a:rPr lang="en-US" sz="4400" dirty="0">
                <a:solidFill>
                  <a:schemeClr val="accent2"/>
                </a:solidFill>
              </a:rPr>
              <a:t>3. Food and Beverage Service Department:</a:t>
            </a:r>
            <a:endParaRPr lang="bg-BG" sz="4400" dirty="0">
              <a:solidFill>
                <a:schemeClr val="accent2"/>
              </a:solidFill>
            </a:endParaRPr>
          </a:p>
        </p:txBody>
      </p:sp>
      <p:sp>
        <p:nvSpPr>
          <p:cNvPr id="3" name="Text Placeholder 2">
            <a:extLst>
              <a:ext uri="{FF2B5EF4-FFF2-40B4-BE49-F238E27FC236}">
                <a16:creationId xmlns:a16="http://schemas.microsoft.com/office/drawing/2014/main" id="{0BAD2EAB-6A7F-4865-AD3A-D5219E9C1997}"/>
              </a:ext>
            </a:extLst>
          </p:cNvPr>
          <p:cNvSpPr>
            <a:spLocks noGrp="1"/>
          </p:cNvSpPr>
          <p:nvPr>
            <p:ph type="body" sz="quarter" idx="32"/>
          </p:nvPr>
        </p:nvSpPr>
        <p:spPr>
          <a:xfrm>
            <a:off x="472917" y="738891"/>
            <a:ext cx="4996543" cy="4217143"/>
          </a:xfrm>
        </p:spPr>
        <p:txBody>
          <a:bodyPr/>
          <a:lstStyle/>
          <a:p>
            <a:r>
              <a:rPr lang="en-US" sz="2800" b="1" dirty="0">
                <a:solidFill>
                  <a:srgbClr val="00B0F0"/>
                </a:solidFill>
              </a:rPr>
              <a:t>This department looks after the service of food and drinks to guests. The Food which is made in the Kitchen and Drinks prepared in the Bar to the Customers (Guest) at the Food &amp; Beverage premises. </a:t>
            </a:r>
            <a:endParaRPr lang="bg-BG" sz="2800" b="1" dirty="0">
              <a:solidFill>
                <a:srgbClr val="00B0F0"/>
              </a:solidFill>
            </a:endParaRPr>
          </a:p>
        </p:txBody>
      </p:sp>
      <p:pic>
        <p:nvPicPr>
          <p:cNvPr id="7" name="Picture 6">
            <a:extLst>
              <a:ext uri="{FF2B5EF4-FFF2-40B4-BE49-F238E27FC236}">
                <a16:creationId xmlns:a16="http://schemas.microsoft.com/office/drawing/2014/main" id="{D8D962C3-6875-4DF6-A9E2-81E848D31171}"/>
              </a:ext>
            </a:extLst>
          </p:cNvPr>
          <p:cNvPicPr>
            <a:picLocks noChangeAspect="1"/>
          </p:cNvPicPr>
          <p:nvPr/>
        </p:nvPicPr>
        <p:blipFill>
          <a:blip r:embed="rId2"/>
          <a:stretch>
            <a:fillRect/>
          </a:stretch>
        </p:blipFill>
        <p:spPr>
          <a:xfrm>
            <a:off x="5763647" y="738891"/>
            <a:ext cx="5711598" cy="2541337"/>
          </a:xfrm>
          <a:prstGeom prst="rect">
            <a:avLst/>
          </a:prstGeom>
          <a:ln>
            <a:noFill/>
          </a:ln>
          <a:effectLst>
            <a:softEdge rad="112500"/>
          </a:effectLst>
        </p:spPr>
      </p:pic>
      <p:pic>
        <p:nvPicPr>
          <p:cNvPr id="9" name="Picture 8">
            <a:extLst>
              <a:ext uri="{FF2B5EF4-FFF2-40B4-BE49-F238E27FC236}">
                <a16:creationId xmlns:a16="http://schemas.microsoft.com/office/drawing/2014/main" id="{57E10303-0EF1-43BC-8E52-C9C16947661D}"/>
              </a:ext>
            </a:extLst>
          </p:cNvPr>
          <p:cNvPicPr>
            <a:picLocks noChangeAspect="1"/>
          </p:cNvPicPr>
          <p:nvPr/>
        </p:nvPicPr>
        <p:blipFill>
          <a:blip r:embed="rId3"/>
          <a:stretch>
            <a:fillRect/>
          </a:stretch>
        </p:blipFill>
        <p:spPr>
          <a:xfrm>
            <a:off x="5711599" y="3280228"/>
            <a:ext cx="5815694" cy="3178882"/>
          </a:xfrm>
          <a:prstGeom prst="rect">
            <a:avLst/>
          </a:prstGeom>
          <a:ln>
            <a:noFill/>
          </a:ln>
          <a:effectLst>
            <a:softEdge rad="112500"/>
          </a:effectLst>
        </p:spPr>
      </p:pic>
      <p:pic>
        <p:nvPicPr>
          <p:cNvPr id="11" name="Picture 10">
            <a:extLst>
              <a:ext uri="{FF2B5EF4-FFF2-40B4-BE49-F238E27FC236}">
                <a16:creationId xmlns:a16="http://schemas.microsoft.com/office/drawing/2014/main" id="{DE514427-A490-46D2-BE10-2E714524B007}"/>
              </a:ext>
            </a:extLst>
          </p:cNvPr>
          <p:cNvPicPr>
            <a:picLocks noChangeAspect="1"/>
          </p:cNvPicPr>
          <p:nvPr/>
        </p:nvPicPr>
        <p:blipFill>
          <a:blip r:embed="rId4"/>
          <a:stretch>
            <a:fillRect/>
          </a:stretch>
        </p:blipFill>
        <p:spPr>
          <a:xfrm>
            <a:off x="232229" y="3568183"/>
            <a:ext cx="5337742" cy="2789073"/>
          </a:xfrm>
          <a:prstGeom prst="rect">
            <a:avLst/>
          </a:prstGeom>
          <a:ln>
            <a:noFill/>
          </a:ln>
          <a:effectLst>
            <a:softEdge rad="112500"/>
          </a:effectLst>
        </p:spPr>
      </p:pic>
    </p:spTree>
    <p:extLst>
      <p:ext uri="{BB962C8B-B14F-4D97-AF65-F5344CB8AC3E}">
        <p14:creationId xmlns:p14="http://schemas.microsoft.com/office/powerpoint/2010/main" val="24764252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390-D1B3-4FF7-8D4D-453744BCF40C}"/>
              </a:ext>
            </a:extLst>
          </p:cNvPr>
          <p:cNvSpPr>
            <a:spLocks noGrp="1"/>
          </p:cNvSpPr>
          <p:nvPr>
            <p:ph type="title"/>
          </p:nvPr>
        </p:nvSpPr>
        <p:spPr>
          <a:xfrm>
            <a:off x="431800" y="123118"/>
            <a:ext cx="11328000" cy="432000"/>
          </a:xfrm>
        </p:spPr>
        <p:txBody>
          <a:bodyPr/>
          <a:lstStyle/>
          <a:p>
            <a:pPr algn="ctr"/>
            <a:r>
              <a:rPr lang="en-US" sz="4400" dirty="0">
                <a:solidFill>
                  <a:srgbClr val="00B0F0"/>
                </a:solidFill>
              </a:rPr>
              <a:t>4. Kitchen or Food Production Department:</a:t>
            </a:r>
            <a:endParaRPr lang="bg-BG" sz="4400" dirty="0">
              <a:solidFill>
                <a:srgbClr val="00B0F0"/>
              </a:solidFill>
            </a:endParaRPr>
          </a:p>
        </p:txBody>
      </p:sp>
      <p:sp>
        <p:nvSpPr>
          <p:cNvPr id="3" name="Text Placeholder 2">
            <a:extLst>
              <a:ext uri="{FF2B5EF4-FFF2-40B4-BE49-F238E27FC236}">
                <a16:creationId xmlns:a16="http://schemas.microsoft.com/office/drawing/2014/main" id="{BB50CFA3-1836-4BC8-8B24-3DB5DADA0FCB}"/>
              </a:ext>
            </a:extLst>
          </p:cNvPr>
          <p:cNvSpPr>
            <a:spLocks noGrp="1"/>
          </p:cNvSpPr>
          <p:nvPr>
            <p:ph type="body" sz="quarter" idx="32"/>
          </p:nvPr>
        </p:nvSpPr>
        <p:spPr>
          <a:xfrm>
            <a:off x="6662057" y="811985"/>
            <a:ext cx="5225143" cy="3476914"/>
          </a:xfrm>
        </p:spPr>
        <p:txBody>
          <a:bodyPr/>
          <a:lstStyle/>
          <a:p>
            <a:pPr algn="r"/>
            <a:r>
              <a:rPr lang="en-US" sz="2800" b="1" dirty="0">
                <a:solidFill>
                  <a:schemeClr val="accent2"/>
                </a:solidFill>
              </a:rPr>
              <a:t>All the food and beverages that are served to the hotel guest is prepared in the kitchen. Culinary preparation, as an art and science in the modern kitchen, required more than just a knowledge of food being prepared and the methods of preparation.</a:t>
            </a:r>
          </a:p>
          <a:p>
            <a:pPr algn="r"/>
            <a:r>
              <a:rPr lang="en-US" sz="2800" b="1" dirty="0">
                <a:solidFill>
                  <a:schemeClr val="accent2"/>
                </a:solidFill>
              </a:rPr>
              <a:t>It is through a knowledge of basic skills, terminology, and rules of the kitchen that a final goal, preparation and service of quality is achieved in the hotel kitchen.</a:t>
            </a:r>
            <a:endParaRPr lang="bg-BG" sz="2800" b="1" dirty="0">
              <a:solidFill>
                <a:schemeClr val="accent2"/>
              </a:solidFill>
            </a:endParaRPr>
          </a:p>
        </p:txBody>
      </p:sp>
      <p:pic>
        <p:nvPicPr>
          <p:cNvPr id="7" name="Picture 6">
            <a:extLst>
              <a:ext uri="{FF2B5EF4-FFF2-40B4-BE49-F238E27FC236}">
                <a16:creationId xmlns:a16="http://schemas.microsoft.com/office/drawing/2014/main" id="{E5C1B612-48BA-48C2-8062-D918F7853A61}"/>
              </a:ext>
            </a:extLst>
          </p:cNvPr>
          <p:cNvPicPr>
            <a:picLocks noChangeAspect="1"/>
          </p:cNvPicPr>
          <p:nvPr/>
        </p:nvPicPr>
        <p:blipFill>
          <a:blip r:embed="rId2"/>
          <a:stretch>
            <a:fillRect/>
          </a:stretch>
        </p:blipFill>
        <p:spPr>
          <a:xfrm>
            <a:off x="188686" y="1352776"/>
            <a:ext cx="3599543" cy="23953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E96515A9-F367-4453-A64A-AE53EAD64D49}"/>
              </a:ext>
            </a:extLst>
          </p:cNvPr>
          <p:cNvPicPr>
            <a:picLocks noChangeAspect="1"/>
          </p:cNvPicPr>
          <p:nvPr/>
        </p:nvPicPr>
        <p:blipFill>
          <a:blip r:embed="rId3"/>
          <a:stretch>
            <a:fillRect/>
          </a:stretch>
        </p:blipFill>
        <p:spPr>
          <a:xfrm rot="672892">
            <a:off x="2882442" y="1498118"/>
            <a:ext cx="3622671" cy="24126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41F94A50-25CB-48BB-A140-D8834A3D78D5}"/>
              </a:ext>
            </a:extLst>
          </p:cNvPr>
          <p:cNvPicPr>
            <a:picLocks noChangeAspect="1"/>
          </p:cNvPicPr>
          <p:nvPr/>
        </p:nvPicPr>
        <p:blipFill>
          <a:blip r:embed="rId4"/>
          <a:stretch>
            <a:fillRect/>
          </a:stretch>
        </p:blipFill>
        <p:spPr>
          <a:xfrm>
            <a:off x="304800" y="3748109"/>
            <a:ext cx="6139544" cy="2477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727315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2000" fill="hold"/>
                                        <p:tgtEl>
                                          <p:spTgt spid="9"/>
                                        </p:tgtEl>
                                        <p:attrNameLst>
                                          <p:attrName>stroke.color</p:attrName>
                                        </p:attrNameLst>
                                      </p:cBhvr>
                                      <p:to>
                                        <a:schemeClr val="accent2"/>
                                      </p:to>
                                    </p:animClr>
                                    <p:set>
                                      <p:cBhvr>
                                        <p:cTn id="40" dur="2000" fill="hold"/>
                                        <p:tgtEl>
                                          <p:spTgt spid="9"/>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FF7E-352E-40E8-B890-3691449E763B}"/>
              </a:ext>
            </a:extLst>
          </p:cNvPr>
          <p:cNvSpPr>
            <a:spLocks noGrp="1"/>
          </p:cNvSpPr>
          <p:nvPr>
            <p:ph type="title"/>
          </p:nvPr>
        </p:nvSpPr>
        <p:spPr>
          <a:xfrm>
            <a:off x="1012572" y="257829"/>
            <a:ext cx="11328000" cy="432000"/>
          </a:xfrm>
        </p:spPr>
        <p:txBody>
          <a:bodyPr/>
          <a:lstStyle/>
          <a:p>
            <a:r>
              <a:rPr lang="en-US" sz="4400" dirty="0">
                <a:solidFill>
                  <a:schemeClr val="accent2"/>
                </a:solidFill>
              </a:rPr>
              <a:t>5. Engineering and Maintenance Department:</a:t>
            </a:r>
            <a:endParaRPr lang="bg-BG" sz="4400" dirty="0">
              <a:solidFill>
                <a:schemeClr val="accent2"/>
              </a:solidFill>
            </a:endParaRPr>
          </a:p>
        </p:txBody>
      </p:sp>
      <p:sp>
        <p:nvSpPr>
          <p:cNvPr id="3" name="Text Placeholder 2">
            <a:extLst>
              <a:ext uri="{FF2B5EF4-FFF2-40B4-BE49-F238E27FC236}">
                <a16:creationId xmlns:a16="http://schemas.microsoft.com/office/drawing/2014/main" id="{A22C1262-960D-4BB2-A71C-4D2F2C5E0FAD}"/>
              </a:ext>
            </a:extLst>
          </p:cNvPr>
          <p:cNvSpPr>
            <a:spLocks noGrp="1"/>
          </p:cNvSpPr>
          <p:nvPr>
            <p:ph type="body" sz="quarter" idx="32"/>
          </p:nvPr>
        </p:nvSpPr>
        <p:spPr>
          <a:xfrm>
            <a:off x="426243" y="920914"/>
            <a:ext cx="11339513" cy="360000"/>
          </a:xfrm>
        </p:spPr>
        <p:txBody>
          <a:bodyPr/>
          <a:lstStyle/>
          <a:p>
            <a:pPr algn="ctr"/>
            <a:r>
              <a:rPr lang="en-US" sz="2800" b="1" dirty="0">
                <a:solidFill>
                  <a:srgbClr val="00B0F0"/>
                </a:solidFill>
              </a:rPr>
              <a:t>The engineering department is responsible for repairing and maintaining the plant and machinery, water treatment and distribution, boilers and water heating, sewage treatment, external and common area lighting, fountains and water features etc. Also, It looks after the maintenance of all the equipment, furniture and fixture installed in a hotel.</a:t>
            </a:r>
            <a:endParaRPr lang="bg-BG" sz="2800" b="1" dirty="0">
              <a:solidFill>
                <a:srgbClr val="00B0F0"/>
              </a:solidFill>
            </a:endParaRPr>
          </a:p>
        </p:txBody>
      </p:sp>
      <p:pic>
        <p:nvPicPr>
          <p:cNvPr id="7" name="Picture 6">
            <a:extLst>
              <a:ext uri="{FF2B5EF4-FFF2-40B4-BE49-F238E27FC236}">
                <a16:creationId xmlns:a16="http://schemas.microsoft.com/office/drawing/2014/main" id="{4EC4FD56-54AF-4057-A7E6-2A8414F0D7E9}"/>
              </a:ext>
            </a:extLst>
          </p:cNvPr>
          <p:cNvPicPr>
            <a:picLocks noChangeAspect="1"/>
          </p:cNvPicPr>
          <p:nvPr/>
        </p:nvPicPr>
        <p:blipFill>
          <a:blip r:embed="rId3"/>
          <a:stretch>
            <a:fillRect/>
          </a:stretch>
        </p:blipFill>
        <p:spPr>
          <a:xfrm>
            <a:off x="0" y="3164499"/>
            <a:ext cx="4338116" cy="2957149"/>
          </a:xfrm>
          <a:prstGeom prst="ellipse">
            <a:avLst/>
          </a:prstGeom>
          <a:ln>
            <a:noFill/>
          </a:ln>
          <a:effectLst>
            <a:softEdge rad="112500"/>
          </a:effectLst>
        </p:spPr>
      </p:pic>
      <p:pic>
        <p:nvPicPr>
          <p:cNvPr id="9" name="Picture 8">
            <a:extLst>
              <a:ext uri="{FF2B5EF4-FFF2-40B4-BE49-F238E27FC236}">
                <a16:creationId xmlns:a16="http://schemas.microsoft.com/office/drawing/2014/main" id="{F6E78F0C-075F-4B7E-A74D-EF6217DA5104}"/>
              </a:ext>
            </a:extLst>
          </p:cNvPr>
          <p:cNvPicPr>
            <a:picLocks noChangeAspect="1"/>
          </p:cNvPicPr>
          <p:nvPr/>
        </p:nvPicPr>
        <p:blipFill>
          <a:blip r:embed="rId4"/>
          <a:stretch>
            <a:fillRect/>
          </a:stretch>
        </p:blipFill>
        <p:spPr>
          <a:xfrm>
            <a:off x="8340676" y="3099536"/>
            <a:ext cx="3999896" cy="27453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a:extLst>
              <a:ext uri="{FF2B5EF4-FFF2-40B4-BE49-F238E27FC236}">
                <a16:creationId xmlns:a16="http://schemas.microsoft.com/office/drawing/2014/main" id="{62447D23-1D51-494A-82F0-8ACA299CFA07}"/>
              </a:ext>
            </a:extLst>
          </p:cNvPr>
          <p:cNvPicPr>
            <a:picLocks noChangeAspect="1"/>
          </p:cNvPicPr>
          <p:nvPr/>
        </p:nvPicPr>
        <p:blipFill>
          <a:blip r:embed="rId5"/>
          <a:stretch>
            <a:fillRect/>
          </a:stretch>
        </p:blipFill>
        <p:spPr>
          <a:xfrm rot="20861942">
            <a:off x="4584666" y="3139323"/>
            <a:ext cx="3259218" cy="26657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1820542"/>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voltage.wav"/>
          </p:stSnd>
        </p:sndAc>
      </p:transition>
    </mc:Choice>
    <mc:Fallback>
      <p:transition spd="slow">
        <p:fade/>
        <p:sndAc>
          <p:stSnd>
            <p:snd r:embed="rId2"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087B-B559-4E77-ABD0-5807B97725EA}"/>
              </a:ext>
            </a:extLst>
          </p:cNvPr>
          <p:cNvSpPr>
            <a:spLocks noGrp="1"/>
          </p:cNvSpPr>
          <p:nvPr>
            <p:ph type="title"/>
          </p:nvPr>
        </p:nvSpPr>
        <p:spPr>
          <a:xfrm>
            <a:off x="1854400" y="170742"/>
            <a:ext cx="9249029" cy="432000"/>
          </a:xfrm>
        </p:spPr>
        <p:txBody>
          <a:bodyPr/>
          <a:lstStyle/>
          <a:p>
            <a:r>
              <a:rPr lang="en-US" sz="4400" dirty="0">
                <a:solidFill>
                  <a:srgbClr val="00B0F0"/>
                </a:solidFill>
              </a:rPr>
              <a:t>6. Accounts and Credits Department:</a:t>
            </a:r>
            <a:endParaRPr lang="bg-BG" sz="4400" dirty="0">
              <a:solidFill>
                <a:srgbClr val="00B0F0"/>
              </a:solidFill>
            </a:endParaRPr>
          </a:p>
        </p:txBody>
      </p:sp>
      <p:sp>
        <p:nvSpPr>
          <p:cNvPr id="3" name="Text Placeholder 2">
            <a:extLst>
              <a:ext uri="{FF2B5EF4-FFF2-40B4-BE49-F238E27FC236}">
                <a16:creationId xmlns:a16="http://schemas.microsoft.com/office/drawing/2014/main" id="{454188A7-3EBC-4CA5-BEED-35C06703A019}"/>
              </a:ext>
            </a:extLst>
          </p:cNvPr>
          <p:cNvSpPr>
            <a:spLocks noGrp="1"/>
          </p:cNvSpPr>
          <p:nvPr>
            <p:ph type="body" sz="quarter" idx="32"/>
          </p:nvPr>
        </p:nvSpPr>
        <p:spPr>
          <a:xfrm>
            <a:off x="266587" y="656336"/>
            <a:ext cx="7222786" cy="360000"/>
          </a:xfrm>
        </p:spPr>
        <p:txBody>
          <a:bodyPr/>
          <a:lstStyle/>
          <a:p>
            <a:pPr algn="ctr"/>
            <a:r>
              <a:rPr lang="en-US" sz="2000" b="1" dirty="0">
                <a:solidFill>
                  <a:schemeClr val="accent2"/>
                </a:solidFill>
              </a:rPr>
              <a:t>This department maintains all the financial transactions. Accounting departments typically handle a variety of important tasks. Such tasks often include invoicing customers, accounts receivable monitoring and collections, account reconciliations, payables processing, consolidation of multiple entities under common ownership, budgeting, periodic financial reporting as well as financial analysis.</a:t>
            </a:r>
            <a:r>
              <a:rPr lang="bg-BG" sz="2000" b="1" dirty="0">
                <a:solidFill>
                  <a:schemeClr val="accent2"/>
                </a:solidFill>
              </a:rPr>
              <a:t>                                                                                        </a:t>
            </a:r>
            <a:r>
              <a:rPr lang="en-US" sz="2000" b="1" dirty="0">
                <a:solidFill>
                  <a:schemeClr val="accent2"/>
                </a:solidFill>
              </a:rPr>
              <a:t>Also common are setting up adequate internal controls for all business processes (to prevent theft/misappropriation of assets), handling external audits and dealing with banks in order to obtain financing. Taxes are sometimes handled by accounting departments in house, but this work is often contracted to outside tax accountants.</a:t>
            </a:r>
            <a:endParaRPr lang="bg-BG" sz="2000" b="1" dirty="0">
              <a:solidFill>
                <a:schemeClr val="accent2"/>
              </a:solidFill>
            </a:endParaRPr>
          </a:p>
        </p:txBody>
      </p:sp>
      <p:pic>
        <p:nvPicPr>
          <p:cNvPr id="7" name="Picture 6">
            <a:extLst>
              <a:ext uri="{FF2B5EF4-FFF2-40B4-BE49-F238E27FC236}">
                <a16:creationId xmlns:a16="http://schemas.microsoft.com/office/drawing/2014/main" id="{90637221-1FBD-459D-8F40-BFB6C9955F65}"/>
              </a:ext>
            </a:extLst>
          </p:cNvPr>
          <p:cNvPicPr>
            <a:picLocks noChangeAspect="1"/>
          </p:cNvPicPr>
          <p:nvPr/>
        </p:nvPicPr>
        <p:blipFill>
          <a:blip r:embed="rId2"/>
          <a:stretch>
            <a:fillRect/>
          </a:stretch>
        </p:blipFill>
        <p:spPr>
          <a:xfrm>
            <a:off x="7663544" y="3768023"/>
            <a:ext cx="4261869" cy="26858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0A9153E7-4539-4215-BEB9-DD93CFDFE0FB}"/>
              </a:ext>
            </a:extLst>
          </p:cNvPr>
          <p:cNvPicPr>
            <a:picLocks noChangeAspect="1"/>
          </p:cNvPicPr>
          <p:nvPr/>
        </p:nvPicPr>
        <p:blipFill>
          <a:blip r:embed="rId3"/>
          <a:stretch>
            <a:fillRect/>
          </a:stretch>
        </p:blipFill>
        <p:spPr>
          <a:xfrm rot="21087467">
            <a:off x="7663543" y="726153"/>
            <a:ext cx="4261869" cy="2695185"/>
          </a:xfrm>
          <a:prstGeom prst="rect">
            <a:avLst/>
          </a:prstGeom>
          <a:ln>
            <a:noFill/>
          </a:ln>
          <a:effectLst>
            <a:softEdge rad="112500"/>
          </a:effectLst>
        </p:spPr>
      </p:pic>
      <p:pic>
        <p:nvPicPr>
          <p:cNvPr id="11" name="Picture 10">
            <a:extLst>
              <a:ext uri="{FF2B5EF4-FFF2-40B4-BE49-F238E27FC236}">
                <a16:creationId xmlns:a16="http://schemas.microsoft.com/office/drawing/2014/main" id="{8422ED83-6391-4B58-9D55-883F4A86C27D}"/>
              </a:ext>
            </a:extLst>
          </p:cNvPr>
          <p:cNvPicPr>
            <a:picLocks noChangeAspect="1"/>
          </p:cNvPicPr>
          <p:nvPr/>
        </p:nvPicPr>
        <p:blipFill>
          <a:blip r:embed="rId4"/>
          <a:stretch>
            <a:fillRect/>
          </a:stretch>
        </p:blipFill>
        <p:spPr>
          <a:xfrm>
            <a:off x="1061782" y="4252686"/>
            <a:ext cx="5484161" cy="2434572"/>
          </a:xfrm>
          <a:prstGeom prst="rect">
            <a:avLst/>
          </a:prstGeom>
          <a:ln>
            <a:noFill/>
          </a:ln>
          <a:effectLst>
            <a:softEdge rad="112500"/>
          </a:effectLst>
        </p:spPr>
      </p:pic>
    </p:spTree>
    <p:extLst>
      <p:ext uri="{BB962C8B-B14F-4D97-AF65-F5344CB8AC3E}">
        <p14:creationId xmlns:p14="http://schemas.microsoft.com/office/powerpoint/2010/main" val="39714256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E0EE939A3F7A648992FD977DE85AD69" ma:contentTypeVersion="9" ma:contentTypeDescription="Създаване на нов документ" ma:contentTypeScope="" ma:versionID="8b562e5fe5047f2f39086961a9565f20">
  <xsd:schema xmlns:xsd="http://www.w3.org/2001/XMLSchema" xmlns:xs="http://www.w3.org/2001/XMLSchema" xmlns:p="http://schemas.microsoft.com/office/2006/metadata/properties" xmlns:ns2="7686b05f-6e97-4082-be38-1a3969a8cd4d" targetNamespace="http://schemas.microsoft.com/office/2006/metadata/properties" ma:root="true" ma:fieldsID="692fc9dc24b3ea361588e35a1af49c6e" ns2:_="">
    <xsd:import namespace="7686b05f-6e97-4082-be38-1a3969a8cd4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b05f-6e97-4082-be38-1a3969a8cd4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7686b05f-6e97-4082-be38-1a3969a8cd4d" xsi:nil="true"/>
  </documentManagement>
</p:properties>
</file>

<file path=customXml/itemProps1.xml><?xml version="1.0" encoding="utf-8"?>
<ds:datastoreItem xmlns:ds="http://schemas.openxmlformats.org/officeDocument/2006/customXml" ds:itemID="{0B4FC935-ADD0-4E5D-8F47-7034713D0A04}"/>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194</TotalTime>
  <Words>975</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Calibri</vt:lpstr>
      <vt:lpstr>Candara</vt:lpstr>
      <vt:lpstr>Corbel</vt:lpstr>
      <vt:lpstr>Times New Roman</vt:lpstr>
      <vt:lpstr>Office Theme</vt:lpstr>
      <vt:lpstr>Hotel departments</vt:lpstr>
      <vt:lpstr>PowerPoint Presentation</vt:lpstr>
      <vt:lpstr>PowerPoint Presentation</vt:lpstr>
      <vt:lpstr>1. Front Office Department:</vt:lpstr>
      <vt:lpstr>2. Housekeeping Department:</vt:lpstr>
      <vt:lpstr>3. Food and Beverage Service Department:</vt:lpstr>
      <vt:lpstr>4. Kitchen or Food Production Department:</vt:lpstr>
      <vt:lpstr>5. Engineering and Maintenance Department:</vt:lpstr>
      <vt:lpstr>6. Accounts and Credits Department:</vt:lpstr>
      <vt:lpstr>7. Security Department:</vt:lpstr>
      <vt:lpstr>8. H R department:</vt:lpstr>
      <vt:lpstr>9. Sales and Marketing Department:</vt:lpstr>
      <vt:lpstr>10. Purchase Department:</vt:lpstr>
      <vt:lpstr>11. Information Technology (IT) / Systems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departments</dc:title>
  <dc:creator>Наталия Делчева</dc:creator>
  <cp:lastModifiedBy>Наталия Делчева</cp:lastModifiedBy>
  <cp:revision>36</cp:revision>
  <dcterms:created xsi:type="dcterms:W3CDTF">2021-03-16T20:39:14Z</dcterms:created>
  <dcterms:modified xsi:type="dcterms:W3CDTF">2021-03-17T09:21:32Z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0x010100FE0EE939A3F7A648992FD977DE85AD69</vt:lpwstr>
  </property>
</Properties>
</file>