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3/17/21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3/17/21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3/17/21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3/17/21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3/17/21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8063-7121-9E41-BC7F-7EE1E83721EA}"/>
              </a:ext>
            </a:extLst>
          </p:cNvPr>
          <p:cNvSpPr>
            <a:spLocks noGrp="1"/>
          </p:cNvSpPr>
          <p:nvPr>
            <p:ph type="ctrTitle"/>
          </p:nvPr>
        </p:nvSpPr>
        <p:spPr>
          <a:xfrm>
            <a:off x="1915127" y="985063"/>
            <a:ext cx="8361229" cy="1086237"/>
          </a:xfrm>
        </p:spPr>
        <p:txBody>
          <a:bodyPr/>
          <a:lstStyle/>
          <a:p>
            <a:r>
              <a:rPr lang="en-GB" sz="2600" b="1" u="sng" dirty="0"/>
              <a:t>VOCATIONAL SCHOOL OF TOURISM "ALEXANDER </a:t>
            </a:r>
            <a:r>
              <a:rPr lang="en-GB" sz="2600" b="1" u="sng" dirty="0" err="1"/>
              <a:t>PASKALEV</a:t>
            </a:r>
            <a:r>
              <a:rPr lang="en-GB" sz="2600" b="1" u="sng" dirty="0"/>
              <a:t>"</a:t>
            </a:r>
            <a:r>
              <a:rPr lang="en-GB" sz="2600" b="1" u="sng" dirty="0" err="1"/>
              <a:t>Haskovo</a:t>
            </a:r>
            <a:r>
              <a:rPr lang="en-GB" sz="2600" b="1" u="sng" dirty="0"/>
              <a:t>, region </a:t>
            </a:r>
            <a:r>
              <a:rPr lang="en-GB" sz="2600" b="1" u="sng" dirty="0" err="1"/>
              <a:t>Haskovo</a:t>
            </a:r>
            <a:endParaRPr lang="en-BG" sz="2600" b="1" u="sng" dirty="0"/>
          </a:p>
        </p:txBody>
      </p:sp>
      <p:sp>
        <p:nvSpPr>
          <p:cNvPr id="3" name="Subtitle 2">
            <a:extLst>
              <a:ext uri="{FF2B5EF4-FFF2-40B4-BE49-F238E27FC236}">
                <a16:creationId xmlns:a16="http://schemas.microsoft.com/office/drawing/2014/main" id="{7E0E04E8-2D0F-6D49-9611-6F76D4AC88A8}"/>
              </a:ext>
            </a:extLst>
          </p:cNvPr>
          <p:cNvSpPr>
            <a:spLocks noGrp="1"/>
          </p:cNvSpPr>
          <p:nvPr>
            <p:ph type="subTitle" idx="1"/>
          </p:nvPr>
        </p:nvSpPr>
        <p:spPr>
          <a:xfrm>
            <a:off x="2679906" y="2416099"/>
            <a:ext cx="6831673" cy="2626418"/>
          </a:xfrm>
        </p:spPr>
        <p:txBody>
          <a:bodyPr>
            <a:noAutofit/>
          </a:bodyPr>
          <a:lstStyle/>
          <a:p>
            <a:r>
              <a:rPr lang="en-GB" sz="2500" b="1" u="sng" dirty="0"/>
              <a:t>EDUCATIONAL </a:t>
            </a:r>
            <a:r>
              <a:rPr lang="en-GB" sz="2500" b="1" u="sng" dirty="0" err="1"/>
              <a:t>PRACTICEONHOTEL</a:t>
            </a:r>
            <a:r>
              <a:rPr lang="en-GB" sz="2500" b="1" u="sng" dirty="0"/>
              <a:t> TECHNOLOGY EN- 10 class</a:t>
            </a:r>
            <a:endParaRPr lang="tr-TR" sz="2500" b="1" u="sng" dirty="0"/>
          </a:p>
          <a:p>
            <a:r>
              <a:rPr lang="en-GB" sz="2500" b="1" u="sng" dirty="0"/>
              <a:t>specialty: Hotel management</a:t>
            </a:r>
          </a:p>
          <a:p>
            <a:r>
              <a:rPr lang="en-GB" sz="2500" b="1" u="sng" dirty="0"/>
              <a:t>Individual practical assignment</a:t>
            </a:r>
            <a:r>
              <a:rPr lang="tr-TR" sz="2500" b="1" u="sng" dirty="0"/>
              <a:t>:1</a:t>
            </a:r>
          </a:p>
          <a:p>
            <a:r>
              <a:rPr lang="tr-TR" sz="2500" b="1" u="sng" dirty="0"/>
              <a:t>By </a:t>
            </a:r>
            <a:r>
              <a:rPr lang="tr-TR" sz="2500" b="1" u="sng" dirty="0" err="1"/>
              <a:t>topic:Human</a:t>
            </a:r>
            <a:r>
              <a:rPr lang="tr-TR" sz="2500" b="1" u="sng" dirty="0"/>
              <a:t> </a:t>
            </a:r>
            <a:r>
              <a:rPr lang="tr-TR" sz="2500" b="1" u="sng" dirty="0" err="1"/>
              <a:t>Resources</a:t>
            </a:r>
            <a:endParaRPr lang="nl-BE" sz="2500" b="1" u="sng" dirty="0"/>
          </a:p>
          <a:p>
            <a:r>
              <a:rPr lang="nl-BE" sz="2500" b="1" u="sng" dirty="0"/>
              <a:t>-</a:t>
            </a:r>
            <a:r>
              <a:rPr lang="tr-TR" sz="2500" b="1" u="sng" dirty="0"/>
              <a:t>Merlin Mustafa</a:t>
            </a:r>
            <a:endParaRPr lang="en-BG" sz="2500" b="1" u="sng" dirty="0"/>
          </a:p>
          <a:p>
            <a:endParaRPr lang="en-BG" sz="2500" dirty="0"/>
          </a:p>
        </p:txBody>
      </p:sp>
    </p:spTree>
    <p:extLst>
      <p:ext uri="{BB962C8B-B14F-4D97-AF65-F5344CB8AC3E}">
        <p14:creationId xmlns:p14="http://schemas.microsoft.com/office/powerpoint/2010/main" val="219086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935BB96-EA64-164D-8E8D-8C99A728D4A6}"/>
              </a:ext>
            </a:extLst>
          </p:cNvPr>
          <p:cNvPicPr>
            <a:picLocks noChangeAspect="1"/>
          </p:cNvPicPr>
          <p:nvPr/>
        </p:nvPicPr>
        <p:blipFill>
          <a:blip r:embed="rId2"/>
          <a:stretch>
            <a:fillRect/>
          </a:stretch>
        </p:blipFill>
        <p:spPr>
          <a:xfrm>
            <a:off x="634275" y="1125998"/>
            <a:ext cx="6900380" cy="4606003"/>
          </a:xfrm>
          <a:prstGeom prst="rect">
            <a:avLst/>
          </a:prstGeom>
        </p:spPr>
      </p:pic>
      <p:sp>
        <p:nvSpPr>
          <p:cNvPr id="3" name="Content Placeholder 2">
            <a:extLst>
              <a:ext uri="{FF2B5EF4-FFF2-40B4-BE49-F238E27FC236}">
                <a16:creationId xmlns:a16="http://schemas.microsoft.com/office/drawing/2014/main" id="{7551F297-F7B9-8D46-9608-A3F1035D5237}"/>
              </a:ext>
            </a:extLst>
          </p:cNvPr>
          <p:cNvSpPr>
            <a:spLocks noGrp="1"/>
          </p:cNvSpPr>
          <p:nvPr>
            <p:ph idx="1"/>
          </p:nvPr>
        </p:nvSpPr>
        <p:spPr>
          <a:xfrm>
            <a:off x="8568711" y="1125997"/>
            <a:ext cx="3053039" cy="4606003"/>
          </a:xfrm>
        </p:spPr>
        <p:txBody>
          <a:bodyPr>
            <a:noAutofit/>
          </a:bodyPr>
          <a:lstStyle/>
          <a:p>
            <a:r>
              <a:rPr lang="en-GB" sz="2200" dirty="0"/>
              <a:t>The human resources management system covers all activities that must be carried out within its framework, the links between them, their interaction with the environment and the way it operates in order to achieve the goals of the </a:t>
            </a:r>
            <a:r>
              <a:rPr lang="en-GB" sz="2200" dirty="0" err="1"/>
              <a:t>organization</a:t>
            </a:r>
            <a:r>
              <a:rPr lang="en-GB" sz="2200" dirty="0"/>
              <a:t>.</a:t>
            </a:r>
            <a:endParaRPr lang="en-BG" sz="2200" dirty="0"/>
          </a:p>
        </p:txBody>
      </p:sp>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8258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F69C2B-A3E0-2640-AAC2-CB4F937D7C3B}"/>
              </a:ext>
            </a:extLst>
          </p:cNvPr>
          <p:cNvSpPr>
            <a:spLocks noGrp="1"/>
          </p:cNvSpPr>
          <p:nvPr>
            <p:ph idx="1"/>
          </p:nvPr>
        </p:nvSpPr>
        <p:spPr>
          <a:xfrm>
            <a:off x="1526479" y="1093909"/>
            <a:ext cx="3282694" cy="4853408"/>
          </a:xfrm>
        </p:spPr>
        <p:txBody>
          <a:bodyPr>
            <a:noAutofit/>
          </a:bodyPr>
          <a:lstStyle/>
          <a:p>
            <a:r>
              <a:rPr lang="en-GB" sz="2500" dirty="0"/>
              <a:t>Human resource management covers activities that can be considered as elements and as a series of processes between which there are complex causal links.</a:t>
            </a:r>
            <a:endParaRPr lang="en-BG" sz="2500" dirty="0"/>
          </a:p>
        </p:txBody>
      </p:sp>
      <p:pic>
        <p:nvPicPr>
          <p:cNvPr id="6" name="Picture 5">
            <a:extLst>
              <a:ext uri="{FF2B5EF4-FFF2-40B4-BE49-F238E27FC236}">
                <a16:creationId xmlns:a16="http://schemas.microsoft.com/office/drawing/2014/main" id="{739EC3A3-CDA2-2543-A3DB-A74F8691EC18}"/>
              </a:ext>
            </a:extLst>
          </p:cNvPr>
          <p:cNvPicPr>
            <a:picLocks noChangeAspect="1"/>
          </p:cNvPicPr>
          <p:nvPr/>
        </p:nvPicPr>
        <p:blipFill>
          <a:blip r:embed="rId2"/>
          <a:stretch>
            <a:fillRect/>
          </a:stretch>
        </p:blipFill>
        <p:spPr>
          <a:xfrm>
            <a:off x="5031467" y="1093909"/>
            <a:ext cx="6517065" cy="4350140"/>
          </a:xfrm>
          <a:prstGeom prst="rect">
            <a:avLst/>
          </a:prstGeom>
        </p:spPr>
      </p:pic>
    </p:spTree>
    <p:extLst>
      <p:ext uri="{BB962C8B-B14F-4D97-AF65-F5344CB8AC3E}">
        <p14:creationId xmlns:p14="http://schemas.microsoft.com/office/powerpoint/2010/main" val="189406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1C74B5-B6CD-1A4A-AF5B-B67B5A4CF816}"/>
              </a:ext>
            </a:extLst>
          </p:cNvPr>
          <p:cNvSpPr>
            <a:spLocks noGrp="1"/>
          </p:cNvSpPr>
          <p:nvPr>
            <p:ph idx="1"/>
          </p:nvPr>
        </p:nvSpPr>
        <p:spPr>
          <a:xfrm>
            <a:off x="1295400" y="1638300"/>
            <a:ext cx="9601200" cy="3581400"/>
          </a:xfrm>
        </p:spPr>
        <p:txBody>
          <a:bodyPr>
            <a:noAutofit/>
          </a:bodyPr>
          <a:lstStyle/>
          <a:p>
            <a:r>
              <a:rPr lang="en-GB" sz="3300" dirty="0"/>
              <a:t>The elements in the human resources management system are all activities that must be carried out within its framework: analysis and design of positions, human resources planning, selection, training and evaluation of staff, remuneration, ensuring safe and healthy conditions of labor, improvement of labor relations.</a:t>
            </a:r>
            <a:endParaRPr lang="en-BG" sz="3300" dirty="0"/>
          </a:p>
        </p:txBody>
      </p:sp>
    </p:spTree>
    <p:extLst>
      <p:ext uri="{BB962C8B-B14F-4D97-AF65-F5344CB8AC3E}">
        <p14:creationId xmlns:p14="http://schemas.microsoft.com/office/powerpoint/2010/main" val="99729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417252-24B7-B24D-92BA-46C2F7A04B14}"/>
              </a:ext>
            </a:extLst>
          </p:cNvPr>
          <p:cNvPicPr>
            <a:picLocks noChangeAspect="1"/>
          </p:cNvPicPr>
          <p:nvPr/>
        </p:nvPicPr>
        <p:blipFill rotWithShape="1">
          <a:blip r:embed="rId2"/>
          <a:srcRect t="15730"/>
          <a:stretch/>
        </p:blipFill>
        <p:spPr>
          <a:xfrm>
            <a:off x="20" y="-1"/>
            <a:ext cx="12191980" cy="6858000"/>
          </a:xfrm>
          <a:prstGeom prst="rect">
            <a:avLst/>
          </a:prstGeom>
        </p:spPr>
      </p:pic>
      <p:sp>
        <p:nvSpPr>
          <p:cNvPr id="11" name="Rectangle 10">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3" name="Content Placeholder 2">
            <a:extLst>
              <a:ext uri="{FF2B5EF4-FFF2-40B4-BE49-F238E27FC236}">
                <a16:creationId xmlns:a16="http://schemas.microsoft.com/office/drawing/2014/main" id="{A12635FE-CDEE-A648-9A5B-B8D5C655965D}"/>
              </a:ext>
            </a:extLst>
          </p:cNvPr>
          <p:cNvSpPr>
            <a:spLocks noGrp="1"/>
          </p:cNvSpPr>
          <p:nvPr>
            <p:ph idx="1"/>
          </p:nvPr>
        </p:nvSpPr>
        <p:spPr>
          <a:xfrm>
            <a:off x="1885959" y="1838152"/>
            <a:ext cx="4891887" cy="3441419"/>
          </a:xfrm>
        </p:spPr>
        <p:txBody>
          <a:bodyPr>
            <a:noAutofit/>
          </a:bodyPr>
          <a:lstStyle/>
          <a:p>
            <a:r>
              <a:rPr lang="en-GB" sz="1800" b="1" dirty="0">
                <a:solidFill>
                  <a:schemeClr val="tx1"/>
                </a:solidFill>
              </a:rPr>
              <a:t>Job analysis is the first step in the overall system. It includes a systematic study of the content, responsibilities and interrelationships of positions and the requirements for their performers. In general, the analysis of the positions is a determination of the requirements, the responsibilities of the positions to be occupied and the relations between themselves and their managers. Job analysis is necessitated by the need for information on the number and qualifications of future staff.</a:t>
            </a:r>
            <a:endParaRPr lang="en-BG" sz="1800" b="1" dirty="0">
              <a:solidFill>
                <a:schemeClr val="tx1"/>
              </a:solidFill>
            </a:endParaRPr>
          </a:p>
        </p:txBody>
      </p:sp>
    </p:spTree>
    <p:extLst>
      <p:ext uri="{BB962C8B-B14F-4D97-AF65-F5344CB8AC3E}">
        <p14:creationId xmlns:p14="http://schemas.microsoft.com/office/powerpoint/2010/main" val="27448218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54E4615-6C5D-3040-B3AC-955B79F41CEE}"/>
              </a:ext>
            </a:extLst>
          </p:cNvPr>
          <p:cNvPicPr>
            <a:picLocks noGrp="1" noChangeAspect="1"/>
          </p:cNvPicPr>
          <p:nvPr>
            <p:ph idx="1"/>
          </p:nvPr>
        </p:nvPicPr>
        <p:blipFill>
          <a:blip r:embed="rId2"/>
          <a:stretch>
            <a:fillRect/>
          </a:stretch>
        </p:blipFill>
        <p:spPr>
          <a:xfrm>
            <a:off x="2167798" y="480515"/>
            <a:ext cx="7856402" cy="5892302"/>
          </a:xfrm>
          <a:prstGeom prst="rect">
            <a:avLst/>
          </a:prstGeom>
        </p:spPr>
      </p:pic>
    </p:spTree>
    <p:extLst>
      <p:ext uri="{BB962C8B-B14F-4D97-AF65-F5344CB8AC3E}">
        <p14:creationId xmlns:p14="http://schemas.microsoft.com/office/powerpoint/2010/main" val="27408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71B3D7C-53F1-144A-BE69-B50CD9068B1C}"/>
              </a:ext>
            </a:extLst>
          </p:cNvPr>
          <p:cNvPicPr>
            <a:picLocks noGrp="1" noChangeAspect="1"/>
          </p:cNvPicPr>
          <p:nvPr>
            <p:ph idx="1"/>
          </p:nvPr>
        </p:nvPicPr>
        <p:blipFill>
          <a:blip r:embed="rId2"/>
          <a:stretch>
            <a:fillRect/>
          </a:stretch>
        </p:blipFill>
        <p:spPr>
          <a:xfrm>
            <a:off x="1682290" y="480515"/>
            <a:ext cx="8827418" cy="5892302"/>
          </a:xfrm>
          <a:prstGeom prst="rect">
            <a:avLst/>
          </a:prstGeom>
        </p:spPr>
      </p:pic>
    </p:spTree>
    <p:extLst>
      <p:ext uri="{BB962C8B-B14F-4D97-AF65-F5344CB8AC3E}">
        <p14:creationId xmlns:p14="http://schemas.microsoft.com/office/powerpoint/2010/main" val="427728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5" name="Rectangle 14">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6" name="Content Placeholder 5">
            <a:extLst>
              <a:ext uri="{FF2B5EF4-FFF2-40B4-BE49-F238E27FC236}">
                <a16:creationId xmlns:a16="http://schemas.microsoft.com/office/drawing/2014/main" id="{0BB1571A-A0EB-454D-AA17-2B95BD1E691E}"/>
              </a:ext>
            </a:extLst>
          </p:cNvPr>
          <p:cNvPicPr>
            <a:picLocks noGrp="1" noChangeAspect="1"/>
          </p:cNvPicPr>
          <p:nvPr>
            <p:ph idx="1"/>
          </p:nvPr>
        </p:nvPicPr>
        <p:blipFill>
          <a:blip r:embed="rId2"/>
          <a:stretch>
            <a:fillRect/>
          </a:stretch>
        </p:blipFill>
        <p:spPr>
          <a:xfrm>
            <a:off x="1379023" y="1406388"/>
            <a:ext cx="5659222" cy="4244416"/>
          </a:xfrm>
          <a:prstGeom prst="rect">
            <a:avLst/>
          </a:prstGeom>
        </p:spPr>
      </p:pic>
    </p:spTree>
    <p:extLst>
      <p:ext uri="{BB962C8B-B14F-4D97-AF65-F5344CB8AC3E}">
        <p14:creationId xmlns:p14="http://schemas.microsoft.com/office/powerpoint/2010/main" val="341698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3" name="Picture 2">
            <a:extLst>
              <a:ext uri="{FF2B5EF4-FFF2-40B4-BE49-F238E27FC236}">
                <a16:creationId xmlns:a16="http://schemas.microsoft.com/office/drawing/2014/main" id="{04C5A12A-826E-8544-9C91-9B6914A34511}"/>
              </a:ext>
            </a:extLst>
          </p:cNvPr>
          <p:cNvPicPr>
            <a:picLocks noChangeAspect="1"/>
          </p:cNvPicPr>
          <p:nvPr/>
        </p:nvPicPr>
        <p:blipFill rotWithShape="1">
          <a:blip r:embed="rId2"/>
          <a:srcRect r="20" b="1"/>
          <a:stretch/>
        </p:blipFill>
        <p:spPr>
          <a:xfrm>
            <a:off x="20" y="10"/>
            <a:ext cx="12191980" cy="6859300"/>
          </a:xfrm>
          <a:prstGeom prst="rect">
            <a:avLst/>
          </a:prstGeom>
        </p:spPr>
      </p:pic>
      <p:sp>
        <p:nvSpPr>
          <p:cNvPr id="18" name="Rectangle 17">
            <a:extLst>
              <a:ext uri="{FF2B5EF4-FFF2-40B4-BE49-F238E27FC236}">
                <a16:creationId xmlns:a16="http://schemas.microsoft.com/office/drawing/2014/main" id="{F33867FC-EB8E-4B00-B7D5-7967D9DF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D69E00ED-B0F1-4570-A74E-E05D0E9A8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2" name="Freeform 6">
            <a:extLst>
              <a:ext uri="{FF2B5EF4-FFF2-40B4-BE49-F238E27FC236}">
                <a16:creationId xmlns:a16="http://schemas.microsoft.com/office/drawing/2014/main" id="{074D0BE7-DDD8-46AB-A2C1-5B7FFD921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Content Placeholder 2">
            <a:extLst>
              <a:ext uri="{FF2B5EF4-FFF2-40B4-BE49-F238E27FC236}">
                <a16:creationId xmlns:a16="http://schemas.microsoft.com/office/drawing/2014/main" id="{C283D800-0511-C346-8B07-BC933A8BCF92}"/>
              </a:ext>
            </a:extLst>
          </p:cNvPr>
          <p:cNvSpPr>
            <a:spLocks noGrp="1"/>
          </p:cNvSpPr>
          <p:nvPr>
            <p:ph type="title"/>
          </p:nvPr>
        </p:nvSpPr>
        <p:spPr>
          <a:xfrm>
            <a:off x="1915128" y="1788454"/>
            <a:ext cx="8361229" cy="2098226"/>
          </a:xfrm>
          <a:prstGeom prst="rect">
            <a:avLst/>
          </a:prstGeom>
        </p:spPr>
        <p:txBody>
          <a:bodyPr vert="horz" lIns="91440" tIns="45720" rIns="91440" bIns="45720" rtlCol="0" anchor="b">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lnSpc>
                <a:spcPct val="89000"/>
              </a:lnSpc>
              <a:spcBef>
                <a:spcPct val="0"/>
              </a:spcBef>
              <a:buNone/>
            </a:pPr>
            <a:r>
              <a:rPr lang="en-US" sz="7200" cap="all">
                <a:latin typeface="+mj-lt"/>
                <a:ea typeface="+mj-ea"/>
                <a:cs typeface="+mj-cs"/>
              </a:rPr>
              <a:t>Thank you for your attention!</a:t>
            </a:r>
          </a:p>
        </p:txBody>
      </p:sp>
    </p:spTree>
    <p:extLst>
      <p:ext uri="{BB962C8B-B14F-4D97-AF65-F5344CB8AC3E}">
        <p14:creationId xmlns:p14="http://schemas.microsoft.com/office/powerpoint/2010/main" val="296993341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FE0EE939A3F7A648992FD977DE85AD69" ma:contentTypeVersion="9" ma:contentTypeDescription="Създаване на нов документ" ma:contentTypeScope="" ma:versionID="8b562e5fe5047f2f39086961a9565f20">
  <xsd:schema xmlns:xsd="http://www.w3.org/2001/XMLSchema" xmlns:xs="http://www.w3.org/2001/XMLSchema" xmlns:p="http://schemas.microsoft.com/office/2006/metadata/properties" xmlns:ns2="7686b05f-6e97-4082-be38-1a3969a8cd4d" targetNamespace="http://schemas.microsoft.com/office/2006/metadata/properties" ma:root="true" ma:fieldsID="692fc9dc24b3ea361588e35a1af49c6e" ns2:_="">
    <xsd:import namespace="7686b05f-6e97-4082-be38-1a3969a8cd4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b05f-6e97-4082-be38-1a3969a8cd4d"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7686b05f-6e97-4082-be38-1a3969a8cd4d" xsi:nil="true"/>
  </documentManagement>
</p:properties>
</file>

<file path=customXml/itemProps1.xml><?xml version="1.0" encoding="utf-8"?>
<ds:datastoreItem xmlns:ds="http://schemas.openxmlformats.org/officeDocument/2006/customXml" ds:itemID="{DD4A993E-8652-474F-9599-42E4ED6A0042}"/>
</file>

<file path=customXml/itemProps2.xml><?xml version="1.0" encoding="utf-8"?>
<ds:datastoreItem xmlns:ds="http://schemas.openxmlformats.org/officeDocument/2006/customXml" ds:itemID="{D0F26E7F-5CE5-455A-874D-CF141B0676FB}"/>
</file>

<file path=customXml/itemProps3.xml><?xml version="1.0" encoding="utf-8"?>
<ds:datastoreItem xmlns:ds="http://schemas.openxmlformats.org/officeDocument/2006/customXml" ds:itemID="{18ABDC6F-1BCF-4CB1-BDA2-409DA56054D6}"/>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9</Slides>
  <Notes>0</Notes>
  <HiddenSlides>0</HiddenSlide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Crop</vt:lpstr>
      <vt:lpstr>VOCATIONAL SCHOOL OF TOURISM "ALEXANDER PASKALEV"Haskovo, region Haskovo</vt:lpstr>
      <vt:lpstr>PowerPoint Sunusu</vt:lpstr>
      <vt:lpstr>PowerPoint Sunusu</vt:lpstr>
      <vt:lpstr>PowerPoint Sunusu</vt:lpstr>
      <vt:lpstr>PowerPoint Sunusu</vt:lpstr>
      <vt:lpstr>PowerPoint Sunusu</vt:lpstr>
      <vt:lpstr>PowerPoint Sunusu</vt:lpstr>
      <vt:lpstr>PowerPoint Sunusu</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Адифе Мюмюн</dc:creator>
  <cp:lastModifiedBy>Мерлин Мустафа</cp:lastModifiedBy>
  <cp:revision>6</cp:revision>
  <dcterms:created xsi:type="dcterms:W3CDTF">2021-03-17T19:10:42Z</dcterms:created>
  <dcterms:modified xsi:type="dcterms:W3CDTF">2021-03-17T19:41:01Z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0x010100FE0EE939A3F7A648992FD977DE85AD69</vt:lpwstr>
  </property>
  <property fmtid="{D5CDD505-2E9C-101B-9397-08002B2CF9AE}" pid="3" name="Order">
    <vt:r8>4200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