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4"/>
  </p:sldMasterIdLst>
  <p:notesMasterIdLst>
    <p:notesMasterId r:id="rId33"/>
  </p:notesMasterIdLst>
  <p:sldIdLst>
    <p:sldId id="258" r:id="rId5"/>
    <p:sldId id="256" r:id="rId6"/>
    <p:sldId id="290" r:id="rId7"/>
    <p:sldId id="266" r:id="rId8"/>
    <p:sldId id="267" r:id="rId9"/>
    <p:sldId id="263" r:id="rId10"/>
    <p:sldId id="268" r:id="rId11"/>
    <p:sldId id="269" r:id="rId12"/>
    <p:sldId id="261" r:id="rId13"/>
    <p:sldId id="270" r:id="rId14"/>
    <p:sldId id="271" r:id="rId15"/>
    <p:sldId id="272" r:id="rId16"/>
    <p:sldId id="273" r:id="rId17"/>
    <p:sldId id="257" r:id="rId18"/>
    <p:sldId id="274" r:id="rId19"/>
    <p:sldId id="278" r:id="rId20"/>
    <p:sldId id="275" r:id="rId21"/>
    <p:sldId id="277" r:id="rId22"/>
    <p:sldId id="288" r:id="rId23"/>
    <p:sldId id="276" r:id="rId24"/>
    <p:sldId id="280" r:id="rId25"/>
    <p:sldId id="285" r:id="rId26"/>
    <p:sldId id="291" r:id="rId27"/>
    <p:sldId id="282" r:id="rId28"/>
    <p:sldId id="287" r:id="rId29"/>
    <p:sldId id="279" r:id="rId30"/>
    <p:sldId id="260" r:id="rId31"/>
    <p:sldId id="292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122" autoAdjust="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A655BC-E58D-43AA-BDA7-12C766B6CF09}" type="datetimeFigureOut">
              <a:rPr lang="en-US" smtClean="0"/>
              <a:pPr/>
              <a:t>1/6/2015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A707B1-1399-442A-943E-1523025C4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480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3400" y="29718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sz="1400" dirty="0" smtClean="0"/>
          </a:p>
        </p:txBody>
      </p:sp>
      <p:sp>
        <p:nvSpPr>
          <p:cNvPr id="7" name="Slide Image Placeholder 5"/>
          <p:cNvSpPr>
            <a:spLocks noGrp="1" noRot="1" noChangeAspect="1"/>
          </p:cNvSpPr>
          <p:nvPr>
            <p:ph type="sldImg" idx="2"/>
          </p:nvPr>
        </p:nvSpPr>
        <p:spPr>
          <a:xfrm>
            <a:off x="536575" y="503238"/>
            <a:ext cx="3140075" cy="2354262"/>
          </a:xfrm>
        </p:spPr>
      </p:sp>
    </p:spTree>
    <p:extLst>
      <p:ext uri="{BB962C8B-B14F-4D97-AF65-F5344CB8AC3E}">
        <p14:creationId xmlns:p14="http://schemas.microsoft.com/office/powerpoint/2010/main" val="2511242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3400" y="29718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sz="1400" dirty="0" smtClean="0"/>
          </a:p>
        </p:txBody>
      </p:sp>
      <p:sp>
        <p:nvSpPr>
          <p:cNvPr id="7" name="Slide Image Placeholder 5"/>
          <p:cNvSpPr>
            <a:spLocks noGrp="1" noRot="1" noChangeAspect="1"/>
          </p:cNvSpPr>
          <p:nvPr>
            <p:ph type="sldImg" idx="2"/>
          </p:nvPr>
        </p:nvSpPr>
        <p:spPr>
          <a:xfrm>
            <a:off x="536575" y="503238"/>
            <a:ext cx="3140075" cy="2354262"/>
          </a:xfrm>
        </p:spPr>
      </p:sp>
    </p:spTree>
    <p:extLst>
      <p:ext uri="{BB962C8B-B14F-4D97-AF65-F5344CB8AC3E}">
        <p14:creationId xmlns:p14="http://schemas.microsoft.com/office/powerpoint/2010/main" val="3989760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sz="1400" b="1" dirty="0" smtClean="0"/>
              <a:t>Animated picture</a:t>
            </a:r>
            <a:r>
              <a:rPr lang="en-US" sz="1400" b="1" baseline="0" dirty="0" smtClean="0"/>
              <a:t> collection</a:t>
            </a:r>
            <a:r>
              <a:rPr lang="en-US" sz="1400" b="1" dirty="0" smtClean="0"/>
              <a:t>: center picture grow and return</a:t>
            </a:r>
          </a:p>
          <a:p>
            <a:r>
              <a:rPr lang="en-US" sz="1400" dirty="0" smtClean="0"/>
              <a:t>(Intermediate)</a:t>
            </a:r>
          </a:p>
          <a:p>
            <a:endParaRPr lang="en-US" sz="1400" dirty="0" smtClean="0"/>
          </a:p>
          <a:p>
            <a:endParaRPr lang="en-US" sz="14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/>
              <a:t>Tip</a:t>
            </a:r>
            <a:r>
              <a:rPr lang="en-US" sz="1200" dirty="0" smtClean="0"/>
              <a:t>: For the</a:t>
            </a:r>
            <a:r>
              <a:rPr lang="en-US" sz="1200" baseline="0" dirty="0" smtClean="0"/>
              <a:t> effects on this slide, it is recommended to use pictures with a “portrait” (vertical) orientation. </a:t>
            </a:r>
            <a:r>
              <a:rPr lang="en-US" sz="1200" b="0" dirty="0" smtClean="0"/>
              <a:t>For</a:t>
            </a:r>
            <a:r>
              <a:rPr lang="en-US" sz="1200" b="0" baseline="0" dirty="0" smtClean="0"/>
              <a:t> best results, use this slide in combination with the previous slide in this PowerPoint file. This slide is the third slide in the picture collection sequence.</a:t>
            </a:r>
            <a:endParaRPr lang="en-US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 smtClean="0"/>
          </a:p>
          <a:p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To reproduce the picture effects on this slide,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On the </a:t>
            </a:r>
            <a:r>
              <a:rPr lang="en-US" sz="1200" b="1" dirty="0" smtClean="0"/>
              <a:t>Home</a:t>
            </a:r>
            <a:r>
              <a:rPr lang="en-US" sz="1200" dirty="0" smtClean="0"/>
              <a:t> tab, in the </a:t>
            </a:r>
            <a:r>
              <a:rPr lang="en-US" sz="1200" b="1" dirty="0" smtClean="0"/>
              <a:t>Slides</a:t>
            </a:r>
            <a:r>
              <a:rPr lang="en-US" sz="1200" dirty="0" smtClean="0"/>
              <a:t> group, click </a:t>
            </a:r>
            <a:r>
              <a:rPr lang="en-US" sz="1200" b="1" dirty="0" smtClean="0"/>
              <a:t>Layout</a:t>
            </a:r>
            <a:r>
              <a:rPr lang="en-US" sz="1200" dirty="0" smtClean="0"/>
              <a:t>, and then click </a:t>
            </a:r>
            <a:r>
              <a:rPr lang="en-US" sz="1200" b="1" dirty="0" smtClean="0"/>
              <a:t>Blank</a:t>
            </a:r>
            <a:r>
              <a:rPr lang="en-US" sz="120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On the </a:t>
            </a:r>
            <a:r>
              <a:rPr lang="en-US" sz="1200" b="1" dirty="0" smtClean="0"/>
              <a:t>Insert</a:t>
            </a:r>
            <a:r>
              <a:rPr lang="en-US" sz="1200" dirty="0" smtClean="0"/>
              <a:t> tab, in the </a:t>
            </a:r>
            <a:r>
              <a:rPr lang="en-US" sz="1200" b="1" dirty="0" smtClean="0"/>
              <a:t>Images </a:t>
            </a:r>
            <a:r>
              <a:rPr lang="en-US" sz="1200" dirty="0" smtClean="0"/>
              <a:t>group, click </a:t>
            </a:r>
            <a:r>
              <a:rPr lang="en-US" sz="1200" b="1" dirty="0" smtClean="0"/>
              <a:t>Picture</a:t>
            </a:r>
            <a:r>
              <a:rPr lang="en-US" sz="1200" dirty="0" smtClean="0"/>
              <a:t>. In the </a:t>
            </a:r>
            <a:r>
              <a:rPr lang="en-US" sz="1200" b="1" dirty="0" smtClean="0"/>
              <a:t>Insert</a:t>
            </a:r>
            <a:r>
              <a:rPr lang="en-US" sz="1200" b="1" baseline="0" dirty="0" smtClean="0"/>
              <a:t> Picture </a:t>
            </a:r>
            <a:r>
              <a:rPr lang="en-US" sz="1200" baseline="0" dirty="0" smtClean="0"/>
              <a:t>dialog box, select a picture, and then click </a:t>
            </a:r>
            <a:r>
              <a:rPr lang="en-US" sz="1200" b="1" baseline="0" dirty="0" smtClean="0"/>
              <a:t>Insert</a:t>
            </a:r>
            <a:r>
              <a:rPr lang="en-US" sz="1200" baseline="0" dirty="0" smtClean="0"/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Select the picture. </a:t>
            </a:r>
            <a:r>
              <a:rPr lang="en-US" sz="1200" i="0" baseline="0" dirty="0" smtClean="0"/>
              <a:t>Under </a:t>
            </a:r>
            <a:r>
              <a:rPr lang="en-US" sz="1200" b="1" i="0" baseline="0" dirty="0" smtClean="0"/>
              <a:t>Picture Tools</a:t>
            </a:r>
            <a:r>
              <a:rPr lang="en-US" sz="1200" i="0" baseline="0" dirty="0" smtClean="0"/>
              <a:t>, on the </a:t>
            </a:r>
            <a:r>
              <a:rPr lang="en-US" sz="1200" b="1" i="0" baseline="0" dirty="0" smtClean="0"/>
              <a:t>Format</a:t>
            </a:r>
            <a:r>
              <a:rPr lang="en-US" sz="1200" i="0" baseline="0" dirty="0" smtClean="0"/>
              <a:t> tab, in the bottom right corner of the </a:t>
            </a:r>
            <a:r>
              <a:rPr lang="en-US" sz="1200" b="1" i="0" baseline="0" dirty="0" smtClean="0"/>
              <a:t>Size</a:t>
            </a:r>
            <a:r>
              <a:rPr lang="en-US" sz="1200" i="0" baseline="0" dirty="0" smtClean="0"/>
              <a:t> group, click the </a:t>
            </a:r>
            <a:r>
              <a:rPr lang="en-US" sz="1200" b="1" dirty="0" smtClean="0"/>
              <a:t>Size and Position</a:t>
            </a:r>
            <a:r>
              <a:rPr lang="en-US" sz="1200" b="0" dirty="0" smtClean="0"/>
              <a:t> dialog</a:t>
            </a:r>
            <a:r>
              <a:rPr lang="en-US" sz="1200" b="0" baseline="0" dirty="0" smtClean="0"/>
              <a:t> box launcher. </a:t>
            </a:r>
            <a:r>
              <a:rPr lang="en-US" sz="1200" dirty="0" smtClean="0"/>
              <a:t>In the </a:t>
            </a:r>
            <a:r>
              <a:rPr lang="en-US" sz="1200" b="1" dirty="0" smtClean="0"/>
              <a:t>Format Picture </a:t>
            </a:r>
            <a:r>
              <a:rPr lang="en-US" sz="1200" dirty="0" smtClean="0"/>
              <a:t>dialog box</a:t>
            </a:r>
            <a:r>
              <a:rPr lang="en-US" sz="1200" baseline="0" dirty="0" smtClean="0"/>
              <a:t>, </a:t>
            </a:r>
            <a:r>
              <a:rPr lang="en-US" sz="1200" dirty="0" smtClean="0"/>
              <a:t>resize or crop the picture as needed so that</a:t>
            </a:r>
            <a:r>
              <a:rPr lang="en-US" sz="1200" baseline="0" dirty="0" smtClean="0"/>
              <a:t> the </a:t>
            </a:r>
            <a:r>
              <a:rPr lang="en-US" sz="1200" b="0" baseline="0" dirty="0" smtClean="0"/>
              <a:t>height</a:t>
            </a:r>
            <a:r>
              <a:rPr lang="en-US" sz="1200" b="1" baseline="0" dirty="0" smtClean="0"/>
              <a:t> </a:t>
            </a:r>
            <a:r>
              <a:rPr lang="en-US" sz="1200" baseline="0" dirty="0" smtClean="0"/>
              <a:t>is set to </a:t>
            </a:r>
            <a:r>
              <a:rPr lang="en-US" sz="1200" b="1" baseline="0" dirty="0" smtClean="0"/>
              <a:t>3.5”</a:t>
            </a:r>
            <a:r>
              <a:rPr lang="en-US" sz="1200" baseline="0" dirty="0" smtClean="0"/>
              <a:t> and the </a:t>
            </a:r>
            <a:r>
              <a:rPr lang="en-US" sz="1200" b="0" baseline="0" dirty="0" smtClean="0"/>
              <a:t>width </a:t>
            </a:r>
            <a:r>
              <a:rPr lang="en-US" sz="1200" baseline="0" dirty="0" smtClean="0"/>
              <a:t>is set to </a:t>
            </a:r>
            <a:r>
              <a:rPr lang="en-US" sz="1200" b="1" baseline="0" dirty="0" smtClean="0"/>
              <a:t>2.35”</a:t>
            </a:r>
            <a:r>
              <a:rPr lang="en-US" sz="1200" baseline="0" dirty="0" smtClean="0"/>
              <a:t>.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crop the picture,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and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pane,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resize the picture,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and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pane,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and rotate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  <a:endParaRPr lang="en-US" sz="1200" baseline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baseline="0" dirty="0" smtClean="0"/>
              <a:t>Also in </a:t>
            </a:r>
            <a:r>
              <a:rPr lang="en-US" sz="1200" dirty="0" smtClean="0"/>
              <a:t>the </a:t>
            </a:r>
            <a:r>
              <a:rPr lang="en-US" sz="1200" b="1" dirty="0" smtClean="0"/>
              <a:t>Format Picture </a:t>
            </a:r>
            <a:r>
              <a:rPr lang="en-US" sz="1200" dirty="0" smtClean="0"/>
              <a:t>dialog box,</a:t>
            </a:r>
            <a:r>
              <a:rPr lang="en-US" sz="1200" baseline="0" dirty="0" smtClean="0"/>
              <a:t> click </a:t>
            </a:r>
            <a:r>
              <a:rPr lang="en-US" sz="1200" b="1" baseline="0" dirty="0" smtClean="0"/>
              <a:t>Line Color </a:t>
            </a:r>
            <a:r>
              <a:rPr lang="en-US" sz="1200" baseline="0" dirty="0" smtClean="0"/>
              <a:t>in the left pane. In the </a:t>
            </a:r>
            <a:r>
              <a:rPr lang="en-US" sz="1200" b="1" baseline="0" dirty="0" smtClean="0"/>
              <a:t>Line Color </a:t>
            </a:r>
            <a:r>
              <a:rPr lang="en-US" sz="1200" baseline="0" dirty="0" smtClean="0"/>
              <a:t>pane, select </a:t>
            </a:r>
            <a:r>
              <a:rPr lang="en-US" sz="1200" b="1" baseline="0" dirty="0" smtClean="0"/>
              <a:t>Solid line</a:t>
            </a:r>
            <a:r>
              <a:rPr lang="en-US" sz="1200" baseline="0" dirty="0" smtClean="0"/>
              <a:t>, click the button next to </a:t>
            </a:r>
            <a:r>
              <a:rPr lang="en-US" sz="1200" b="1" baseline="0" dirty="0" smtClean="0"/>
              <a:t>Color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and then under </a:t>
            </a:r>
            <a:r>
              <a:rPr lang="en-US" sz="1200" b="1" baseline="0" dirty="0" smtClean="0"/>
              <a:t>Theme Colors </a:t>
            </a:r>
            <a:r>
              <a:rPr lang="en-US" sz="1200" baseline="0" dirty="0" smtClean="0"/>
              <a:t>click </a:t>
            </a:r>
            <a:r>
              <a:rPr lang="en-US" sz="1200" b="1" dirty="0" smtClean="0"/>
              <a:t>Black, Text 1, Lighter</a:t>
            </a:r>
            <a:r>
              <a:rPr lang="en-US" sz="1200" b="1" baseline="0" dirty="0" smtClean="0"/>
              <a:t> 25%</a:t>
            </a:r>
            <a:r>
              <a:rPr lang="en-US" sz="1200" b="0" baseline="0" dirty="0" smtClean="0"/>
              <a:t> (fourth row, second option from the left).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 smtClean="0"/>
              <a:t>Also in the </a:t>
            </a:r>
            <a:r>
              <a:rPr lang="en-US" sz="1200" b="1" dirty="0" smtClean="0"/>
              <a:t>Format Picture </a:t>
            </a:r>
            <a:r>
              <a:rPr lang="en-US" sz="1200" dirty="0" smtClean="0"/>
              <a:t>dialog box,</a:t>
            </a:r>
            <a:r>
              <a:rPr lang="en-US" sz="1200" baseline="0" dirty="0" smtClean="0"/>
              <a:t> click </a:t>
            </a:r>
            <a:r>
              <a:rPr lang="en-US" sz="1200" b="1" baseline="0" dirty="0" smtClean="0"/>
              <a:t>Line Style </a:t>
            </a:r>
            <a:r>
              <a:rPr lang="en-US" sz="1200" baseline="0" dirty="0" smtClean="0"/>
              <a:t>in the left pane, and then in the </a:t>
            </a:r>
            <a:r>
              <a:rPr lang="en-US" sz="1200" b="1" baseline="0" dirty="0" smtClean="0"/>
              <a:t>Line Style </a:t>
            </a:r>
            <a:r>
              <a:rPr lang="en-US" sz="1200" baseline="0" dirty="0" smtClean="0"/>
              <a:t>pane, in the </a:t>
            </a:r>
            <a:r>
              <a:rPr lang="en-US" sz="1200" b="1" baseline="0" dirty="0" smtClean="0"/>
              <a:t>Width</a:t>
            </a:r>
            <a:r>
              <a:rPr lang="en-US" sz="1200" baseline="0" dirty="0" smtClean="0"/>
              <a:t> box, enter </a:t>
            </a:r>
            <a:r>
              <a:rPr lang="en-US" sz="1200" b="1" baseline="0" dirty="0" smtClean="0"/>
              <a:t>8 pt</a:t>
            </a:r>
            <a:r>
              <a:rPr lang="en-US" sz="1200" baseline="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 smtClean="0"/>
              <a:t>Also in the </a:t>
            </a:r>
            <a:r>
              <a:rPr lang="en-US" sz="1200" b="1" dirty="0" smtClean="0"/>
              <a:t>Format Picture </a:t>
            </a:r>
            <a:r>
              <a:rPr lang="en-US" sz="1200" dirty="0" smtClean="0"/>
              <a:t>dialog box,</a:t>
            </a:r>
            <a:r>
              <a:rPr lang="en-US" sz="1200" baseline="0" dirty="0" smtClean="0"/>
              <a:t> click </a:t>
            </a:r>
            <a:r>
              <a:rPr lang="en-US" sz="1200" b="1" baseline="0" dirty="0" smtClean="0"/>
              <a:t>Shadow</a:t>
            </a:r>
            <a:r>
              <a:rPr lang="en-US" sz="1200" baseline="0" dirty="0" smtClean="0"/>
              <a:t> in the left pane. In the </a:t>
            </a:r>
            <a:r>
              <a:rPr lang="en-US" sz="1200" b="1" baseline="0" dirty="0" smtClean="0"/>
              <a:t>Shadow</a:t>
            </a:r>
            <a:r>
              <a:rPr lang="en-US" sz="1200" baseline="0" dirty="0" smtClean="0"/>
              <a:t> pane, click the button next to </a:t>
            </a:r>
            <a:r>
              <a:rPr lang="en-US" sz="1200" b="1" baseline="0" dirty="0" smtClean="0"/>
              <a:t>Presets</a:t>
            </a:r>
            <a:r>
              <a:rPr lang="en-US" sz="1200" baseline="0" dirty="0" smtClean="0"/>
              <a:t>, and then under </a:t>
            </a:r>
            <a:r>
              <a:rPr lang="en-US" sz="1200" b="1" baseline="0" dirty="0" smtClean="0"/>
              <a:t>Perspective</a:t>
            </a:r>
            <a:r>
              <a:rPr lang="en-US" sz="1200" baseline="0" dirty="0" smtClean="0"/>
              <a:t>, click </a:t>
            </a:r>
            <a:r>
              <a:rPr lang="en-US" sz="1200" b="1" dirty="0" smtClean="0"/>
              <a:t>Perspective Diagonal Upper Right </a:t>
            </a:r>
            <a:r>
              <a:rPr lang="en-US" sz="1200" dirty="0" smtClean="0"/>
              <a:t>(first row, second option from the left).</a:t>
            </a:r>
            <a:endParaRPr lang="en-US" sz="1200" baseline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 smtClean="0"/>
              <a:t>Also in the </a:t>
            </a:r>
            <a:r>
              <a:rPr lang="en-US" sz="1200" b="1" dirty="0" smtClean="0"/>
              <a:t>Format Picture </a:t>
            </a:r>
            <a:r>
              <a:rPr lang="en-US" sz="1200" dirty="0" smtClean="0"/>
              <a:t>dialog box,</a:t>
            </a:r>
            <a:r>
              <a:rPr lang="en-US" sz="1200" baseline="0" dirty="0" smtClean="0"/>
              <a:t> click </a:t>
            </a:r>
            <a:r>
              <a:rPr lang="en-US" sz="1200" b="1" dirty="0" smtClean="0"/>
              <a:t>3-D Format</a:t>
            </a:r>
            <a:r>
              <a:rPr lang="en-US" sz="1200" b="1" baseline="0" dirty="0" smtClean="0"/>
              <a:t> </a:t>
            </a:r>
            <a:r>
              <a:rPr lang="en-US" sz="1200" baseline="0" dirty="0" smtClean="0"/>
              <a:t>in the left pane, and then do the following in the </a:t>
            </a:r>
            <a:r>
              <a:rPr lang="en-US" sz="1200" b="1" baseline="0" dirty="0" smtClean="0"/>
              <a:t>3-D Format </a:t>
            </a:r>
            <a:r>
              <a:rPr lang="en-US" sz="1200" baseline="0" dirty="0" smtClean="0"/>
              <a:t>tab: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Under </a:t>
            </a:r>
            <a:r>
              <a:rPr lang="en-US" sz="1200" b="1" baseline="0" dirty="0" smtClean="0"/>
              <a:t>Bevel</a:t>
            </a:r>
            <a:r>
              <a:rPr lang="en-US" sz="1200" baseline="0" dirty="0" smtClean="0"/>
              <a:t>, click the button next to </a:t>
            </a:r>
            <a:r>
              <a:rPr lang="en-US" sz="1200" b="1" baseline="0" dirty="0" smtClean="0"/>
              <a:t>Top</a:t>
            </a:r>
            <a:r>
              <a:rPr lang="en-US" sz="1200" baseline="0" dirty="0" smtClean="0"/>
              <a:t>, and then under </a:t>
            </a:r>
            <a:r>
              <a:rPr lang="en-US" sz="1200" b="1" baseline="0" dirty="0" smtClean="0"/>
              <a:t>Bevel</a:t>
            </a:r>
            <a:r>
              <a:rPr lang="en-US" sz="1200" baseline="0" dirty="0" smtClean="0"/>
              <a:t> click </a:t>
            </a:r>
            <a:r>
              <a:rPr lang="en-US" sz="1200" b="1" baseline="0" dirty="0" smtClean="0"/>
              <a:t>Relaxed Inset </a:t>
            </a:r>
            <a:r>
              <a:rPr lang="en-US" sz="1200" baseline="0" dirty="0" smtClean="0"/>
              <a:t>(first row, second option from the left). Next to </a:t>
            </a:r>
            <a:r>
              <a:rPr lang="en-US" sz="1200" b="1" baseline="0" dirty="0" smtClean="0"/>
              <a:t>Top</a:t>
            </a:r>
            <a:r>
              <a:rPr lang="en-US" sz="1200" baseline="0" dirty="0" smtClean="0"/>
              <a:t>, in the </a:t>
            </a:r>
            <a:r>
              <a:rPr lang="en-US" sz="1200" b="1" baseline="0" dirty="0" smtClean="0"/>
              <a:t>Width</a:t>
            </a:r>
            <a:r>
              <a:rPr lang="en-US" sz="1200" baseline="0" dirty="0" smtClean="0"/>
              <a:t> box, enter </a:t>
            </a:r>
            <a:r>
              <a:rPr lang="en-US" sz="1200" b="1" baseline="0" dirty="0" smtClean="0"/>
              <a:t>8 pt</a:t>
            </a:r>
            <a:r>
              <a:rPr lang="en-US" sz="1200" baseline="0" dirty="0" smtClean="0"/>
              <a:t>, and in the </a:t>
            </a:r>
            <a:r>
              <a:rPr lang="en-US" sz="1200" b="1" baseline="0" dirty="0" smtClean="0"/>
              <a:t>Height</a:t>
            </a:r>
            <a:r>
              <a:rPr lang="en-US" sz="1200" baseline="0" dirty="0" smtClean="0"/>
              <a:t> box, enter </a:t>
            </a:r>
            <a:r>
              <a:rPr lang="en-US" sz="1200" b="1" baseline="0" dirty="0" smtClean="0"/>
              <a:t>6 pt</a:t>
            </a:r>
            <a:r>
              <a:rPr lang="en-US" sz="1200" baseline="0" dirty="0" smtClean="0"/>
              <a:t>.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Under </a:t>
            </a:r>
            <a:r>
              <a:rPr lang="en-US" sz="1200" b="1" baseline="0" dirty="0" smtClean="0"/>
              <a:t>Depth</a:t>
            </a:r>
            <a:r>
              <a:rPr lang="en-US" sz="1200" baseline="0" dirty="0" smtClean="0"/>
              <a:t>, click the button next to </a:t>
            </a:r>
            <a:r>
              <a:rPr lang="en-US" sz="1200" b="1" baseline="0" dirty="0" smtClean="0"/>
              <a:t>Color</a:t>
            </a:r>
            <a:r>
              <a:rPr lang="en-US" sz="1200" baseline="0" dirty="0" smtClean="0"/>
              <a:t>, and then under </a:t>
            </a:r>
            <a:r>
              <a:rPr lang="en-US" sz="1200" b="1" baseline="0" dirty="0" smtClean="0"/>
              <a:t>Theme Colors </a:t>
            </a:r>
            <a:r>
              <a:rPr lang="en-US" sz="1200" baseline="0" dirty="0" smtClean="0"/>
              <a:t>click </a:t>
            </a:r>
            <a:r>
              <a:rPr lang="en-US" sz="1200" b="1" dirty="0" smtClean="0"/>
              <a:t>Black, Text 1, Lighter 25%</a:t>
            </a:r>
            <a:r>
              <a:rPr lang="en-US" sz="1200" b="0" baseline="0" dirty="0" smtClean="0"/>
              <a:t> (fourth row, second option from the left). In the </a:t>
            </a:r>
            <a:r>
              <a:rPr lang="en-US" sz="1200" b="1" baseline="0" dirty="0" smtClean="0"/>
              <a:t>Depth</a:t>
            </a:r>
            <a:r>
              <a:rPr lang="en-US" sz="1200" b="0" baseline="0" dirty="0" smtClean="0"/>
              <a:t> box, enter </a:t>
            </a:r>
            <a:r>
              <a:rPr lang="en-US" sz="1200" b="1" baseline="0" dirty="0" smtClean="0"/>
              <a:t>12 pt</a:t>
            </a:r>
            <a:r>
              <a:rPr lang="en-US" sz="1200" b="0" baseline="0" dirty="0" smtClean="0"/>
              <a:t>.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baseline="0" dirty="0" smtClean="0"/>
              <a:t>Under </a:t>
            </a:r>
            <a:r>
              <a:rPr lang="en-US" sz="1200" b="1" baseline="0" dirty="0" smtClean="0"/>
              <a:t>Surface</a:t>
            </a:r>
            <a:r>
              <a:rPr lang="en-US" sz="1200" b="0" baseline="0" dirty="0" smtClean="0"/>
              <a:t>, click the button next to </a:t>
            </a:r>
            <a:r>
              <a:rPr lang="en-US" sz="1200" b="1" baseline="0" dirty="0" smtClean="0"/>
              <a:t>Material</a:t>
            </a:r>
            <a:r>
              <a:rPr lang="en-US" sz="1200" b="0" baseline="0" dirty="0" smtClean="0"/>
              <a:t>, and then under </a:t>
            </a:r>
            <a:r>
              <a:rPr lang="en-US" sz="1200" b="1" baseline="0" dirty="0" smtClean="0"/>
              <a:t>Standard</a:t>
            </a:r>
            <a:r>
              <a:rPr lang="en-US" sz="1200" b="0" baseline="0" dirty="0" smtClean="0"/>
              <a:t> click </a:t>
            </a:r>
            <a:r>
              <a:rPr lang="en-US" sz="1200" b="1" baseline="0" dirty="0" smtClean="0"/>
              <a:t>Warm Matte </a:t>
            </a:r>
            <a:r>
              <a:rPr lang="en-US" sz="1200" b="0" baseline="0" dirty="0" smtClean="0"/>
              <a:t>(second option from the left). </a:t>
            </a:r>
            <a:endParaRPr lang="en-US" sz="1200" baseline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Home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Drawing</a:t>
            </a:r>
            <a:r>
              <a:rPr lang="en-US" sz="1200" baseline="0" dirty="0" smtClean="0"/>
              <a:t> group, click </a:t>
            </a:r>
            <a:r>
              <a:rPr lang="en-US" sz="1200" b="1" baseline="0" dirty="0" smtClean="0"/>
              <a:t>Arrange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Align</a:t>
            </a:r>
            <a:r>
              <a:rPr lang="en-US" sz="1200" baseline="0" dirty="0" smtClean="0"/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Click </a:t>
            </a:r>
            <a:r>
              <a:rPr lang="en-US" sz="1200" b="1" baseline="0" dirty="0" smtClean="0"/>
              <a:t>Align to Slide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Click </a:t>
            </a:r>
            <a:r>
              <a:rPr lang="en-US" sz="1200" b="1" baseline="0" dirty="0" smtClean="0"/>
              <a:t>Align Center</a:t>
            </a:r>
            <a:r>
              <a:rPr lang="en-US" sz="1200" baseline="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Clipboard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arrow to the right of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Duplicate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aseline="0" dirty="0" smtClean="0"/>
              <a:t>Drag the duplicate picture to the right on the slide.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aseline="0" dirty="0" smtClean="0"/>
              <a:t>Right-click the duplicate picture, and click </a:t>
            </a:r>
            <a:r>
              <a:rPr lang="en-US" sz="1200" b="1" baseline="0" dirty="0" smtClean="0"/>
              <a:t>Change Picture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Insert Picture </a:t>
            </a:r>
            <a:r>
              <a:rPr lang="en-US" sz="1200" baseline="0" dirty="0" smtClean="0"/>
              <a:t>dialog box, select a picture and click </a:t>
            </a:r>
            <a:r>
              <a:rPr lang="en-US" sz="1200" b="1" baseline="0" dirty="0" smtClean="0"/>
              <a:t>Insert</a:t>
            </a:r>
            <a:r>
              <a:rPr lang="en-US" sz="1200" baseline="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aseline="0" dirty="0" smtClean="0"/>
              <a:t>Select the first picture.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Clipboard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arrow to the right of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Duplicate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aseline="0" dirty="0" smtClean="0"/>
              <a:t> Drag the duplicate picture to the left on the slide.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aseline="0" dirty="0" smtClean="0"/>
              <a:t>Right-click the duplicate picture, and click </a:t>
            </a:r>
            <a:r>
              <a:rPr lang="en-US" sz="1200" b="1" baseline="0" dirty="0" smtClean="0"/>
              <a:t>Change Picture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Insert Picture </a:t>
            </a:r>
            <a:r>
              <a:rPr lang="en-US" sz="1200" baseline="0" dirty="0" smtClean="0"/>
              <a:t>dialog box, select a picture and click </a:t>
            </a:r>
            <a:r>
              <a:rPr lang="en-US" sz="1200" b="1" baseline="0" dirty="0" smtClean="0"/>
              <a:t>Insert</a:t>
            </a:r>
            <a:r>
              <a:rPr lang="en-US" sz="1200" baseline="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Select the picture</a:t>
            </a:r>
            <a:r>
              <a:rPr lang="en-US" sz="1200" baseline="0" dirty="0" smtClean="0"/>
              <a:t> on the left side of the slide. On the </a:t>
            </a:r>
            <a:r>
              <a:rPr lang="en-US" sz="1200" b="1" baseline="0" dirty="0" smtClean="0"/>
              <a:t>Home</a:t>
            </a:r>
            <a:r>
              <a:rPr lang="en-US" sz="1200" baseline="0" dirty="0" smtClean="0"/>
              <a:t> tab, in the bottom right corner of the </a:t>
            </a:r>
            <a:r>
              <a:rPr lang="en-US" sz="1200" b="1" baseline="0" dirty="0" smtClean="0"/>
              <a:t>Drawing</a:t>
            </a:r>
            <a:r>
              <a:rPr lang="en-US" sz="1200" baseline="0" dirty="0" smtClean="0"/>
              <a:t> group, click the </a:t>
            </a:r>
            <a:r>
              <a:rPr lang="en-US" sz="1200" b="1" baseline="0" dirty="0" smtClean="0"/>
              <a:t>Format Picture </a:t>
            </a:r>
            <a:r>
              <a:rPr lang="en-US" sz="1200" b="0" baseline="0" dirty="0" smtClean="0"/>
              <a:t>d</a:t>
            </a:r>
            <a:r>
              <a:rPr lang="en-US" sz="1200" baseline="0" dirty="0" smtClean="0"/>
              <a:t>ialog box launcher. In the </a:t>
            </a:r>
            <a:r>
              <a:rPr lang="en-US" sz="1200" b="1" baseline="0" dirty="0" smtClean="0"/>
              <a:t>Format Picture </a:t>
            </a:r>
            <a:r>
              <a:rPr lang="en-US" sz="1200" b="0" baseline="0" dirty="0" smtClean="0"/>
              <a:t>d</a:t>
            </a:r>
            <a:r>
              <a:rPr lang="en-US" sz="1200" baseline="0" dirty="0" smtClean="0"/>
              <a:t>ialog box, click </a:t>
            </a:r>
            <a:r>
              <a:rPr lang="en-US" sz="1200" b="1" baseline="0" dirty="0" smtClean="0"/>
              <a:t>3-D Rotation </a:t>
            </a:r>
            <a:r>
              <a:rPr lang="en-US" sz="1200" baseline="0" dirty="0" smtClean="0"/>
              <a:t>in the left pane. In the </a:t>
            </a:r>
            <a:r>
              <a:rPr lang="en-US" sz="1200" b="1" baseline="0" dirty="0" smtClean="0"/>
              <a:t>3-D Rotation </a:t>
            </a:r>
            <a:r>
              <a:rPr lang="en-US" sz="1200" baseline="0" dirty="0" smtClean="0"/>
              <a:t>pane, click the button next to </a:t>
            </a:r>
            <a:r>
              <a:rPr lang="en-US" sz="1200" b="1" baseline="0" dirty="0" smtClean="0"/>
              <a:t>Presets</a:t>
            </a:r>
            <a:r>
              <a:rPr lang="en-US" sz="1200" baseline="0" dirty="0" smtClean="0"/>
              <a:t>, and then under </a:t>
            </a:r>
            <a:r>
              <a:rPr lang="en-US" sz="1200" b="1" baseline="0" dirty="0" smtClean="0"/>
              <a:t>Perspective</a:t>
            </a:r>
            <a:r>
              <a:rPr lang="en-US" sz="1200" baseline="0" dirty="0" smtClean="0"/>
              <a:t>, click </a:t>
            </a:r>
            <a:r>
              <a:rPr lang="en-US" sz="1200" b="1" dirty="0" smtClean="0"/>
              <a:t>Perspective Heroic Extreme Right </a:t>
            </a:r>
            <a:r>
              <a:rPr lang="en-US" sz="1200" dirty="0" smtClean="0"/>
              <a:t>(third row, third option </a:t>
            </a:r>
            <a:r>
              <a:rPr lang="en-US" sz="1200" baseline="0" dirty="0" smtClean="0"/>
              <a:t>from the left</a:t>
            </a:r>
            <a:r>
              <a:rPr lang="en-US" sz="1200" dirty="0" smtClean="0"/>
              <a:t>).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i="0" baseline="0" dirty="0" smtClean="0"/>
              <a:t>Also in the </a:t>
            </a:r>
            <a:r>
              <a:rPr lang="en-US" sz="1200" b="1" i="0" baseline="0" dirty="0" smtClean="0"/>
              <a:t>Format</a:t>
            </a:r>
            <a:r>
              <a:rPr lang="en-US" sz="1200" i="0" baseline="0" dirty="0" smtClean="0"/>
              <a:t> </a:t>
            </a:r>
            <a:r>
              <a:rPr lang="en-US" sz="1200" b="1" i="0" baseline="0" dirty="0" smtClean="0"/>
              <a:t>Picture</a:t>
            </a:r>
            <a:r>
              <a:rPr lang="en-US" sz="1200" i="0" baseline="0" dirty="0" smtClean="0"/>
              <a:t> dialog box, </a:t>
            </a:r>
            <a:r>
              <a:rPr lang="en-US" sz="1200" baseline="0" dirty="0" smtClean="0"/>
              <a:t>r</a:t>
            </a:r>
            <a:r>
              <a:rPr lang="en-US" sz="1200" dirty="0" smtClean="0"/>
              <a:t>esize or crop the picture as needed so that</a:t>
            </a:r>
            <a:r>
              <a:rPr lang="en-US" sz="1200" baseline="0" dirty="0" smtClean="0"/>
              <a:t> </a:t>
            </a:r>
            <a:r>
              <a:rPr lang="en-US" sz="1200" b="0" baseline="0" dirty="0" smtClean="0"/>
              <a:t>the height </a:t>
            </a:r>
            <a:r>
              <a:rPr lang="en-US" sz="1200" baseline="0" dirty="0" smtClean="0"/>
              <a:t>is set to </a:t>
            </a:r>
            <a:r>
              <a:rPr lang="en-US" sz="1200" b="1" baseline="0" dirty="0" smtClean="0"/>
              <a:t>3.8”</a:t>
            </a:r>
            <a:r>
              <a:rPr lang="en-US" sz="1200" baseline="0" dirty="0" smtClean="0"/>
              <a:t> and the </a:t>
            </a:r>
            <a:r>
              <a:rPr lang="en-US" sz="1200" b="0" baseline="0" dirty="0" smtClean="0"/>
              <a:t>width </a:t>
            </a:r>
            <a:r>
              <a:rPr lang="en-US" sz="1200" baseline="0" dirty="0" smtClean="0"/>
              <a:t>is set to </a:t>
            </a:r>
            <a:r>
              <a:rPr lang="en-US" sz="1200" b="1" baseline="0" dirty="0" smtClean="0"/>
              <a:t>2.53”</a:t>
            </a:r>
            <a:r>
              <a:rPr lang="en-US" sz="1200" baseline="0" dirty="0" smtClean="0"/>
              <a:t>.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crop the picture,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and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pane,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resize the picture,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and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pane,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and rotate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  <a:endParaRPr lang="en-US" sz="1200" baseline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Select the picture</a:t>
            </a:r>
            <a:r>
              <a:rPr lang="en-US" sz="1200" baseline="0" dirty="0" smtClean="0"/>
              <a:t> on the right side of the slide. On the </a:t>
            </a:r>
            <a:r>
              <a:rPr lang="en-US" sz="1200" b="1" baseline="0" dirty="0" smtClean="0"/>
              <a:t>Home</a:t>
            </a:r>
            <a:r>
              <a:rPr lang="en-US" sz="1200" baseline="0" dirty="0" smtClean="0"/>
              <a:t> tab, in the bottom right corner of the </a:t>
            </a:r>
            <a:r>
              <a:rPr lang="en-US" sz="1200" b="1" baseline="0" dirty="0" smtClean="0"/>
              <a:t>Drawing</a:t>
            </a:r>
            <a:r>
              <a:rPr lang="en-US" sz="1200" baseline="0" dirty="0" smtClean="0"/>
              <a:t> group, click the </a:t>
            </a:r>
            <a:r>
              <a:rPr lang="en-US" sz="1200" b="1" baseline="0" dirty="0" smtClean="0"/>
              <a:t>Format Picture </a:t>
            </a:r>
            <a:r>
              <a:rPr lang="en-US" sz="1200" b="0" baseline="0" dirty="0" smtClean="0"/>
              <a:t>d</a:t>
            </a:r>
            <a:r>
              <a:rPr lang="en-US" sz="1200" baseline="0" dirty="0" smtClean="0"/>
              <a:t>ialog box launcher. In the </a:t>
            </a:r>
            <a:r>
              <a:rPr lang="en-US" sz="1200" b="1" baseline="0" dirty="0" smtClean="0"/>
              <a:t>Format Picture </a:t>
            </a:r>
            <a:r>
              <a:rPr lang="en-US" sz="1200" b="0" baseline="0" dirty="0" smtClean="0"/>
              <a:t>d</a:t>
            </a:r>
            <a:r>
              <a:rPr lang="en-US" sz="1200" baseline="0" dirty="0" smtClean="0"/>
              <a:t>ialog box, click </a:t>
            </a:r>
            <a:r>
              <a:rPr lang="en-US" sz="1200" b="1" baseline="0" dirty="0" smtClean="0"/>
              <a:t>3-D Rotation </a:t>
            </a:r>
            <a:r>
              <a:rPr lang="en-US" sz="1200" baseline="0" dirty="0" smtClean="0"/>
              <a:t>in the left pane. In the </a:t>
            </a:r>
            <a:r>
              <a:rPr lang="en-US" sz="1200" b="1" baseline="0" dirty="0" smtClean="0"/>
              <a:t>3-D Rotation </a:t>
            </a:r>
            <a:r>
              <a:rPr lang="en-US" sz="1200" baseline="0" dirty="0" smtClean="0"/>
              <a:t>pane, click the button next to </a:t>
            </a:r>
            <a:r>
              <a:rPr lang="en-US" sz="1200" b="1" baseline="0" dirty="0" smtClean="0"/>
              <a:t>Presets</a:t>
            </a:r>
            <a:r>
              <a:rPr lang="en-US" sz="1200" baseline="0" dirty="0" smtClean="0"/>
              <a:t>, and then under </a:t>
            </a:r>
            <a:r>
              <a:rPr lang="en-US" sz="1200" b="1" baseline="0" dirty="0" smtClean="0"/>
              <a:t>Perspective</a:t>
            </a:r>
            <a:r>
              <a:rPr lang="en-US" sz="1200" baseline="0" dirty="0" smtClean="0"/>
              <a:t>, click  </a:t>
            </a:r>
            <a:r>
              <a:rPr lang="en-US" sz="1200" b="1" dirty="0" smtClean="0"/>
              <a:t>Perspective Heroic Extreme Left </a:t>
            </a:r>
            <a:r>
              <a:rPr lang="en-US" sz="1200" dirty="0" smtClean="0"/>
              <a:t>(third row, second option from the left).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i="0" baseline="0" dirty="0" smtClean="0"/>
              <a:t>Also in the </a:t>
            </a:r>
            <a:r>
              <a:rPr lang="en-US" sz="1200" b="1" i="0" baseline="0" dirty="0" smtClean="0"/>
              <a:t>Format</a:t>
            </a:r>
            <a:r>
              <a:rPr lang="en-US" sz="1200" i="0" baseline="0" dirty="0" smtClean="0"/>
              <a:t> </a:t>
            </a:r>
            <a:r>
              <a:rPr lang="en-US" sz="1200" b="1" i="0" baseline="0" dirty="0" smtClean="0"/>
              <a:t>Picture</a:t>
            </a:r>
            <a:r>
              <a:rPr lang="en-US" sz="1200" i="0" baseline="0" dirty="0" smtClean="0"/>
              <a:t> dialog box, </a:t>
            </a:r>
            <a:r>
              <a:rPr lang="en-US" sz="1200" dirty="0" smtClean="0"/>
              <a:t>resize or crop the picture as needed so that</a:t>
            </a:r>
            <a:r>
              <a:rPr lang="en-US" sz="1200" baseline="0" dirty="0" smtClean="0"/>
              <a:t> height is set to </a:t>
            </a:r>
            <a:r>
              <a:rPr lang="en-US" sz="1200" b="1" baseline="0" dirty="0" smtClean="0"/>
              <a:t>4.17”</a:t>
            </a:r>
            <a:r>
              <a:rPr lang="en-US" sz="1200" baseline="0" dirty="0" smtClean="0"/>
              <a:t> and the </a:t>
            </a:r>
            <a:r>
              <a:rPr lang="en-US" sz="1200" b="0" baseline="0" dirty="0" smtClean="0"/>
              <a:t>width </a:t>
            </a:r>
            <a:r>
              <a:rPr lang="en-US" sz="1200" baseline="0" dirty="0" smtClean="0"/>
              <a:t>is set to </a:t>
            </a:r>
            <a:r>
              <a:rPr lang="en-US" sz="1200" b="1" baseline="0" dirty="0" smtClean="0"/>
              <a:t>2.78”</a:t>
            </a:r>
            <a:r>
              <a:rPr lang="en-US" sz="1200" baseline="0" dirty="0" smtClean="0"/>
              <a:t>.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crop the picture,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and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pane,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resize the picture,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and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pane,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and rotate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  <a:endParaRPr lang="en-US" sz="1200" baseline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i="0" dirty="0" smtClean="0"/>
              <a:t>Select the picture in the middle </a:t>
            </a:r>
            <a:r>
              <a:rPr lang="en-US" sz="1200" i="0" baseline="0" dirty="0" smtClean="0"/>
              <a:t>of the slide. On the </a:t>
            </a:r>
            <a:r>
              <a:rPr lang="en-US" sz="1200" b="1" i="0" baseline="0" dirty="0" smtClean="0"/>
              <a:t>Home</a:t>
            </a:r>
            <a:r>
              <a:rPr lang="en-US" sz="1200" i="0" baseline="0" dirty="0" smtClean="0"/>
              <a:t> tab, in the bottom right corner of the </a:t>
            </a:r>
            <a:r>
              <a:rPr lang="en-US" sz="1200" b="1" i="0" baseline="0" dirty="0" smtClean="0"/>
              <a:t>Drawing</a:t>
            </a:r>
            <a:r>
              <a:rPr lang="en-US" sz="1200" i="0" baseline="0" dirty="0" smtClean="0"/>
              <a:t> group, click the </a:t>
            </a:r>
            <a:r>
              <a:rPr lang="en-US" sz="1200" b="1" i="0" baseline="0" dirty="0" smtClean="0"/>
              <a:t>Format Shape </a:t>
            </a:r>
            <a:r>
              <a:rPr lang="en-US" sz="1200" i="0" baseline="0" dirty="0" smtClean="0"/>
              <a:t>dialog box launcher. In the </a:t>
            </a:r>
            <a:r>
              <a:rPr lang="en-US" sz="1200" b="1" i="0" baseline="0" dirty="0" smtClean="0"/>
              <a:t>Format Picture </a:t>
            </a:r>
            <a:r>
              <a:rPr lang="en-US" sz="1200" i="0" baseline="0" dirty="0" smtClean="0"/>
              <a:t>dialog box, in the left pane, click </a:t>
            </a:r>
            <a:r>
              <a:rPr lang="en-US" sz="1200" b="1" i="0" baseline="0" dirty="0" smtClean="0"/>
              <a:t>Shadow</a:t>
            </a:r>
            <a:r>
              <a:rPr lang="en-US" sz="1200" i="0" baseline="0" dirty="0" smtClean="0"/>
              <a:t>. </a:t>
            </a: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Shadow</a:t>
            </a:r>
            <a:r>
              <a:rPr lang="en-US" sz="1200" baseline="0" dirty="0" smtClean="0"/>
              <a:t> pane, click the button next to </a:t>
            </a:r>
            <a:r>
              <a:rPr lang="en-US" sz="1200" b="1" baseline="0" dirty="0" smtClean="0"/>
              <a:t>Presets</a:t>
            </a:r>
            <a:r>
              <a:rPr lang="en-US" sz="1200" baseline="0" dirty="0" smtClean="0"/>
              <a:t>, and then under </a:t>
            </a:r>
            <a:r>
              <a:rPr lang="en-US" sz="1200" b="1" baseline="0" dirty="0" smtClean="0"/>
              <a:t>No Shadow</a:t>
            </a:r>
            <a:r>
              <a:rPr lang="en-US" sz="1200" baseline="0" dirty="0" smtClean="0"/>
              <a:t> click </a:t>
            </a:r>
            <a:r>
              <a:rPr lang="en-US" sz="1200" b="1" dirty="0" smtClean="0"/>
              <a:t>No Shadow</a:t>
            </a:r>
            <a:r>
              <a:rPr lang="en-US" sz="1200" b="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i="0" dirty="0" smtClean="0"/>
              <a:t>Select the picture in the middle </a:t>
            </a:r>
            <a:r>
              <a:rPr lang="en-US" sz="1200" i="0" baseline="0" dirty="0" smtClean="0"/>
              <a:t>of the slide.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Clipboard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arrow to the right of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Duplicate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Select the duplicate</a:t>
            </a:r>
            <a:r>
              <a:rPr lang="en-US" sz="1200" baseline="0" dirty="0" smtClean="0"/>
              <a:t> picture. </a:t>
            </a:r>
            <a:r>
              <a:rPr lang="en-US" sz="1200" dirty="0" smtClean="0"/>
              <a:t>On the </a:t>
            </a:r>
            <a:r>
              <a:rPr lang="en-US" sz="1200" b="1" dirty="0" smtClean="0"/>
              <a:t>Home</a:t>
            </a:r>
            <a:r>
              <a:rPr lang="en-US" sz="1200" dirty="0" smtClean="0"/>
              <a:t> tab, </a:t>
            </a:r>
            <a:r>
              <a:rPr lang="en-US" sz="1200" b="1" dirty="0" smtClean="0"/>
              <a:t>Drawing</a:t>
            </a:r>
            <a:r>
              <a:rPr lang="en-US" sz="1200" dirty="0" smtClean="0"/>
              <a:t> group, click </a:t>
            </a:r>
            <a:r>
              <a:rPr lang="en-US" sz="1200" b="1" dirty="0" smtClean="0"/>
              <a:t>Arrange</a:t>
            </a:r>
            <a:r>
              <a:rPr lang="en-US" sz="1200" dirty="0" smtClean="0"/>
              <a:t>, under </a:t>
            </a:r>
            <a:r>
              <a:rPr lang="en-US" sz="1200" b="1" dirty="0" smtClean="0"/>
              <a:t>Position Objects</a:t>
            </a:r>
            <a:r>
              <a:rPr lang="en-US" sz="1200" dirty="0" smtClean="0"/>
              <a:t>,</a:t>
            </a:r>
            <a:r>
              <a:rPr lang="en-US" sz="1200" baseline="0" dirty="0" smtClean="0"/>
              <a:t> point to </a:t>
            </a:r>
            <a:r>
              <a:rPr lang="en-US" sz="1200" b="1" baseline="0" dirty="0" smtClean="0"/>
              <a:t>Align</a:t>
            </a:r>
            <a:r>
              <a:rPr lang="en-US" sz="1200" baseline="0" dirty="0" smtClean="0"/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Click </a:t>
            </a:r>
            <a:r>
              <a:rPr lang="en-US" sz="1200" b="1" dirty="0" smtClean="0"/>
              <a:t>Align to Slide</a:t>
            </a:r>
            <a:r>
              <a:rPr lang="en-US" sz="120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Click </a:t>
            </a:r>
            <a:r>
              <a:rPr lang="en-US" sz="1200" b="1" dirty="0" smtClean="0"/>
              <a:t>Align Center</a:t>
            </a:r>
            <a:r>
              <a:rPr lang="en-US" sz="120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Click </a:t>
            </a:r>
            <a:r>
              <a:rPr lang="en-US" sz="1200" b="1" baseline="0" dirty="0" smtClean="0"/>
              <a:t>Align </a:t>
            </a:r>
            <a:r>
              <a:rPr lang="en-US" sz="1200" b="1" dirty="0" smtClean="0"/>
              <a:t>Middle</a:t>
            </a:r>
            <a:r>
              <a:rPr lang="en-US" sz="1200" b="0" dirty="0" smtClean="0"/>
              <a:t>.</a:t>
            </a:r>
            <a:endParaRPr lang="en-US" sz="1200" b="0" baseline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 smtClean="0"/>
              <a:t>Under </a:t>
            </a:r>
            <a:r>
              <a:rPr lang="en-US" sz="1200" b="1" baseline="0" dirty="0" smtClean="0"/>
              <a:t>Picture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Tools, </a:t>
            </a:r>
            <a:r>
              <a:rPr lang="en-US" sz="1200" b="0" baseline="0" dirty="0" smtClean="0"/>
              <a:t>on the </a:t>
            </a:r>
            <a:r>
              <a:rPr lang="en-US" sz="1200" b="1" baseline="0" dirty="0" smtClean="0"/>
              <a:t>Format</a:t>
            </a:r>
            <a:r>
              <a:rPr lang="en-US" sz="1200" b="0" baseline="0" dirty="0" smtClean="0"/>
              <a:t> tab, in the bottom right corner of the </a:t>
            </a:r>
            <a:r>
              <a:rPr lang="en-US" sz="1200" b="1" baseline="0" dirty="0" smtClean="0"/>
              <a:t>Size</a:t>
            </a:r>
            <a:r>
              <a:rPr lang="en-US" sz="1200" b="0" baseline="0" dirty="0" smtClean="0"/>
              <a:t> group, click the </a:t>
            </a:r>
            <a:r>
              <a:rPr lang="en-US" sz="1200" b="1" baseline="0" dirty="0" smtClean="0"/>
              <a:t>Size and Position </a:t>
            </a:r>
            <a:r>
              <a:rPr lang="en-US" sz="1200" b="0" baseline="0" dirty="0" smtClean="0"/>
              <a:t>dialog box launcher. In the </a:t>
            </a:r>
            <a:r>
              <a:rPr lang="en-US" sz="1200" b="1" baseline="0" dirty="0" smtClean="0"/>
              <a:t>Format Picture </a:t>
            </a:r>
            <a:r>
              <a:rPr lang="en-US" sz="1200" b="0" baseline="0" dirty="0" smtClean="0"/>
              <a:t>dialog box, o</a:t>
            </a:r>
            <a:r>
              <a:rPr lang="en-US" sz="1200" b="0" dirty="0" smtClean="0"/>
              <a:t>n the </a:t>
            </a:r>
            <a:r>
              <a:rPr lang="en-US" sz="1200" b="1" dirty="0" smtClean="0"/>
              <a:t>Size</a:t>
            </a:r>
            <a:r>
              <a:rPr lang="en-US" sz="1200" dirty="0" smtClean="0"/>
              <a:t> tab, under </a:t>
            </a:r>
            <a:r>
              <a:rPr lang="en-US" sz="1200" b="1" dirty="0" smtClean="0"/>
              <a:t>Size</a:t>
            </a:r>
            <a:r>
              <a:rPr lang="en-US" sz="1200" b="1" baseline="0" dirty="0" smtClean="0"/>
              <a:t> and rotate</a:t>
            </a:r>
            <a:r>
              <a:rPr lang="en-US" sz="1200" baseline="0" dirty="0" smtClean="0"/>
              <a:t>,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Height </a:t>
            </a:r>
            <a:r>
              <a:rPr lang="en-US" sz="1200" baseline="0" dirty="0" smtClean="0"/>
              <a:t>box, enter </a:t>
            </a:r>
            <a:r>
              <a:rPr lang="en-US" sz="1200" b="1" baseline="0" dirty="0" smtClean="0"/>
              <a:t>5.83”</a:t>
            </a:r>
            <a:r>
              <a:rPr lang="en-US" sz="1200" b="0" baseline="0" dirty="0" smtClean="0"/>
              <a:t>.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Width </a:t>
            </a:r>
            <a:r>
              <a:rPr lang="en-US" sz="1200" b="0" baseline="0" dirty="0" smtClean="0"/>
              <a:t>box, enter </a:t>
            </a:r>
            <a:r>
              <a:rPr lang="en-US" sz="1200" b="1" baseline="0" dirty="0" smtClean="0"/>
              <a:t>3.91”</a:t>
            </a:r>
            <a:r>
              <a:rPr lang="en-US" sz="1200" b="0" baseline="0" dirty="0" smtClean="0"/>
              <a:t>.</a:t>
            </a:r>
            <a:endParaRPr lang="en-US" sz="1200" b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 smtClean="0"/>
              <a:t>Under </a:t>
            </a:r>
            <a:r>
              <a:rPr lang="en-US" sz="1200" b="1" baseline="0" dirty="0" smtClean="0"/>
              <a:t>Picture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Tools, </a:t>
            </a:r>
            <a:r>
              <a:rPr lang="en-US" sz="1200" b="0" baseline="0" dirty="0" smtClean="0"/>
              <a:t>on the </a:t>
            </a:r>
            <a:r>
              <a:rPr lang="en-US" sz="1200" b="1" baseline="0" dirty="0" smtClean="0"/>
              <a:t>Format</a:t>
            </a:r>
            <a:r>
              <a:rPr lang="en-US" sz="1200" b="0" baseline="0" dirty="0" smtClean="0"/>
              <a:t> tab, in the </a:t>
            </a:r>
            <a:r>
              <a:rPr lang="en-US" sz="1200" b="1" baseline="0" dirty="0" smtClean="0"/>
              <a:t>Picture Styles </a:t>
            </a:r>
            <a:r>
              <a:rPr lang="en-US" sz="1200" b="0" baseline="0" dirty="0" smtClean="0"/>
              <a:t>group, click </a:t>
            </a:r>
            <a:r>
              <a:rPr lang="en-US" sz="1200" b="1" baseline="0" dirty="0" smtClean="0"/>
              <a:t>Picture Effects</a:t>
            </a:r>
            <a:r>
              <a:rPr lang="en-US" sz="1200" b="0" baseline="0" dirty="0" smtClean="0"/>
              <a:t>, point to </a:t>
            </a:r>
            <a:r>
              <a:rPr lang="en-US" sz="1200" b="1" baseline="0" dirty="0" smtClean="0"/>
              <a:t>3-D Rotation</a:t>
            </a:r>
            <a:r>
              <a:rPr lang="en-US" sz="1200" b="0" baseline="0" dirty="0" smtClean="0"/>
              <a:t>, and then click </a:t>
            </a:r>
            <a:r>
              <a:rPr lang="en-US" sz="1200" b="1" baseline="0" dirty="0" smtClean="0"/>
              <a:t>No Rotation</a:t>
            </a:r>
            <a:r>
              <a:rPr lang="en-US" sz="1200" b="0" baseline="0" dirty="0" smtClean="0"/>
              <a:t>.</a:t>
            </a:r>
            <a:endParaRPr lang="en-US" sz="1200" b="0" dirty="0" smtClean="0"/>
          </a:p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7"/>
              <a:tabLst/>
              <a:defRPr/>
            </a:pPr>
            <a:endParaRPr lang="en-US" sz="1200" i="0" dirty="0" smtClean="0"/>
          </a:p>
          <a:p>
            <a:endParaRPr lang="en-US" sz="1200" i="0" dirty="0" smtClean="0"/>
          </a:p>
          <a:p>
            <a:r>
              <a:rPr lang="en-US" sz="1200" i="0" dirty="0" smtClean="0"/>
              <a:t>To reproduce the animation effects on this slide, do the</a:t>
            </a:r>
            <a:r>
              <a:rPr lang="en-US" sz="1200" i="0" baseline="0" dirty="0" smtClean="0"/>
              <a:t> following:</a:t>
            </a:r>
            <a:endParaRPr lang="en-US" sz="1200" i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Right-click the slide background,</a:t>
            </a:r>
            <a:r>
              <a:rPr lang="en-US" sz="1200" baseline="0" dirty="0" smtClean="0"/>
              <a:t> </a:t>
            </a:r>
            <a:r>
              <a:rPr lang="en-US" sz="1200" dirty="0" smtClean="0"/>
              <a:t>and then click </a:t>
            </a:r>
            <a:r>
              <a:rPr lang="en-US" sz="1200" b="1" dirty="0" smtClean="0"/>
              <a:t>Grid and Guides</a:t>
            </a:r>
            <a:r>
              <a:rPr lang="en-US" sz="1200" b="0" dirty="0" smtClean="0"/>
              <a:t>.</a:t>
            </a:r>
            <a:r>
              <a:rPr lang="en-US" sz="1200" b="0" baseline="0" dirty="0" smtClean="0"/>
              <a:t> </a:t>
            </a:r>
            <a:r>
              <a:rPr lang="en-US" sz="1200" b="0" dirty="0" smtClean="0"/>
              <a:t>In the </a:t>
            </a:r>
            <a:r>
              <a:rPr lang="en-US" sz="1200" b="1" dirty="0" smtClean="0"/>
              <a:t>Grid and Guides </a:t>
            </a:r>
            <a:r>
              <a:rPr lang="en-US" sz="1200" dirty="0" smtClean="0"/>
              <a:t>dialog</a:t>
            </a:r>
            <a:r>
              <a:rPr lang="en-US" sz="1200" baseline="0" dirty="0" smtClean="0"/>
              <a:t> box, under </a:t>
            </a:r>
            <a:r>
              <a:rPr lang="en-US" sz="1200" b="1" baseline="0" dirty="0" smtClean="0"/>
              <a:t>Guide settings</a:t>
            </a:r>
            <a:r>
              <a:rPr lang="en-US" sz="1200" baseline="0" dirty="0" smtClean="0"/>
              <a:t>, select </a:t>
            </a:r>
            <a:r>
              <a:rPr lang="en-US" sz="1200" b="1" baseline="0" dirty="0" smtClean="0"/>
              <a:t>Display </a:t>
            </a:r>
            <a:r>
              <a:rPr lang="en-US" sz="1200" b="1" dirty="0" smtClean="0"/>
              <a:t>drawing guides on screen</a:t>
            </a:r>
            <a:r>
              <a:rPr lang="en-US" sz="1200" b="0" dirty="0" smtClean="0"/>
              <a:t>. (Note: </a:t>
            </a:r>
            <a:r>
              <a:rPr lang="en-US" sz="1200" dirty="0" smtClean="0"/>
              <a:t>One horizontal and one vertical guide will display on</a:t>
            </a:r>
            <a:r>
              <a:rPr lang="en-US" sz="1200" baseline="0" dirty="0" smtClean="0"/>
              <a:t> the slide </a:t>
            </a:r>
            <a:r>
              <a:rPr lang="en-US" sz="1200" dirty="0" smtClean="0"/>
              <a:t>at 0.00.)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i="0" dirty="0" smtClean="0"/>
              <a:t>On the </a:t>
            </a:r>
            <a:r>
              <a:rPr lang="en-US" sz="1200" b="1" i="0" dirty="0" smtClean="0"/>
              <a:t>Home</a:t>
            </a:r>
            <a:r>
              <a:rPr lang="en-US" sz="1200" i="0" baseline="0" dirty="0" smtClean="0"/>
              <a:t> tab, in the </a:t>
            </a:r>
            <a:r>
              <a:rPr lang="en-US" sz="1200" b="1" i="0" baseline="0" dirty="0" smtClean="0"/>
              <a:t>Editing</a:t>
            </a:r>
            <a:r>
              <a:rPr lang="en-US" sz="1200" i="0" baseline="0" dirty="0" smtClean="0"/>
              <a:t> group, click </a:t>
            </a:r>
            <a:r>
              <a:rPr lang="en-US" sz="1200" b="1" i="0" baseline="0" dirty="0" smtClean="0"/>
              <a:t>Select</a:t>
            </a:r>
            <a:r>
              <a:rPr lang="en-US" sz="1200" b="0" i="0" baseline="0" dirty="0" smtClean="0"/>
              <a:t>, and then click</a:t>
            </a:r>
            <a:r>
              <a:rPr lang="en-US" sz="1200" i="0" baseline="0" dirty="0" smtClean="0"/>
              <a:t> </a:t>
            </a:r>
            <a:r>
              <a:rPr lang="en-US" sz="1200" b="1" i="0" baseline="0" dirty="0" smtClean="0"/>
              <a:t>Selection</a:t>
            </a:r>
            <a:r>
              <a:rPr lang="en-US" sz="1200" i="0" baseline="0" dirty="0" smtClean="0"/>
              <a:t> </a:t>
            </a:r>
            <a:r>
              <a:rPr lang="en-US" sz="1200" b="1" i="0" baseline="0" dirty="0" smtClean="0"/>
              <a:t>Pane</a:t>
            </a:r>
            <a:r>
              <a:rPr lang="en-US" sz="1200" b="0" i="0" baseline="0" dirty="0" smtClean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i="0" dirty="0" smtClean="0"/>
              <a:t>In the </a:t>
            </a:r>
            <a:r>
              <a:rPr lang="en-US" sz="1200" b="1" i="0" dirty="0" smtClean="0"/>
              <a:t>Selection</a:t>
            </a:r>
            <a:r>
              <a:rPr lang="en-US" sz="1200" b="1" i="0" baseline="0" dirty="0" smtClean="0"/>
              <a:t> and Visibility </a:t>
            </a:r>
            <a:r>
              <a:rPr lang="en-US" sz="1200" i="0" baseline="0" dirty="0" smtClean="0"/>
              <a:t>pane, s</a:t>
            </a:r>
            <a:r>
              <a:rPr lang="en-US" sz="1200" i="0" dirty="0" smtClean="0"/>
              <a:t>elect the original</a:t>
            </a:r>
            <a:r>
              <a:rPr lang="en-US" sz="1200" i="0" baseline="0" dirty="0" smtClean="0"/>
              <a:t> </a:t>
            </a:r>
            <a:r>
              <a:rPr lang="en-US" sz="1200" i="0" dirty="0" smtClean="0"/>
              <a:t>small</a:t>
            </a:r>
            <a:r>
              <a:rPr lang="en-US" sz="1200" i="0" baseline="0" dirty="0" smtClean="0"/>
              <a:t> picture behind the large duplicate picture in the center of the slide. On the </a:t>
            </a:r>
            <a:r>
              <a:rPr lang="en-US" sz="1200" b="1" i="0" baseline="0" dirty="0" smtClean="0"/>
              <a:t>Animations</a:t>
            </a:r>
            <a:r>
              <a:rPr lang="en-US" sz="1200" i="0" baseline="0" dirty="0" smtClean="0"/>
              <a:t> tab, in the </a:t>
            </a:r>
            <a:r>
              <a:rPr lang="en-US" sz="1200" b="1" i="0" baseline="0" dirty="0" smtClean="0"/>
              <a:t>Advanced</a:t>
            </a:r>
            <a:r>
              <a:rPr lang="en-US" sz="1200" i="0" baseline="0" dirty="0" smtClean="0"/>
              <a:t> </a:t>
            </a:r>
            <a:r>
              <a:rPr lang="en-US" sz="1200" b="1" i="0" baseline="0" dirty="0" smtClean="0"/>
              <a:t>Animation</a:t>
            </a:r>
            <a:r>
              <a:rPr lang="en-US" sz="1200" i="0" baseline="0" dirty="0" smtClean="0"/>
              <a:t> tab, click </a:t>
            </a:r>
            <a:r>
              <a:rPr lang="en-US" sz="1200" b="1" i="0" baseline="0" dirty="0" smtClean="0"/>
              <a:t>Add Animation</a:t>
            </a:r>
            <a:r>
              <a:rPr lang="en-US" sz="1200" i="0" baseline="0" dirty="0" smtClean="0"/>
              <a:t>, and then under </a:t>
            </a:r>
            <a:r>
              <a:rPr lang="en-US" sz="1200" b="1" i="0" baseline="0" dirty="0" smtClean="0"/>
              <a:t>Emphasis</a:t>
            </a:r>
            <a:r>
              <a:rPr lang="en-US" sz="1200" i="0" baseline="0" dirty="0" smtClean="0"/>
              <a:t> click </a:t>
            </a:r>
            <a:r>
              <a:rPr lang="en-US" sz="1200" b="1" i="0" baseline="0" dirty="0" smtClean="0"/>
              <a:t>Grow/Shrink</a:t>
            </a:r>
            <a:r>
              <a:rPr lang="en-US" sz="1200" i="0" baseline="0" dirty="0" smtClean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i="0" baseline="0" dirty="0" smtClean="0"/>
              <a:t>Also on the </a:t>
            </a:r>
            <a:r>
              <a:rPr lang="en-US" sz="1200" b="1" i="0" baseline="0" dirty="0" smtClean="0"/>
              <a:t>Animations</a:t>
            </a:r>
            <a:r>
              <a:rPr lang="en-US" sz="1200" i="0" baseline="0" dirty="0" smtClean="0"/>
              <a:t> tab, in the </a:t>
            </a:r>
            <a:r>
              <a:rPr lang="en-US" sz="1200" b="1" i="0" baseline="0" dirty="0" smtClean="0"/>
              <a:t>Animation</a:t>
            </a:r>
            <a:r>
              <a:rPr lang="en-US" sz="1200" i="0" baseline="0" dirty="0" smtClean="0"/>
              <a:t> group, click the </a:t>
            </a:r>
            <a:r>
              <a:rPr lang="en-US" sz="1200" b="1" i="0" baseline="0" dirty="0" smtClean="0"/>
              <a:t>Effect</a:t>
            </a:r>
            <a:r>
              <a:rPr lang="en-US" sz="1200" i="0" baseline="0" dirty="0" smtClean="0"/>
              <a:t> </a:t>
            </a:r>
            <a:r>
              <a:rPr lang="en-US" sz="1200" b="1" i="0" baseline="0" dirty="0" smtClean="0"/>
              <a:t>Options</a:t>
            </a:r>
            <a:r>
              <a:rPr lang="en-US" sz="1200" b="0" i="0" baseline="0" dirty="0" smtClean="0"/>
              <a:t> dialog box launcher. In the </a:t>
            </a:r>
            <a:r>
              <a:rPr lang="en-US" sz="1200" b="1" i="0" baseline="0" dirty="0" smtClean="0"/>
              <a:t>Grow/Shrink </a:t>
            </a:r>
            <a:r>
              <a:rPr lang="en-US" sz="1200" b="0" i="0" baseline="0" dirty="0" smtClean="0"/>
              <a:t>dialog box, do the following:</a:t>
            </a:r>
            <a:endParaRPr lang="en-US" sz="1200" b="1" i="0" baseline="0" dirty="0" smtClean="0"/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dirty="0" smtClean="0"/>
              <a:t>On the </a:t>
            </a:r>
            <a:r>
              <a:rPr lang="en-US" sz="1200" b="1" dirty="0" smtClean="0"/>
              <a:t>Effect</a:t>
            </a:r>
            <a:r>
              <a:rPr lang="en-US" sz="1200" b="0" dirty="0" smtClean="0"/>
              <a:t> tab, under </a:t>
            </a:r>
            <a:r>
              <a:rPr lang="en-US" sz="1200" b="1" dirty="0" smtClean="0"/>
              <a:t>Settings</a:t>
            </a:r>
            <a:r>
              <a:rPr lang="en-US" sz="1200" b="0" dirty="0" smtClean="0"/>
              <a:t>, i</a:t>
            </a:r>
            <a:r>
              <a:rPr lang="en-US" sz="1200" dirty="0" smtClean="0"/>
              <a:t>n the </a:t>
            </a:r>
            <a:r>
              <a:rPr lang="en-US" sz="1200" b="1" dirty="0" smtClean="0"/>
              <a:t>Size</a:t>
            </a:r>
            <a:r>
              <a:rPr lang="en-US" sz="1200" dirty="0" smtClean="0"/>
              <a:t> list, in the </a:t>
            </a:r>
            <a:r>
              <a:rPr lang="en-US" sz="1200" b="1" dirty="0" smtClean="0"/>
              <a:t>Custom</a:t>
            </a:r>
            <a:r>
              <a:rPr lang="en-US" sz="1200" dirty="0" smtClean="0"/>
              <a:t> box, enter </a:t>
            </a:r>
            <a:r>
              <a:rPr lang="en-US" sz="1200" b="1" dirty="0" smtClean="0"/>
              <a:t>165%</a:t>
            </a:r>
            <a:r>
              <a:rPr lang="en-US" sz="1200" dirty="0" smtClean="0"/>
              <a:t>, and then press ENTER.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dirty="0" smtClean="0"/>
              <a:t>Also under </a:t>
            </a:r>
            <a:r>
              <a:rPr lang="en-US" sz="1200" b="1" dirty="0" smtClean="0"/>
              <a:t>Settings</a:t>
            </a:r>
            <a:r>
              <a:rPr lang="en-US" sz="1200" dirty="0" smtClean="0"/>
              <a:t>,</a:t>
            </a:r>
            <a:r>
              <a:rPr lang="en-US" sz="1200" baseline="0" dirty="0" smtClean="0"/>
              <a:t> select </a:t>
            </a:r>
            <a:r>
              <a:rPr lang="en-US" sz="1200" b="1" baseline="0" dirty="0" smtClean="0"/>
              <a:t>Auto-reverse.</a:t>
            </a:r>
            <a:endParaRPr lang="en-US" sz="1200" b="1" dirty="0" smtClean="0"/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dirty="0" smtClean="0"/>
              <a:t>On</a:t>
            </a:r>
            <a:r>
              <a:rPr lang="en-US" sz="1200" b="0" baseline="0" dirty="0" smtClean="0"/>
              <a:t> the </a:t>
            </a:r>
            <a:r>
              <a:rPr lang="en-US" sz="1200" b="1" baseline="0" dirty="0" smtClean="0"/>
              <a:t>Timing</a:t>
            </a:r>
            <a:r>
              <a:rPr lang="en-US" sz="1200" b="0" baseline="0" dirty="0" smtClean="0"/>
              <a:t> tab, in the </a:t>
            </a:r>
            <a:r>
              <a:rPr lang="en-US" sz="1200" b="1" baseline="0" dirty="0" smtClean="0"/>
              <a:t>Start</a:t>
            </a:r>
            <a:r>
              <a:rPr lang="en-US" sz="1200" b="0" baseline="0" dirty="0" smtClean="0"/>
              <a:t> list, select </a:t>
            </a:r>
            <a:r>
              <a:rPr lang="en-US" sz="1200" b="1" baseline="0" dirty="0" smtClean="0"/>
              <a:t>With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Previous</a:t>
            </a:r>
            <a:r>
              <a:rPr lang="en-US" sz="1200" b="0" baseline="0" dirty="0" smtClean="0"/>
              <a:t>.</a:t>
            </a:r>
            <a:endParaRPr lang="en-US" sz="1200" b="0" dirty="0" smtClean="0"/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dirty="0" smtClean="0"/>
              <a:t>Also on the </a:t>
            </a:r>
            <a:r>
              <a:rPr lang="en-US" sz="1200" b="1" dirty="0" smtClean="0"/>
              <a:t>Timing</a:t>
            </a:r>
            <a:r>
              <a:rPr lang="en-US" sz="1200" b="0" dirty="0" smtClean="0"/>
              <a:t> tab, in the </a:t>
            </a:r>
            <a:r>
              <a:rPr lang="en-US" sz="1200" b="1" dirty="0" smtClean="0"/>
              <a:t>Duration</a:t>
            </a:r>
            <a:r>
              <a:rPr lang="en-US" sz="1200" b="0" baseline="0" dirty="0" smtClean="0"/>
              <a:t> list, select </a:t>
            </a:r>
            <a:r>
              <a:rPr lang="en-US" sz="1200" b="1" baseline="0" dirty="0" smtClean="0"/>
              <a:t>1.00 seconds (Fast)</a:t>
            </a:r>
            <a:r>
              <a:rPr lang="en-US" sz="1200" b="0" baseline="0" dirty="0" smtClean="0"/>
              <a:t>.</a:t>
            </a:r>
            <a:endParaRPr lang="en-US" sz="1200" i="0" baseline="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On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Animations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Advanced Animation </a:t>
            </a:r>
            <a:r>
              <a:rPr lang="en-US" sz="1200" baseline="0" dirty="0" smtClean="0"/>
              <a:t>group, click </a:t>
            </a:r>
            <a:r>
              <a:rPr lang="en-US" sz="1200" b="1" baseline="0" dirty="0" smtClean="0"/>
              <a:t>Add Animation</a:t>
            </a:r>
            <a:r>
              <a:rPr lang="en-US" sz="1200" baseline="0" dirty="0" smtClean="0"/>
              <a:t>, and then under </a:t>
            </a:r>
            <a:r>
              <a:rPr lang="en-US" sz="1200" b="1" baseline="0" dirty="0" smtClean="0"/>
              <a:t>Motion Paths </a:t>
            </a:r>
            <a:r>
              <a:rPr lang="en-US" sz="1200" baseline="0" dirty="0" smtClean="0"/>
              <a:t>click </a:t>
            </a:r>
            <a:r>
              <a:rPr lang="en-US" sz="1200" b="1" baseline="0" dirty="0" smtClean="0"/>
              <a:t>Lines</a:t>
            </a:r>
            <a:r>
              <a:rPr lang="en-US" sz="1200" baseline="0" dirty="0" smtClean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Also on the </a:t>
            </a:r>
            <a:r>
              <a:rPr lang="en-US" sz="1200" b="1" dirty="0" smtClean="0"/>
              <a:t>Animations</a:t>
            </a:r>
            <a:r>
              <a:rPr lang="en-US" sz="1200" dirty="0" smtClean="0"/>
              <a:t> tab, in the </a:t>
            </a:r>
            <a:r>
              <a:rPr lang="en-US" sz="1200" b="1" dirty="0" smtClean="0"/>
              <a:t>Animation</a:t>
            </a:r>
            <a:r>
              <a:rPr lang="en-US" sz="1200" dirty="0" smtClean="0"/>
              <a:t> group, click the </a:t>
            </a:r>
            <a:r>
              <a:rPr lang="en-US" sz="1200" b="1" dirty="0" smtClean="0"/>
              <a:t>Effect Options </a:t>
            </a:r>
            <a:r>
              <a:rPr lang="en-US" sz="1200" dirty="0" smtClean="0"/>
              <a:t>dialog box launcher.  In the </a:t>
            </a:r>
            <a:r>
              <a:rPr lang="en-US" sz="1200" b="1" dirty="0" smtClean="0"/>
              <a:t>Down</a:t>
            </a:r>
            <a:r>
              <a:rPr lang="en-US" sz="1200" dirty="0" smtClean="0"/>
              <a:t> dialog</a:t>
            </a:r>
            <a:r>
              <a:rPr lang="en-US" sz="1200" baseline="0" dirty="0" smtClean="0"/>
              <a:t> box,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Settings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Smooth start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 enter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0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Smooth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 enter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Settings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select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Auto-reverse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Timing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Start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With Previous</a:t>
            </a:r>
            <a:r>
              <a:rPr lang="en-US" sz="1200" baseline="0" dirty="0" smtClean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Also on the </a:t>
            </a:r>
            <a:r>
              <a:rPr lang="en-US" sz="1200" b="1" baseline="0" dirty="0" smtClean="0"/>
              <a:t>Timing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Duration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1.00 seconds (Fast)</a:t>
            </a:r>
            <a:r>
              <a:rPr lang="en-US" sz="1200" baseline="0" dirty="0" smtClean="0"/>
              <a:t>. </a:t>
            </a:r>
            <a:endParaRPr lang="en-US" sz="120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On the slide, select the </a:t>
            </a:r>
            <a:r>
              <a:rPr lang="en-US" sz="1200" b="0" dirty="0" smtClean="0"/>
              <a:t>down</a:t>
            </a:r>
            <a:r>
              <a:rPr lang="en-US" sz="1200" dirty="0" smtClean="0"/>
              <a:t> motion path.</a:t>
            </a:r>
            <a:r>
              <a:rPr lang="en-US" sz="1200" baseline="0" dirty="0" smtClean="0"/>
              <a:t> Point to the endpoint (red arrow) of the selected down motion path until the cursor becomes a two-headed arrow. D</a:t>
            </a:r>
            <a:r>
              <a:rPr lang="en-US" sz="1200" dirty="0" smtClean="0"/>
              <a:t>rag the end</a:t>
            </a:r>
            <a:r>
              <a:rPr lang="en-US" sz="1200" baseline="0" dirty="0" smtClean="0"/>
              <a:t>point </a:t>
            </a:r>
            <a:r>
              <a:rPr lang="en-US" sz="1200" dirty="0" smtClean="0"/>
              <a:t>to the intersection of the horizontal and vertical drawing guides at the</a:t>
            </a:r>
            <a:r>
              <a:rPr lang="en-US" sz="1200" baseline="0" dirty="0" smtClean="0"/>
              <a:t> center of the slide.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Select the large</a:t>
            </a:r>
            <a:r>
              <a:rPr lang="en-US" sz="1200" baseline="0" dirty="0" smtClean="0"/>
              <a:t> duplicate </a:t>
            </a:r>
            <a:r>
              <a:rPr lang="en-US" sz="1200" dirty="0" smtClean="0"/>
              <a:t>picture in the front center of the slide. On the </a:t>
            </a:r>
            <a:r>
              <a:rPr lang="en-US" sz="1200" b="1" dirty="0" smtClean="0"/>
              <a:t>Animations</a:t>
            </a:r>
            <a:r>
              <a:rPr lang="en-US" sz="1200" dirty="0" smtClean="0"/>
              <a:t> tab, in the </a:t>
            </a:r>
            <a:r>
              <a:rPr lang="en-US" sz="1200" b="1" dirty="0" smtClean="0"/>
              <a:t>Advanced Animation </a:t>
            </a:r>
            <a:r>
              <a:rPr lang="en-US" sz="1200" dirty="0" smtClean="0"/>
              <a:t>group, click </a:t>
            </a:r>
            <a:r>
              <a:rPr lang="en-US" sz="1200" b="1" dirty="0" smtClean="0"/>
              <a:t>Add Animation</a:t>
            </a:r>
            <a:r>
              <a:rPr lang="en-US" sz="1200" dirty="0" smtClean="0"/>
              <a:t>, and then under </a:t>
            </a:r>
            <a:r>
              <a:rPr lang="en-US" sz="1200" b="1" dirty="0" smtClean="0"/>
              <a:t>Entrance</a:t>
            </a:r>
            <a:r>
              <a:rPr lang="en-US" sz="1200" dirty="0" smtClean="0"/>
              <a:t> click </a:t>
            </a:r>
            <a:r>
              <a:rPr lang="en-US" sz="1200" b="1" dirty="0" smtClean="0"/>
              <a:t>Appear</a:t>
            </a:r>
            <a:r>
              <a:rPr lang="en-US" sz="1200" dirty="0" smtClean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Also on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Animations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Timing</a:t>
            </a:r>
            <a:r>
              <a:rPr lang="en-US" sz="1200" baseline="0" dirty="0" smtClean="0"/>
              <a:t> group,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Start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With Previous</a:t>
            </a:r>
            <a:r>
              <a:rPr lang="en-US" sz="1200" baseline="0" dirty="0" smtClean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dirty="0" smtClean="0"/>
              <a:t>In the </a:t>
            </a:r>
            <a:r>
              <a:rPr lang="en-US" sz="1200" b="1" dirty="0" smtClean="0"/>
              <a:t>Delay</a:t>
            </a:r>
            <a:r>
              <a:rPr lang="en-US" sz="1200" dirty="0" smtClean="0"/>
              <a:t> box, enter </a:t>
            </a:r>
            <a:r>
              <a:rPr lang="en-US" sz="1200" b="1" dirty="0" smtClean="0"/>
              <a:t>1.00 second</a:t>
            </a:r>
            <a:r>
              <a:rPr lang="en-US" sz="1200" dirty="0" smtClean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i="0" dirty="0" smtClean="0"/>
              <a:t>In the </a:t>
            </a:r>
            <a:r>
              <a:rPr lang="en-US" sz="1200" b="1" i="0" dirty="0" smtClean="0"/>
              <a:t>Selection</a:t>
            </a:r>
            <a:r>
              <a:rPr lang="en-US" sz="1200" b="1" i="0" baseline="0" dirty="0" smtClean="0"/>
              <a:t> and Visibility </a:t>
            </a:r>
            <a:r>
              <a:rPr lang="en-US" sz="1200" i="0" baseline="0" dirty="0" smtClean="0"/>
              <a:t>pane, s</a:t>
            </a:r>
            <a:r>
              <a:rPr lang="en-US" sz="1200" i="0" dirty="0" smtClean="0"/>
              <a:t>elect the original</a:t>
            </a:r>
            <a:r>
              <a:rPr lang="en-US" sz="1200" i="0" baseline="0" dirty="0" smtClean="0"/>
              <a:t> </a:t>
            </a:r>
            <a:r>
              <a:rPr lang="en-US" sz="1200" i="0" dirty="0" smtClean="0"/>
              <a:t>small</a:t>
            </a:r>
            <a:r>
              <a:rPr lang="en-US" sz="1200" i="0" baseline="0" dirty="0" smtClean="0"/>
              <a:t> picture behind the large duplicate picture in the center of the slide. On the </a:t>
            </a:r>
            <a:r>
              <a:rPr lang="en-US" sz="1200" b="1" i="0" baseline="0" dirty="0" smtClean="0"/>
              <a:t>Animations</a:t>
            </a:r>
            <a:r>
              <a:rPr lang="en-US" sz="1200" i="0" baseline="0" dirty="0" smtClean="0"/>
              <a:t> tab, in the </a:t>
            </a:r>
            <a:r>
              <a:rPr lang="en-US" sz="1200" b="1" i="0" baseline="0" dirty="0" smtClean="0"/>
              <a:t>Advanced</a:t>
            </a:r>
            <a:r>
              <a:rPr lang="en-US" sz="1200" i="0" baseline="0" dirty="0" smtClean="0"/>
              <a:t> </a:t>
            </a:r>
            <a:r>
              <a:rPr lang="en-US" sz="1200" b="1" i="0" baseline="0" dirty="0" smtClean="0"/>
              <a:t>Animation</a:t>
            </a:r>
            <a:r>
              <a:rPr lang="en-US" sz="1200" i="0" baseline="0" dirty="0" smtClean="0"/>
              <a:t> group, click </a:t>
            </a:r>
            <a:r>
              <a:rPr lang="en-US" sz="1200" b="1" i="0" baseline="0" dirty="0" smtClean="0"/>
              <a:t>Add Animation</a:t>
            </a:r>
            <a:r>
              <a:rPr lang="en-US" sz="1200" i="0" baseline="0" dirty="0" smtClean="0"/>
              <a:t>, and then under </a:t>
            </a:r>
            <a:r>
              <a:rPr lang="en-US" sz="1200" b="1" i="0" baseline="0" dirty="0" smtClean="0"/>
              <a:t>Exit</a:t>
            </a:r>
            <a:r>
              <a:rPr lang="en-US" sz="1200" i="0" baseline="0" dirty="0" smtClean="0"/>
              <a:t> click </a:t>
            </a:r>
            <a:r>
              <a:rPr lang="en-US" sz="1200" b="1" i="0" baseline="0" dirty="0" smtClean="0"/>
              <a:t>Disappear</a:t>
            </a:r>
            <a:r>
              <a:rPr lang="en-US" sz="1200" i="0" baseline="0" dirty="0" smtClean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i="0" baseline="0" dirty="0" smtClean="0"/>
              <a:t>Also on the </a:t>
            </a:r>
            <a:r>
              <a:rPr lang="en-US" sz="1200" b="1" i="0" baseline="0" dirty="0" smtClean="0"/>
              <a:t>Animations</a:t>
            </a:r>
            <a:r>
              <a:rPr lang="en-US" sz="1200" i="0" baseline="0" dirty="0" smtClean="0"/>
              <a:t> tab, in the </a:t>
            </a:r>
            <a:r>
              <a:rPr lang="en-US" sz="1200" b="1" i="0" baseline="0" dirty="0" smtClean="0"/>
              <a:t>Timing</a:t>
            </a:r>
            <a:r>
              <a:rPr lang="en-US" sz="1200" i="0" baseline="0" dirty="0" smtClean="0"/>
              <a:t> group,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i="0" baseline="0" dirty="0" smtClean="0"/>
              <a:t>In the </a:t>
            </a:r>
            <a:r>
              <a:rPr lang="en-US" sz="1200" b="1" i="0" baseline="0" dirty="0" smtClean="0"/>
              <a:t>Start</a:t>
            </a:r>
            <a:r>
              <a:rPr lang="en-US" sz="1200" i="0" baseline="0" dirty="0" smtClean="0"/>
              <a:t> list, select </a:t>
            </a:r>
            <a:r>
              <a:rPr lang="en-US" sz="1200" b="1" i="0" baseline="0" dirty="0" smtClean="0"/>
              <a:t>With Previous</a:t>
            </a:r>
            <a:r>
              <a:rPr lang="en-US" sz="1200" i="0" baseline="0" dirty="0" smtClean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i="0" baseline="0" dirty="0" smtClean="0"/>
              <a:t>In the </a:t>
            </a:r>
            <a:r>
              <a:rPr lang="en-US" sz="1200" b="1" i="0" baseline="0" dirty="0" smtClean="0"/>
              <a:t>Delay</a:t>
            </a:r>
            <a:r>
              <a:rPr lang="en-US" sz="1200" i="0" baseline="0" dirty="0" smtClean="0"/>
              <a:t> box, enter </a:t>
            </a:r>
            <a:r>
              <a:rPr lang="en-US" sz="1200" b="1" i="0" baseline="0" dirty="0" smtClean="0"/>
              <a:t>1.00 second</a:t>
            </a:r>
            <a:r>
              <a:rPr lang="en-US" sz="1200" i="0" baseline="0" dirty="0" smtClean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Select the large</a:t>
            </a:r>
            <a:r>
              <a:rPr lang="en-US" sz="1200" baseline="0" dirty="0" smtClean="0"/>
              <a:t> duplicate </a:t>
            </a:r>
            <a:r>
              <a:rPr lang="en-US" sz="1200" dirty="0" smtClean="0"/>
              <a:t>picture in the front center of the slide. On the </a:t>
            </a:r>
            <a:r>
              <a:rPr lang="en-US" sz="1200" b="1" dirty="0" smtClean="0"/>
              <a:t>Animations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Advanced Animation </a:t>
            </a:r>
            <a:r>
              <a:rPr lang="en-US" sz="1200" baseline="0" dirty="0" smtClean="0"/>
              <a:t>group, click </a:t>
            </a:r>
            <a:r>
              <a:rPr lang="en-US" sz="1200" b="1" baseline="0" dirty="0" smtClean="0"/>
              <a:t>Add Animation</a:t>
            </a:r>
            <a:r>
              <a:rPr lang="en-US" sz="1200" baseline="0" dirty="0" smtClean="0"/>
              <a:t>, and then under </a:t>
            </a:r>
            <a:r>
              <a:rPr lang="en-US" sz="1200" b="1" baseline="0" dirty="0" smtClean="0"/>
              <a:t>Emphasis</a:t>
            </a:r>
            <a:r>
              <a:rPr lang="en-US" sz="1200" baseline="0" dirty="0" smtClean="0"/>
              <a:t> click </a:t>
            </a:r>
            <a:r>
              <a:rPr lang="en-US" sz="1200" b="1" baseline="0" dirty="0" smtClean="0"/>
              <a:t>Grow/Shrink</a:t>
            </a:r>
            <a:r>
              <a:rPr lang="en-US" sz="1200" baseline="0" dirty="0" smtClean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Also on the </a:t>
            </a:r>
            <a:r>
              <a:rPr lang="en-US" sz="1200" b="1" baseline="0" dirty="0" smtClean="0"/>
              <a:t>Animations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Animation</a:t>
            </a:r>
            <a:r>
              <a:rPr lang="en-US" sz="1200" baseline="0" dirty="0" smtClean="0"/>
              <a:t> group, click the </a:t>
            </a:r>
            <a:r>
              <a:rPr lang="en-US" sz="1200" b="1" baseline="0" dirty="0" smtClean="0"/>
              <a:t>Effect Options </a:t>
            </a:r>
            <a:r>
              <a:rPr lang="en-US" sz="1200" baseline="0" dirty="0" smtClean="0"/>
              <a:t>dialog box launcher. In the </a:t>
            </a:r>
            <a:r>
              <a:rPr lang="en-US" sz="1200" b="1" baseline="0" dirty="0" smtClean="0"/>
              <a:t>Grow/Shrink </a:t>
            </a:r>
            <a:r>
              <a:rPr lang="en-US" sz="1200" baseline="0" dirty="0" smtClean="0"/>
              <a:t>dialog box,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 tab, under i</a:t>
            </a:r>
            <a:r>
              <a:rPr lang="en-US" sz="1200" dirty="0" smtClean="0"/>
              <a:t>n the </a:t>
            </a:r>
            <a:r>
              <a:rPr lang="en-US" sz="1200" b="1" dirty="0" smtClean="0"/>
              <a:t>Size</a:t>
            </a:r>
            <a:r>
              <a:rPr lang="en-US" sz="1200" baseline="0" dirty="0" smtClean="0"/>
              <a:t> list, in the </a:t>
            </a:r>
            <a:r>
              <a:rPr lang="en-US" sz="1200" b="1" baseline="0" dirty="0" smtClean="0"/>
              <a:t>Custom</a:t>
            </a:r>
            <a:r>
              <a:rPr lang="en-US" sz="1200" baseline="0" dirty="0" smtClean="0"/>
              <a:t> box, enter </a:t>
            </a:r>
            <a:r>
              <a:rPr lang="en-US" sz="1200" b="1" baseline="0" dirty="0" smtClean="0"/>
              <a:t>60%</a:t>
            </a:r>
            <a:r>
              <a:rPr lang="en-US" sz="1200" b="0" baseline="0" dirty="0" smtClean="0"/>
              <a:t>, and then</a:t>
            </a:r>
            <a:r>
              <a:rPr lang="en-US" sz="1200" baseline="0" dirty="0" smtClean="0"/>
              <a:t> press ENTER.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Timing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Start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On Click</a:t>
            </a:r>
            <a:r>
              <a:rPr lang="en-US" sz="1200" baseline="0" dirty="0" smtClean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Also on the </a:t>
            </a:r>
            <a:r>
              <a:rPr lang="en-US" sz="1200" b="1" baseline="0" dirty="0" smtClean="0"/>
              <a:t>Timing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Duration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1.00 seconds (Fast</a:t>
            </a:r>
            <a:r>
              <a:rPr lang="en-US" sz="1200" baseline="0" dirty="0" smtClean="0"/>
              <a:t>).</a:t>
            </a:r>
            <a:endParaRPr lang="en-US" sz="1200" dirty="0" smtClean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Animations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Advanced Animation </a:t>
            </a:r>
            <a:r>
              <a:rPr lang="en-US" sz="1200" baseline="0" dirty="0" smtClean="0"/>
              <a:t>group, click </a:t>
            </a:r>
            <a:r>
              <a:rPr lang="en-US" sz="1200" b="1" baseline="0" dirty="0" smtClean="0"/>
              <a:t>Add Animation</a:t>
            </a:r>
            <a:r>
              <a:rPr lang="en-US" sz="1200" baseline="0" dirty="0" smtClean="0"/>
              <a:t>, and then under </a:t>
            </a:r>
            <a:r>
              <a:rPr lang="en-US" sz="1200" b="1" baseline="0" dirty="0" smtClean="0"/>
              <a:t>Motion Paths </a:t>
            </a:r>
            <a:r>
              <a:rPr lang="en-US" sz="1200" baseline="0" dirty="0" smtClean="0"/>
              <a:t>click </a:t>
            </a:r>
            <a:r>
              <a:rPr lang="en-US" sz="1200" b="1" baseline="0" dirty="0" smtClean="0"/>
              <a:t>Lines</a:t>
            </a:r>
            <a:r>
              <a:rPr lang="en-US" sz="1200" baseline="0" dirty="0" smtClean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Also on the </a:t>
            </a:r>
            <a:r>
              <a:rPr lang="en-US" sz="1200" b="1" baseline="0" dirty="0" smtClean="0"/>
              <a:t>Animations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Animation</a:t>
            </a:r>
            <a:r>
              <a:rPr lang="en-US" sz="1200" baseline="0" dirty="0" smtClean="0"/>
              <a:t> group, click the </a:t>
            </a:r>
            <a:r>
              <a:rPr lang="en-US" sz="1200" b="1" baseline="0" dirty="0" smtClean="0"/>
              <a:t>Effect Options </a:t>
            </a:r>
            <a:r>
              <a:rPr lang="en-US" sz="1200" baseline="0" dirty="0" smtClean="0"/>
              <a:t>dialog box launcher. In the </a:t>
            </a:r>
            <a:r>
              <a:rPr lang="en-US" sz="1200" b="1" baseline="0" dirty="0" smtClean="0"/>
              <a:t>Down</a:t>
            </a:r>
            <a:r>
              <a:rPr lang="en-US" sz="1200" baseline="0" dirty="0" smtClean="0"/>
              <a:t> dialog box,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 tab,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Settings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Smooth start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 enter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0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Smooth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 enter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Timing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Start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With Previous</a:t>
            </a:r>
            <a:r>
              <a:rPr lang="en-US" sz="1200" baseline="0" dirty="0" smtClean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Also on the </a:t>
            </a:r>
            <a:r>
              <a:rPr lang="en-US" sz="1200" b="1" baseline="0" dirty="0" smtClean="0"/>
              <a:t>Timing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Duration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1.00 seconds (Fast)</a:t>
            </a:r>
            <a:r>
              <a:rPr lang="en-US" sz="1200" baseline="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 smtClean="0"/>
              <a:t>On the slide, select the sixth animation effect (down motion path). Point </a:t>
            </a:r>
            <a:r>
              <a:rPr lang="en-US" sz="1200" baseline="0" dirty="0" smtClean="0"/>
              <a:t>to the endpoint (red arrow) of the selected up motion path until the cursor becomes a two-headed arrow. D</a:t>
            </a:r>
            <a:r>
              <a:rPr lang="en-US" sz="1200" dirty="0" smtClean="0"/>
              <a:t>rag the end</a:t>
            </a:r>
            <a:r>
              <a:rPr lang="en-US" sz="1200" baseline="0" dirty="0" smtClean="0"/>
              <a:t>point </a:t>
            </a:r>
            <a:r>
              <a:rPr lang="en-US" sz="1200" dirty="0" smtClean="0"/>
              <a:t>to the same position as the starting point (green arrow) for the first motion path. </a:t>
            </a:r>
            <a:endParaRPr lang="en-US" sz="1200" b="0" baseline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baseline="0" dirty="0" smtClean="0"/>
              <a:t>S</a:t>
            </a:r>
            <a:r>
              <a:rPr lang="en-US" sz="1200" dirty="0" smtClean="0"/>
              <a:t>elect the large duplicate picture in the front center of the slide. On the </a:t>
            </a:r>
            <a:r>
              <a:rPr lang="en-US" sz="1200" b="1" dirty="0" smtClean="0"/>
              <a:t>Animations</a:t>
            </a:r>
            <a:r>
              <a:rPr lang="en-US" sz="1200" dirty="0" smtClean="0"/>
              <a:t> tab, in the </a:t>
            </a:r>
            <a:r>
              <a:rPr lang="en-US" sz="1200" b="1" dirty="0" smtClean="0"/>
              <a:t>Advanced Animation </a:t>
            </a:r>
            <a:r>
              <a:rPr lang="en-US" sz="1200" dirty="0" smtClean="0"/>
              <a:t>group, click </a:t>
            </a:r>
            <a:r>
              <a:rPr lang="en-US" sz="1200" b="1" dirty="0" smtClean="0"/>
              <a:t>Add Animation</a:t>
            </a:r>
            <a:r>
              <a:rPr lang="en-US" sz="1200" dirty="0" smtClean="0"/>
              <a:t>, and then under </a:t>
            </a:r>
            <a:r>
              <a:rPr lang="en-US" sz="1200" b="1" dirty="0" smtClean="0"/>
              <a:t>Exit</a:t>
            </a:r>
            <a:r>
              <a:rPr lang="en-US" sz="1200" dirty="0" smtClean="0"/>
              <a:t> click </a:t>
            </a:r>
            <a:r>
              <a:rPr lang="en-US" sz="1200" b="1" dirty="0" smtClean="0"/>
              <a:t>Disappear</a:t>
            </a:r>
            <a:r>
              <a:rPr lang="en-US" sz="1200" b="0" dirty="0" smtClean="0"/>
              <a:t>.</a:t>
            </a:r>
            <a:endParaRPr lang="en-US" sz="1200" b="1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Also on the </a:t>
            </a:r>
            <a:r>
              <a:rPr lang="en-US" sz="1200" b="1" dirty="0" smtClean="0"/>
              <a:t>Animations</a:t>
            </a:r>
            <a:r>
              <a:rPr lang="en-US" sz="1200" dirty="0" smtClean="0"/>
              <a:t> tab, in the </a:t>
            </a:r>
            <a:r>
              <a:rPr lang="en-US" sz="1200" b="1" dirty="0" smtClean="0"/>
              <a:t>Timing</a:t>
            </a:r>
            <a:r>
              <a:rPr lang="en-US" sz="1200" dirty="0" smtClean="0"/>
              <a:t> group, in the </a:t>
            </a:r>
            <a:r>
              <a:rPr lang="en-US" sz="1200" b="1" dirty="0" smtClean="0"/>
              <a:t>Start</a:t>
            </a:r>
            <a:r>
              <a:rPr lang="en-US" sz="1200" dirty="0" smtClean="0"/>
              <a:t> list, select </a:t>
            </a:r>
            <a:r>
              <a:rPr lang="en-US" sz="1200" b="1" dirty="0" smtClean="0"/>
              <a:t>After Previous</a:t>
            </a:r>
            <a:r>
              <a:rPr lang="en-US" sz="120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In the </a:t>
            </a:r>
            <a:r>
              <a:rPr lang="en-US" sz="1200" b="1" dirty="0" smtClean="0"/>
              <a:t>Selection and Visibility </a:t>
            </a:r>
            <a:r>
              <a:rPr lang="en-US" sz="1200" dirty="0" smtClean="0"/>
              <a:t>pane, select</a:t>
            </a:r>
            <a:r>
              <a:rPr lang="en-US" sz="1200" baseline="0" dirty="0" smtClean="0"/>
              <a:t> the small original picture in the center of the slide. </a:t>
            </a:r>
            <a:r>
              <a:rPr lang="en-US" sz="1200" dirty="0" smtClean="0"/>
              <a:t>On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Animations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Advanced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Animation</a:t>
            </a:r>
            <a:r>
              <a:rPr lang="en-US" sz="1200" baseline="0" dirty="0" smtClean="0"/>
              <a:t> group, click </a:t>
            </a:r>
            <a:r>
              <a:rPr lang="en-US" sz="1200" b="1" baseline="0" dirty="0" smtClean="0"/>
              <a:t>Add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Animation</a:t>
            </a:r>
            <a:r>
              <a:rPr lang="en-US" sz="1200" baseline="0" dirty="0" smtClean="0"/>
              <a:t>, and then under </a:t>
            </a:r>
            <a:r>
              <a:rPr lang="en-US" sz="1200" b="1" baseline="0" dirty="0" smtClean="0"/>
              <a:t>Entrance</a:t>
            </a:r>
            <a:r>
              <a:rPr lang="en-US" sz="1200" baseline="0" dirty="0" smtClean="0"/>
              <a:t> click </a:t>
            </a:r>
            <a:r>
              <a:rPr lang="en-US" sz="1200" b="1" baseline="0" dirty="0" smtClean="0"/>
              <a:t>Appear</a:t>
            </a:r>
            <a:r>
              <a:rPr lang="en-US" sz="1200" baseline="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aseline="0" dirty="0" smtClean="0"/>
              <a:t>Also on the </a:t>
            </a:r>
            <a:r>
              <a:rPr lang="en-US" sz="1200" b="1" baseline="0" dirty="0" smtClean="0"/>
              <a:t>Animations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Timing</a:t>
            </a:r>
            <a:r>
              <a:rPr lang="en-US" sz="1200" baseline="0" dirty="0" smtClean="0"/>
              <a:t> group, in the </a:t>
            </a:r>
            <a:r>
              <a:rPr lang="en-US" sz="1200" b="1" baseline="0" dirty="0" smtClean="0"/>
              <a:t>Start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After Previous</a:t>
            </a:r>
            <a:r>
              <a:rPr lang="en-US" sz="1200" baseline="0" dirty="0" smtClean="0"/>
              <a:t>.</a:t>
            </a:r>
            <a:r>
              <a:rPr lang="en-US" sz="1200" b="0" dirty="0" smtClean="0"/>
              <a:t> </a:t>
            </a:r>
            <a:endParaRPr lang="en-US" sz="1200" b="0" baseline="0" dirty="0" smtClean="0"/>
          </a:p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sz="1200" b="0" dirty="0" smtClean="0"/>
          </a:p>
          <a:p>
            <a:pPr marL="1143000" lvl="2" indent="-228600">
              <a:buFont typeface="Arial" pitchFamily="34" charset="0"/>
              <a:buNone/>
            </a:pPr>
            <a:endParaRPr lang="en-US" sz="1200" b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aseline="0" dirty="0" smtClean="0"/>
              <a:t>To reproduce the background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Right-click the slide background area,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left pane,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 Down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second option from the left).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 gradient stops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 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four stops appear in the drop-down list.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first stop in the slider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Black, Text 1, Lighter 5%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(sixth row, second option from the left).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next stop in the slider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24%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then </a:t>
            </a:r>
            <a:r>
              <a:rPr lang="en-US" dirty="0" smtClean="0"/>
              <a:t>in the </a:t>
            </a:r>
            <a:r>
              <a:rPr lang="en-US" b="1" dirty="0" smtClean="0"/>
              <a:t>Colors</a:t>
            </a:r>
            <a:r>
              <a:rPr lang="en-US" dirty="0" smtClean="0"/>
              <a:t> dialog box, on the </a:t>
            </a:r>
            <a:r>
              <a:rPr lang="en-US" b="1" dirty="0" smtClean="0"/>
              <a:t>Custom</a:t>
            </a:r>
            <a:r>
              <a:rPr lang="en-US" dirty="0" smtClean="0"/>
              <a:t> tab, enter values for Red: </a:t>
            </a:r>
            <a:r>
              <a:rPr lang="en-US" b="1" dirty="0" smtClean="0"/>
              <a:t>125</a:t>
            </a:r>
            <a:r>
              <a:rPr lang="en-US" dirty="0" smtClean="0"/>
              <a:t>, Green: </a:t>
            </a:r>
            <a:r>
              <a:rPr lang="en-US" b="1" dirty="0" smtClean="0"/>
              <a:t>121</a:t>
            </a:r>
            <a:r>
              <a:rPr lang="en-US" dirty="0" smtClean="0"/>
              <a:t>, and Blue: </a:t>
            </a:r>
            <a:r>
              <a:rPr lang="en-US" b="1" dirty="0" smtClean="0"/>
              <a:t>107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next stop in the slider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35%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then </a:t>
            </a:r>
            <a:r>
              <a:rPr lang="en-US" dirty="0" smtClean="0"/>
              <a:t>in the </a:t>
            </a:r>
            <a:r>
              <a:rPr lang="en-US" b="1" dirty="0" smtClean="0"/>
              <a:t>Colors</a:t>
            </a:r>
            <a:r>
              <a:rPr lang="en-US" dirty="0" smtClean="0"/>
              <a:t> dialog box, on the </a:t>
            </a:r>
            <a:r>
              <a:rPr lang="en-US" b="1" dirty="0" smtClean="0"/>
              <a:t>Custom</a:t>
            </a:r>
            <a:r>
              <a:rPr lang="en-US" dirty="0" smtClean="0"/>
              <a:t> tab, enter values for Red: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125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121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Blue: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107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last stop in the slider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90%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Black, Text 1, Lighter 5%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(sixth row, second option from the left).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400" dirty="0" smtClean="0"/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472296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 smtClean="0"/>
              <a:t>Pictures in 3-D flip book</a:t>
            </a:r>
          </a:p>
          <a:p>
            <a:r>
              <a:rPr lang="en-US" sz="1400" dirty="0" smtClean="0"/>
              <a:t>(Intermediate)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To</a:t>
            </a:r>
            <a:r>
              <a:rPr lang="en-US" baseline="0" dirty="0" smtClean="0"/>
              <a:t> reproduce the picture effects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Slides</a:t>
            </a:r>
            <a:r>
              <a:rPr lang="en-US" dirty="0" smtClean="0"/>
              <a:t> group, click </a:t>
            </a:r>
            <a:r>
              <a:rPr lang="en-US" b="1" dirty="0" smtClean="0"/>
              <a:t>Layout</a:t>
            </a:r>
            <a:r>
              <a:rPr lang="en-US" dirty="0" smtClean="0"/>
              <a:t>, and then click </a:t>
            </a:r>
            <a:r>
              <a:rPr lang="en-US" b="1" dirty="0" smtClean="0"/>
              <a:t>Blank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Also</a:t>
            </a:r>
            <a:r>
              <a:rPr lang="en-US" baseline="0" dirty="0" smtClean="0"/>
              <a:t> on the </a:t>
            </a:r>
            <a:r>
              <a:rPr lang="en-US" b="1" baseline="0" dirty="0" smtClean="0"/>
              <a:t>Home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Drawing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Shapes</a:t>
            </a:r>
            <a:r>
              <a:rPr lang="en-US" baseline="0" dirty="0" smtClean="0"/>
              <a:t>, and then under </a:t>
            </a:r>
            <a:r>
              <a:rPr lang="en-US" b="1" baseline="0" dirty="0" smtClean="0"/>
              <a:t>Rectangles</a:t>
            </a:r>
            <a:r>
              <a:rPr lang="en-US" baseline="0" dirty="0" smtClean="0"/>
              <a:t> click </a:t>
            </a:r>
            <a:r>
              <a:rPr lang="en-US" b="1" baseline="0" dirty="0" smtClean="0"/>
              <a:t>Rectangle</a:t>
            </a:r>
            <a:r>
              <a:rPr lang="en-US" baseline="0" dirty="0" smtClean="0"/>
              <a:t> (first option from the left).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On the slide, drag to draw a rectangle.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Select the rectangle. Under </a:t>
            </a:r>
            <a:r>
              <a:rPr lang="en-US" b="1" baseline="0" dirty="0" smtClean="0"/>
              <a:t>Drawing</a:t>
            </a:r>
            <a:r>
              <a:rPr lang="en-US" baseline="0" dirty="0" smtClean="0"/>
              <a:t> </a:t>
            </a:r>
            <a:r>
              <a:rPr lang="en-US" b="1" baseline="0" dirty="0" smtClean="0"/>
              <a:t>Tools</a:t>
            </a:r>
            <a:r>
              <a:rPr lang="en-US" baseline="0" dirty="0" smtClean="0"/>
              <a:t>, on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Size</a:t>
            </a:r>
            <a:r>
              <a:rPr lang="en-US" baseline="0" dirty="0" smtClean="0"/>
              <a:t> group, enter </a:t>
            </a:r>
            <a:r>
              <a:rPr lang="en-US" b="1" baseline="0" dirty="0" smtClean="0"/>
              <a:t>3.71” </a:t>
            </a:r>
            <a:r>
              <a:rPr lang="en-US" baseline="0" dirty="0" smtClean="0"/>
              <a:t>in the </a:t>
            </a:r>
            <a:r>
              <a:rPr lang="en-US" b="1" dirty="0" smtClean="0"/>
              <a:t>Height</a:t>
            </a:r>
            <a:r>
              <a:rPr lang="en-US" baseline="0" dirty="0" smtClean="0"/>
              <a:t> box and </a:t>
            </a:r>
            <a:r>
              <a:rPr lang="en-US" b="1" baseline="0" dirty="0" smtClean="0"/>
              <a:t>2.57” </a:t>
            </a:r>
            <a:r>
              <a:rPr lang="en-US" baseline="0" dirty="0" smtClean="0"/>
              <a:t>in the </a:t>
            </a:r>
            <a:r>
              <a:rPr lang="en-US" b="1" baseline="0" dirty="0" smtClean="0"/>
              <a:t>Width</a:t>
            </a:r>
            <a:r>
              <a:rPr lang="en-US" baseline="0" dirty="0" smtClean="0"/>
              <a:t> box.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Also under </a:t>
            </a:r>
            <a:r>
              <a:rPr lang="en-US" b="1" baseline="0" dirty="0" smtClean="0"/>
              <a:t>Drawing</a:t>
            </a:r>
            <a:r>
              <a:rPr lang="en-US" baseline="0" dirty="0" smtClean="0"/>
              <a:t> </a:t>
            </a:r>
            <a:r>
              <a:rPr lang="en-US" b="1" baseline="0" dirty="0" smtClean="0"/>
              <a:t>Tools</a:t>
            </a:r>
            <a:r>
              <a:rPr lang="en-US" baseline="0" dirty="0" smtClean="0"/>
              <a:t>, on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Shape</a:t>
            </a:r>
            <a:r>
              <a:rPr lang="en-US" baseline="0" dirty="0" smtClean="0"/>
              <a:t> </a:t>
            </a:r>
            <a:r>
              <a:rPr lang="en-US" b="1" baseline="0" dirty="0" smtClean="0"/>
              <a:t>Styles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Shape</a:t>
            </a:r>
            <a:r>
              <a:rPr lang="en-US" baseline="0" dirty="0" smtClean="0"/>
              <a:t> </a:t>
            </a:r>
            <a:r>
              <a:rPr lang="en-US" b="1" baseline="0" dirty="0" smtClean="0"/>
              <a:t>Outline</a:t>
            </a:r>
            <a:r>
              <a:rPr lang="en-US" baseline="0" dirty="0" smtClean="0"/>
              <a:t>, and then click </a:t>
            </a:r>
            <a:r>
              <a:rPr lang="en-US" b="1" baseline="0" dirty="0" smtClean="0"/>
              <a:t>No</a:t>
            </a:r>
            <a:r>
              <a:rPr lang="en-US" baseline="0" dirty="0" smtClean="0"/>
              <a:t> </a:t>
            </a:r>
            <a:r>
              <a:rPr lang="en-US" b="1" baseline="0" dirty="0" smtClean="0"/>
              <a:t>Outline</a:t>
            </a:r>
            <a:r>
              <a:rPr lang="en-US" baseline="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Clipboard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arrow to the right of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Duplicate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rectangle. Under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Picture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select a picture and then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Options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left pane, and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Presets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Perspective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Perspective Contrasting Right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342.5°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57.2°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11°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Perspective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25°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second rectangle. Under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Picture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select another picture and then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Options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left pane, and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Presets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under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Perspective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Perspective Contrasting Right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300.6°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68.7°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329°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Perspective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0°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Position the two rectangles so that the bottom left corners touch.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Drawing</a:t>
            </a:r>
            <a:r>
              <a:rPr lang="en-US" dirty="0" smtClean="0"/>
              <a:t> group, click </a:t>
            </a:r>
            <a:r>
              <a:rPr lang="en-US" b="1" dirty="0" smtClean="0"/>
              <a:t>Shapes</a:t>
            </a:r>
            <a:r>
              <a:rPr lang="en-US" dirty="0" smtClean="0"/>
              <a:t>, and then under </a:t>
            </a:r>
            <a:r>
              <a:rPr lang="en-US" b="1" dirty="0" smtClean="0"/>
              <a:t>Rectangles</a:t>
            </a:r>
            <a:r>
              <a:rPr lang="en-US" dirty="0" smtClean="0"/>
              <a:t> click </a:t>
            </a:r>
            <a:r>
              <a:rPr lang="en-US" b="1" dirty="0" smtClean="0"/>
              <a:t>Rectangle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On the slide, drag</a:t>
            </a:r>
            <a:r>
              <a:rPr lang="en-US" baseline="0" dirty="0" smtClean="0"/>
              <a:t> to draw a rectangle.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Select the rectangle. Under </a:t>
            </a:r>
            <a:r>
              <a:rPr lang="en-US" b="1" baseline="0" dirty="0" smtClean="0"/>
              <a:t>Drawing</a:t>
            </a:r>
            <a:r>
              <a:rPr lang="en-US" baseline="0" dirty="0" smtClean="0"/>
              <a:t> </a:t>
            </a:r>
            <a:r>
              <a:rPr lang="en-US" b="1" baseline="0" dirty="0" smtClean="0"/>
              <a:t>Tools</a:t>
            </a:r>
            <a:r>
              <a:rPr lang="en-US" baseline="0" dirty="0" smtClean="0"/>
              <a:t>, on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Size</a:t>
            </a:r>
            <a:r>
              <a:rPr lang="en-US" baseline="0" dirty="0" smtClean="0"/>
              <a:t> group, enter </a:t>
            </a:r>
            <a:r>
              <a:rPr lang="en-US" b="1" baseline="0" dirty="0" smtClean="0"/>
              <a:t>2.5” </a:t>
            </a:r>
            <a:r>
              <a:rPr lang="en-US" baseline="0" dirty="0" smtClean="0"/>
              <a:t>into the </a:t>
            </a:r>
            <a:r>
              <a:rPr lang="en-US" b="1" baseline="0" dirty="0" smtClean="0"/>
              <a:t>Height</a:t>
            </a:r>
            <a:r>
              <a:rPr lang="en-US" baseline="0" dirty="0" smtClean="0"/>
              <a:t> box and </a:t>
            </a:r>
            <a:r>
              <a:rPr lang="en-US" b="1" baseline="0" dirty="0" smtClean="0"/>
              <a:t>3.25” </a:t>
            </a:r>
            <a:r>
              <a:rPr lang="en-US" baseline="0" dirty="0" smtClean="0"/>
              <a:t>into the </a:t>
            </a:r>
            <a:r>
              <a:rPr lang="en-US" b="1" baseline="0" dirty="0" smtClean="0"/>
              <a:t>Width</a:t>
            </a:r>
            <a:r>
              <a:rPr lang="en-US" baseline="0" dirty="0" smtClean="0"/>
              <a:t> box.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Also under </a:t>
            </a:r>
            <a:r>
              <a:rPr lang="en-US" b="1" baseline="0" dirty="0" smtClean="0"/>
              <a:t>Drawing</a:t>
            </a:r>
            <a:r>
              <a:rPr lang="en-US" baseline="0" dirty="0" smtClean="0"/>
              <a:t> </a:t>
            </a:r>
            <a:r>
              <a:rPr lang="en-US" b="1" baseline="0" dirty="0" smtClean="0"/>
              <a:t>Tools</a:t>
            </a:r>
            <a:r>
              <a:rPr lang="en-US" baseline="0" dirty="0" smtClean="0"/>
              <a:t>, on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Shape</a:t>
            </a:r>
            <a:r>
              <a:rPr lang="en-US" baseline="0" dirty="0" smtClean="0"/>
              <a:t> </a:t>
            </a:r>
            <a:r>
              <a:rPr lang="en-US" b="1" baseline="0" dirty="0" smtClean="0"/>
              <a:t>Styles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Shape</a:t>
            </a:r>
            <a:r>
              <a:rPr lang="en-US" baseline="0" dirty="0" smtClean="0"/>
              <a:t> </a:t>
            </a:r>
            <a:r>
              <a:rPr lang="en-US" b="1" baseline="0" dirty="0" smtClean="0"/>
              <a:t>Outline</a:t>
            </a:r>
            <a:r>
              <a:rPr lang="en-US" baseline="0" dirty="0" smtClean="0"/>
              <a:t>, and then click </a:t>
            </a:r>
            <a:r>
              <a:rPr lang="en-US" b="1" baseline="0" dirty="0" smtClean="0"/>
              <a:t>No</a:t>
            </a:r>
            <a:r>
              <a:rPr lang="en-US" baseline="0" dirty="0" smtClean="0"/>
              <a:t> </a:t>
            </a:r>
            <a:r>
              <a:rPr lang="en-US" b="1" baseline="0" dirty="0" smtClean="0"/>
              <a:t>Outline</a:t>
            </a:r>
            <a:r>
              <a:rPr lang="en-US" baseline="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Clipboard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arrow to the right of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Duplicate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third rectangle. Under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Picture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select a picture and then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Options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left pane, and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 do the following: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Click the button next to </a:t>
            </a:r>
            <a:r>
              <a:rPr lang="en-US" b="1" dirty="0" smtClean="0"/>
              <a:t>Presets</a:t>
            </a:r>
            <a:r>
              <a:rPr lang="en-US" dirty="0" smtClean="0"/>
              <a:t>, and then under </a:t>
            </a:r>
            <a:r>
              <a:rPr lang="en-US" b="1" dirty="0" smtClean="0"/>
              <a:t>Perspective</a:t>
            </a:r>
            <a:r>
              <a:rPr lang="en-US" dirty="0" smtClean="0"/>
              <a:t> click </a:t>
            </a:r>
            <a:r>
              <a:rPr lang="en-US" b="1" dirty="0" smtClean="0"/>
              <a:t>Perspective Contrasting Right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</a:t>
            </a:r>
            <a:r>
              <a:rPr lang="en-US" b="1" dirty="0" smtClean="0"/>
              <a:t> X </a:t>
            </a:r>
            <a:r>
              <a:rPr lang="en-US" dirty="0" smtClean="0"/>
              <a:t>box, enter </a:t>
            </a:r>
            <a:r>
              <a:rPr lang="en-US" b="1" dirty="0" smtClean="0"/>
              <a:t>303.1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Y</a:t>
            </a:r>
            <a:r>
              <a:rPr lang="en-US" dirty="0" smtClean="0"/>
              <a:t> box, enter </a:t>
            </a:r>
            <a:r>
              <a:rPr lang="en-US" b="1" dirty="0" smtClean="0"/>
              <a:t>313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Z</a:t>
            </a:r>
            <a:r>
              <a:rPr lang="en-US" dirty="0" smtClean="0"/>
              <a:t> box, enter </a:t>
            </a:r>
            <a:r>
              <a:rPr lang="en-US" b="1" dirty="0" smtClean="0"/>
              <a:t>78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Perspective</a:t>
            </a:r>
            <a:r>
              <a:rPr lang="en-US" dirty="0" smtClean="0"/>
              <a:t> box, enter </a:t>
            </a:r>
            <a:r>
              <a:rPr lang="en-US" b="1" dirty="0" smtClean="0"/>
              <a:t>100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fourth rectangle. Under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Picture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select a picture and then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Options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left pane, and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 do the following:</a:t>
            </a:r>
            <a:endParaRPr lang="en-US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Click the button next to </a:t>
            </a:r>
            <a:r>
              <a:rPr lang="en-US" b="1" dirty="0" smtClean="0"/>
              <a:t>Presets</a:t>
            </a:r>
            <a:r>
              <a:rPr lang="en-US" dirty="0" smtClean="0"/>
              <a:t>, and then under </a:t>
            </a:r>
            <a:r>
              <a:rPr lang="en-US" b="1" dirty="0" smtClean="0"/>
              <a:t>Perspective</a:t>
            </a:r>
            <a:r>
              <a:rPr lang="en-US" dirty="0" smtClean="0"/>
              <a:t> click </a:t>
            </a:r>
            <a:r>
              <a:rPr lang="en-US" b="1" dirty="0" smtClean="0"/>
              <a:t>Perspective</a:t>
            </a:r>
            <a:r>
              <a:rPr lang="en-US" dirty="0" smtClean="0"/>
              <a:t> </a:t>
            </a:r>
            <a:r>
              <a:rPr lang="en-US" b="1" dirty="0" smtClean="0"/>
              <a:t>Contrasting</a:t>
            </a:r>
            <a:r>
              <a:rPr lang="en-US" dirty="0" smtClean="0"/>
              <a:t> </a:t>
            </a:r>
            <a:r>
              <a:rPr lang="en-US" b="1" dirty="0" smtClean="0"/>
              <a:t>Right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</a:t>
            </a:r>
            <a:r>
              <a:rPr lang="en-US" b="1" dirty="0" smtClean="0"/>
              <a:t> X </a:t>
            </a:r>
            <a:r>
              <a:rPr lang="en-US" dirty="0" smtClean="0"/>
              <a:t>box, enter </a:t>
            </a:r>
            <a:r>
              <a:rPr lang="en-US" b="1" dirty="0" smtClean="0"/>
              <a:t>310.3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°.</a:t>
            </a:r>
            <a:endParaRPr lang="en-US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Y</a:t>
            </a:r>
            <a:r>
              <a:rPr lang="en-US" dirty="0" smtClean="0"/>
              <a:t> box, enter </a:t>
            </a:r>
            <a:r>
              <a:rPr lang="en-US" b="1" dirty="0" smtClean="0"/>
              <a:t>330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</a:t>
            </a:r>
            <a:r>
              <a:rPr lang="en-US" b="1" dirty="0" smtClean="0"/>
              <a:t> Z </a:t>
            </a:r>
            <a:r>
              <a:rPr lang="en-US" dirty="0" smtClean="0"/>
              <a:t>box, enter </a:t>
            </a:r>
            <a:r>
              <a:rPr lang="en-US" b="1" dirty="0" smtClean="0"/>
              <a:t>63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Perspective</a:t>
            </a:r>
            <a:r>
              <a:rPr lang="en-US" dirty="0" smtClean="0"/>
              <a:t> box, enter </a:t>
            </a:r>
            <a:r>
              <a:rPr lang="en-US" b="1" dirty="0" smtClean="0"/>
              <a:t>90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Also in the </a:t>
            </a:r>
            <a:r>
              <a:rPr lang="en-US" b="1" dirty="0" smtClean="0"/>
              <a:t>Format</a:t>
            </a:r>
            <a:r>
              <a:rPr lang="en-US" dirty="0" smtClean="0"/>
              <a:t> </a:t>
            </a:r>
            <a:r>
              <a:rPr lang="en-US" b="1" dirty="0" smtClean="0"/>
              <a:t>Picture</a:t>
            </a:r>
            <a:r>
              <a:rPr lang="en-US" dirty="0" smtClean="0"/>
              <a:t> dialog box, click </a:t>
            </a:r>
            <a:r>
              <a:rPr lang="en-US" b="1" dirty="0" smtClean="0"/>
              <a:t>Shadow</a:t>
            </a:r>
            <a:r>
              <a:rPr lang="en-US" dirty="0" smtClean="0"/>
              <a:t> in the left pane, and in the </a:t>
            </a:r>
            <a:r>
              <a:rPr lang="en-US" b="1" dirty="0" smtClean="0"/>
              <a:t>Shadow</a:t>
            </a:r>
            <a:r>
              <a:rPr lang="en-US" dirty="0" smtClean="0"/>
              <a:t> pane,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Click the button next to </a:t>
            </a:r>
            <a:r>
              <a:rPr lang="en-US" b="1" dirty="0" smtClean="0"/>
              <a:t>Color</a:t>
            </a:r>
            <a:r>
              <a:rPr lang="en-US" dirty="0" smtClean="0"/>
              <a:t>,</a:t>
            </a:r>
            <a:r>
              <a:rPr lang="en-US" baseline="0" dirty="0" smtClean="0"/>
              <a:t> and then under </a:t>
            </a:r>
            <a:r>
              <a:rPr lang="en-US" b="1" baseline="0" dirty="0" smtClean="0"/>
              <a:t>Theme</a:t>
            </a:r>
            <a:r>
              <a:rPr lang="en-US" baseline="0" dirty="0" smtClean="0"/>
              <a:t> </a:t>
            </a:r>
            <a:r>
              <a:rPr lang="en-US" b="1" baseline="0" dirty="0" smtClean="0"/>
              <a:t>Colors</a:t>
            </a:r>
            <a:r>
              <a:rPr lang="en-US" baseline="0" dirty="0" smtClean="0"/>
              <a:t> click </a:t>
            </a:r>
            <a:r>
              <a:rPr lang="en-US" b="1" baseline="0" dirty="0" smtClean="0"/>
              <a:t>Black, Text 1</a:t>
            </a:r>
            <a:r>
              <a:rPr lang="en-US" baseline="0" dirty="0" smtClean="0"/>
              <a:t>.</a:t>
            </a:r>
            <a:endParaRPr lang="en-US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Transparency</a:t>
            </a:r>
            <a:r>
              <a:rPr lang="en-US" dirty="0" smtClean="0"/>
              <a:t> box, enter </a:t>
            </a:r>
            <a:r>
              <a:rPr lang="en-US" b="1" dirty="0" smtClean="0"/>
              <a:t>47%</a:t>
            </a:r>
            <a:r>
              <a:rPr lang="en-US" b="0" dirty="0" smtClean="0"/>
              <a:t>.</a:t>
            </a:r>
            <a:endParaRPr lang="en-US" b="1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Size</a:t>
            </a:r>
            <a:r>
              <a:rPr lang="en-US" dirty="0" smtClean="0"/>
              <a:t> box, enter </a:t>
            </a:r>
            <a:r>
              <a:rPr lang="en-US" b="1" dirty="0" smtClean="0"/>
              <a:t>102%</a:t>
            </a:r>
            <a:r>
              <a:rPr lang="en-US" b="0" dirty="0" smtClean="0"/>
              <a:t>.</a:t>
            </a:r>
            <a:endParaRPr lang="en-US" b="1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Blur</a:t>
            </a:r>
            <a:r>
              <a:rPr lang="en-US" dirty="0" smtClean="0"/>
              <a:t> box, enter </a:t>
            </a:r>
            <a:r>
              <a:rPr lang="en-US" b="1" dirty="0" smtClean="0"/>
              <a:t>16 pt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Angle</a:t>
            </a:r>
            <a:r>
              <a:rPr lang="en-US" dirty="0" smtClean="0"/>
              <a:t> box, enter </a:t>
            </a:r>
            <a:r>
              <a:rPr lang="en-US" b="1" dirty="0" smtClean="0"/>
              <a:t>160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b="1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Distance</a:t>
            </a:r>
            <a:r>
              <a:rPr lang="en-US" dirty="0" smtClean="0"/>
              <a:t> box, enter </a:t>
            </a:r>
            <a:r>
              <a:rPr lang="en-US" b="1" dirty="0" smtClean="0"/>
              <a:t>4 pt</a:t>
            </a:r>
            <a:r>
              <a:rPr lang="en-US" dirty="0" smtClean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 smtClean="0"/>
              <a:t>Position the third and fourth rectangles so that the left corners touch the bottom left corners of the first and second rectangles.</a:t>
            </a:r>
          </a:p>
          <a:p>
            <a:endParaRPr lang="en-US" dirty="0" smtClean="0"/>
          </a:p>
          <a:p>
            <a:r>
              <a:rPr lang="en-US" sz="1200" baseline="0" dirty="0" smtClean="0"/>
              <a:t>To reproduce the background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Right-click the slide background area,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left pane,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 Down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second option from the left).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 gradient stops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four stops appear in the slider.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first stop in the slider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Background 1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Darker 15%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(third row, first option from the left).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next stop in the slider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56%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Background 1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Darker 5%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(second row, first option from the left).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next stop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slider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57%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then </a:t>
            </a:r>
            <a:r>
              <a:rPr lang="en-US" dirty="0" smtClean="0"/>
              <a:t>in the </a:t>
            </a:r>
            <a:r>
              <a:rPr lang="en-US" b="1" dirty="0" smtClean="0"/>
              <a:t>Colors</a:t>
            </a:r>
            <a:r>
              <a:rPr lang="en-US" dirty="0" smtClean="0"/>
              <a:t> dialog box, on the </a:t>
            </a:r>
            <a:r>
              <a:rPr lang="en-US" b="1" dirty="0" smtClean="0"/>
              <a:t>Custom</a:t>
            </a:r>
            <a:r>
              <a:rPr lang="en-US" dirty="0" smtClean="0"/>
              <a:t> tab, enter values for Red: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169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169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Blue: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169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last stop in the slider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then </a:t>
            </a:r>
            <a:r>
              <a:rPr lang="en-US" dirty="0" smtClean="0"/>
              <a:t>in the </a:t>
            </a:r>
            <a:r>
              <a:rPr lang="en-US" b="1" dirty="0" smtClean="0"/>
              <a:t>Colors</a:t>
            </a:r>
            <a:r>
              <a:rPr lang="en-US" dirty="0" smtClean="0"/>
              <a:t> dialog box, on the </a:t>
            </a:r>
            <a:r>
              <a:rPr lang="en-US" b="1" dirty="0" smtClean="0"/>
              <a:t>Custom</a:t>
            </a:r>
            <a:r>
              <a:rPr lang="en-US" dirty="0" smtClean="0"/>
              <a:t> tab, enter values for Red: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211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211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Blue: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211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93D69C-5885-4CF8-841B-F08BCA7F590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7829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 smtClean="0"/>
              <a:t>Pictures in 3-D flip book</a:t>
            </a:r>
          </a:p>
          <a:p>
            <a:r>
              <a:rPr lang="en-US" sz="1400" dirty="0" smtClean="0"/>
              <a:t>(Intermediate)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To</a:t>
            </a:r>
            <a:r>
              <a:rPr lang="en-US" baseline="0" dirty="0" smtClean="0"/>
              <a:t> reproduce the picture effects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Slides</a:t>
            </a:r>
            <a:r>
              <a:rPr lang="en-US" dirty="0" smtClean="0"/>
              <a:t> group, click </a:t>
            </a:r>
            <a:r>
              <a:rPr lang="en-US" b="1" dirty="0" smtClean="0"/>
              <a:t>Layout</a:t>
            </a:r>
            <a:r>
              <a:rPr lang="en-US" dirty="0" smtClean="0"/>
              <a:t>, and then click </a:t>
            </a:r>
            <a:r>
              <a:rPr lang="en-US" b="1" dirty="0" smtClean="0"/>
              <a:t>Blank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Also</a:t>
            </a:r>
            <a:r>
              <a:rPr lang="en-US" baseline="0" dirty="0" smtClean="0"/>
              <a:t> on the </a:t>
            </a:r>
            <a:r>
              <a:rPr lang="en-US" b="1" baseline="0" dirty="0" smtClean="0"/>
              <a:t>Home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Drawing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Shapes</a:t>
            </a:r>
            <a:r>
              <a:rPr lang="en-US" baseline="0" dirty="0" smtClean="0"/>
              <a:t>, and then under </a:t>
            </a:r>
            <a:r>
              <a:rPr lang="en-US" b="1" baseline="0" dirty="0" smtClean="0"/>
              <a:t>Rectangles</a:t>
            </a:r>
            <a:r>
              <a:rPr lang="en-US" baseline="0" dirty="0" smtClean="0"/>
              <a:t> click </a:t>
            </a:r>
            <a:r>
              <a:rPr lang="en-US" b="1" baseline="0" dirty="0" smtClean="0"/>
              <a:t>Rectangle</a:t>
            </a:r>
            <a:r>
              <a:rPr lang="en-US" baseline="0" dirty="0" smtClean="0"/>
              <a:t> (first option from the left).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On the slide, drag to draw a rectangle.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Select the rectangle. Under </a:t>
            </a:r>
            <a:r>
              <a:rPr lang="en-US" b="1" baseline="0" dirty="0" smtClean="0"/>
              <a:t>Drawing</a:t>
            </a:r>
            <a:r>
              <a:rPr lang="en-US" baseline="0" dirty="0" smtClean="0"/>
              <a:t> </a:t>
            </a:r>
            <a:r>
              <a:rPr lang="en-US" b="1" baseline="0" dirty="0" smtClean="0"/>
              <a:t>Tools</a:t>
            </a:r>
            <a:r>
              <a:rPr lang="en-US" baseline="0" dirty="0" smtClean="0"/>
              <a:t>, on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Size</a:t>
            </a:r>
            <a:r>
              <a:rPr lang="en-US" baseline="0" dirty="0" smtClean="0"/>
              <a:t> group, enter </a:t>
            </a:r>
            <a:r>
              <a:rPr lang="en-US" b="1" baseline="0" dirty="0" smtClean="0"/>
              <a:t>3.71” </a:t>
            </a:r>
            <a:r>
              <a:rPr lang="en-US" baseline="0" dirty="0" smtClean="0"/>
              <a:t>in the </a:t>
            </a:r>
            <a:r>
              <a:rPr lang="en-US" b="1" dirty="0" smtClean="0"/>
              <a:t>Height</a:t>
            </a:r>
            <a:r>
              <a:rPr lang="en-US" baseline="0" dirty="0" smtClean="0"/>
              <a:t> box and </a:t>
            </a:r>
            <a:r>
              <a:rPr lang="en-US" b="1" baseline="0" dirty="0" smtClean="0"/>
              <a:t>2.57” </a:t>
            </a:r>
            <a:r>
              <a:rPr lang="en-US" baseline="0" dirty="0" smtClean="0"/>
              <a:t>in the </a:t>
            </a:r>
            <a:r>
              <a:rPr lang="en-US" b="1" baseline="0" dirty="0" smtClean="0"/>
              <a:t>Width</a:t>
            </a:r>
            <a:r>
              <a:rPr lang="en-US" baseline="0" dirty="0" smtClean="0"/>
              <a:t> box.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Also under </a:t>
            </a:r>
            <a:r>
              <a:rPr lang="en-US" b="1" baseline="0" dirty="0" smtClean="0"/>
              <a:t>Drawing</a:t>
            </a:r>
            <a:r>
              <a:rPr lang="en-US" baseline="0" dirty="0" smtClean="0"/>
              <a:t> </a:t>
            </a:r>
            <a:r>
              <a:rPr lang="en-US" b="1" baseline="0" dirty="0" smtClean="0"/>
              <a:t>Tools</a:t>
            </a:r>
            <a:r>
              <a:rPr lang="en-US" baseline="0" dirty="0" smtClean="0"/>
              <a:t>, on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Shape</a:t>
            </a:r>
            <a:r>
              <a:rPr lang="en-US" baseline="0" dirty="0" smtClean="0"/>
              <a:t> </a:t>
            </a:r>
            <a:r>
              <a:rPr lang="en-US" b="1" baseline="0" dirty="0" smtClean="0"/>
              <a:t>Styles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Shape</a:t>
            </a:r>
            <a:r>
              <a:rPr lang="en-US" baseline="0" dirty="0" smtClean="0"/>
              <a:t> </a:t>
            </a:r>
            <a:r>
              <a:rPr lang="en-US" b="1" baseline="0" dirty="0" smtClean="0"/>
              <a:t>Outline</a:t>
            </a:r>
            <a:r>
              <a:rPr lang="en-US" baseline="0" dirty="0" smtClean="0"/>
              <a:t>, and then click </a:t>
            </a:r>
            <a:r>
              <a:rPr lang="en-US" b="1" baseline="0" dirty="0" smtClean="0"/>
              <a:t>No</a:t>
            </a:r>
            <a:r>
              <a:rPr lang="en-US" baseline="0" dirty="0" smtClean="0"/>
              <a:t> </a:t>
            </a:r>
            <a:r>
              <a:rPr lang="en-US" b="1" baseline="0" dirty="0" smtClean="0"/>
              <a:t>Outline</a:t>
            </a:r>
            <a:r>
              <a:rPr lang="en-US" baseline="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Clipboard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arrow to the right of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Duplicate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rectangle. Under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Picture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select a picture and then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Options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left pane, and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Presets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Perspective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Perspective Contrasting Right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342.5°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57.2°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11°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Perspective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25°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second rectangle. Under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Picture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select another picture and then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Options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left pane, and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Presets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under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Perspective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Perspective Contrasting Right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300.6°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68.7°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329°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Perspective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0°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Position the two rectangles so that the bottom left corners touch.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Drawing</a:t>
            </a:r>
            <a:r>
              <a:rPr lang="en-US" dirty="0" smtClean="0"/>
              <a:t> group, click </a:t>
            </a:r>
            <a:r>
              <a:rPr lang="en-US" b="1" dirty="0" smtClean="0"/>
              <a:t>Shapes</a:t>
            </a:r>
            <a:r>
              <a:rPr lang="en-US" dirty="0" smtClean="0"/>
              <a:t>, and then under </a:t>
            </a:r>
            <a:r>
              <a:rPr lang="en-US" b="1" dirty="0" smtClean="0"/>
              <a:t>Rectangles</a:t>
            </a:r>
            <a:r>
              <a:rPr lang="en-US" dirty="0" smtClean="0"/>
              <a:t> click </a:t>
            </a:r>
            <a:r>
              <a:rPr lang="en-US" b="1" dirty="0" smtClean="0"/>
              <a:t>Rectangle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On the slide, drag</a:t>
            </a:r>
            <a:r>
              <a:rPr lang="en-US" baseline="0" dirty="0" smtClean="0"/>
              <a:t> to draw a rectangle.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Select the rectangle. Under </a:t>
            </a:r>
            <a:r>
              <a:rPr lang="en-US" b="1" baseline="0" dirty="0" smtClean="0"/>
              <a:t>Drawing</a:t>
            </a:r>
            <a:r>
              <a:rPr lang="en-US" baseline="0" dirty="0" smtClean="0"/>
              <a:t> </a:t>
            </a:r>
            <a:r>
              <a:rPr lang="en-US" b="1" baseline="0" dirty="0" smtClean="0"/>
              <a:t>Tools</a:t>
            </a:r>
            <a:r>
              <a:rPr lang="en-US" baseline="0" dirty="0" smtClean="0"/>
              <a:t>, on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Size</a:t>
            </a:r>
            <a:r>
              <a:rPr lang="en-US" baseline="0" dirty="0" smtClean="0"/>
              <a:t> group, enter </a:t>
            </a:r>
            <a:r>
              <a:rPr lang="en-US" b="1" baseline="0" dirty="0" smtClean="0"/>
              <a:t>2.5” </a:t>
            </a:r>
            <a:r>
              <a:rPr lang="en-US" baseline="0" dirty="0" smtClean="0"/>
              <a:t>into the </a:t>
            </a:r>
            <a:r>
              <a:rPr lang="en-US" b="1" baseline="0" dirty="0" smtClean="0"/>
              <a:t>Height</a:t>
            </a:r>
            <a:r>
              <a:rPr lang="en-US" baseline="0" dirty="0" smtClean="0"/>
              <a:t> box and </a:t>
            </a:r>
            <a:r>
              <a:rPr lang="en-US" b="1" baseline="0" dirty="0" smtClean="0"/>
              <a:t>3.25” </a:t>
            </a:r>
            <a:r>
              <a:rPr lang="en-US" baseline="0" dirty="0" smtClean="0"/>
              <a:t>into the </a:t>
            </a:r>
            <a:r>
              <a:rPr lang="en-US" b="1" baseline="0" dirty="0" smtClean="0"/>
              <a:t>Width</a:t>
            </a:r>
            <a:r>
              <a:rPr lang="en-US" baseline="0" dirty="0" smtClean="0"/>
              <a:t> box.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Also under </a:t>
            </a:r>
            <a:r>
              <a:rPr lang="en-US" b="1" baseline="0" dirty="0" smtClean="0"/>
              <a:t>Drawing</a:t>
            </a:r>
            <a:r>
              <a:rPr lang="en-US" baseline="0" dirty="0" smtClean="0"/>
              <a:t> </a:t>
            </a:r>
            <a:r>
              <a:rPr lang="en-US" b="1" baseline="0" dirty="0" smtClean="0"/>
              <a:t>Tools</a:t>
            </a:r>
            <a:r>
              <a:rPr lang="en-US" baseline="0" dirty="0" smtClean="0"/>
              <a:t>, on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Shape</a:t>
            </a:r>
            <a:r>
              <a:rPr lang="en-US" baseline="0" dirty="0" smtClean="0"/>
              <a:t> </a:t>
            </a:r>
            <a:r>
              <a:rPr lang="en-US" b="1" baseline="0" dirty="0" smtClean="0"/>
              <a:t>Styles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Shape</a:t>
            </a:r>
            <a:r>
              <a:rPr lang="en-US" baseline="0" dirty="0" smtClean="0"/>
              <a:t> </a:t>
            </a:r>
            <a:r>
              <a:rPr lang="en-US" b="1" baseline="0" dirty="0" smtClean="0"/>
              <a:t>Outline</a:t>
            </a:r>
            <a:r>
              <a:rPr lang="en-US" baseline="0" dirty="0" smtClean="0"/>
              <a:t>, and then click </a:t>
            </a:r>
            <a:r>
              <a:rPr lang="en-US" b="1" baseline="0" dirty="0" smtClean="0"/>
              <a:t>No</a:t>
            </a:r>
            <a:r>
              <a:rPr lang="en-US" baseline="0" dirty="0" smtClean="0"/>
              <a:t> </a:t>
            </a:r>
            <a:r>
              <a:rPr lang="en-US" b="1" baseline="0" dirty="0" smtClean="0"/>
              <a:t>Outline</a:t>
            </a:r>
            <a:r>
              <a:rPr lang="en-US" baseline="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Clipboard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arrow to the right of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Duplicate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third rectangle. Under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Picture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select a picture and then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Options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left pane, and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 do the following: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Click the button next to </a:t>
            </a:r>
            <a:r>
              <a:rPr lang="en-US" b="1" dirty="0" smtClean="0"/>
              <a:t>Presets</a:t>
            </a:r>
            <a:r>
              <a:rPr lang="en-US" dirty="0" smtClean="0"/>
              <a:t>, and then under </a:t>
            </a:r>
            <a:r>
              <a:rPr lang="en-US" b="1" dirty="0" smtClean="0"/>
              <a:t>Perspective</a:t>
            </a:r>
            <a:r>
              <a:rPr lang="en-US" dirty="0" smtClean="0"/>
              <a:t> click </a:t>
            </a:r>
            <a:r>
              <a:rPr lang="en-US" b="1" dirty="0" smtClean="0"/>
              <a:t>Perspective Contrasting Right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</a:t>
            </a:r>
            <a:r>
              <a:rPr lang="en-US" b="1" dirty="0" smtClean="0"/>
              <a:t> X </a:t>
            </a:r>
            <a:r>
              <a:rPr lang="en-US" dirty="0" smtClean="0"/>
              <a:t>box, enter </a:t>
            </a:r>
            <a:r>
              <a:rPr lang="en-US" b="1" dirty="0" smtClean="0"/>
              <a:t>303.1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Y</a:t>
            </a:r>
            <a:r>
              <a:rPr lang="en-US" dirty="0" smtClean="0"/>
              <a:t> box, enter </a:t>
            </a:r>
            <a:r>
              <a:rPr lang="en-US" b="1" dirty="0" smtClean="0"/>
              <a:t>313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Z</a:t>
            </a:r>
            <a:r>
              <a:rPr lang="en-US" dirty="0" smtClean="0"/>
              <a:t> box, enter </a:t>
            </a:r>
            <a:r>
              <a:rPr lang="en-US" b="1" dirty="0" smtClean="0"/>
              <a:t>78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Perspective</a:t>
            </a:r>
            <a:r>
              <a:rPr lang="en-US" dirty="0" smtClean="0"/>
              <a:t> box, enter </a:t>
            </a:r>
            <a:r>
              <a:rPr lang="en-US" b="1" dirty="0" smtClean="0"/>
              <a:t>100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fourth rectangle. Under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Picture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select a picture and then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Options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left pane, and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 do the following:</a:t>
            </a:r>
            <a:endParaRPr lang="en-US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Click the button next to </a:t>
            </a:r>
            <a:r>
              <a:rPr lang="en-US" b="1" dirty="0" smtClean="0"/>
              <a:t>Presets</a:t>
            </a:r>
            <a:r>
              <a:rPr lang="en-US" dirty="0" smtClean="0"/>
              <a:t>, and then under </a:t>
            </a:r>
            <a:r>
              <a:rPr lang="en-US" b="1" dirty="0" smtClean="0"/>
              <a:t>Perspective</a:t>
            </a:r>
            <a:r>
              <a:rPr lang="en-US" dirty="0" smtClean="0"/>
              <a:t> click </a:t>
            </a:r>
            <a:r>
              <a:rPr lang="en-US" b="1" dirty="0" smtClean="0"/>
              <a:t>Perspective</a:t>
            </a:r>
            <a:r>
              <a:rPr lang="en-US" dirty="0" smtClean="0"/>
              <a:t> </a:t>
            </a:r>
            <a:r>
              <a:rPr lang="en-US" b="1" dirty="0" smtClean="0"/>
              <a:t>Contrasting</a:t>
            </a:r>
            <a:r>
              <a:rPr lang="en-US" dirty="0" smtClean="0"/>
              <a:t> </a:t>
            </a:r>
            <a:r>
              <a:rPr lang="en-US" b="1" dirty="0" smtClean="0"/>
              <a:t>Right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</a:t>
            </a:r>
            <a:r>
              <a:rPr lang="en-US" b="1" dirty="0" smtClean="0"/>
              <a:t> X </a:t>
            </a:r>
            <a:r>
              <a:rPr lang="en-US" dirty="0" smtClean="0"/>
              <a:t>box, enter </a:t>
            </a:r>
            <a:r>
              <a:rPr lang="en-US" b="1" dirty="0" smtClean="0"/>
              <a:t>310.3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°.</a:t>
            </a:r>
            <a:endParaRPr lang="en-US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Y</a:t>
            </a:r>
            <a:r>
              <a:rPr lang="en-US" dirty="0" smtClean="0"/>
              <a:t> box, enter </a:t>
            </a:r>
            <a:r>
              <a:rPr lang="en-US" b="1" dirty="0" smtClean="0"/>
              <a:t>330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</a:t>
            </a:r>
            <a:r>
              <a:rPr lang="en-US" b="1" dirty="0" smtClean="0"/>
              <a:t> Z </a:t>
            </a:r>
            <a:r>
              <a:rPr lang="en-US" dirty="0" smtClean="0"/>
              <a:t>box, enter </a:t>
            </a:r>
            <a:r>
              <a:rPr lang="en-US" b="1" dirty="0" smtClean="0"/>
              <a:t>63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Perspective</a:t>
            </a:r>
            <a:r>
              <a:rPr lang="en-US" dirty="0" smtClean="0"/>
              <a:t> box, enter </a:t>
            </a:r>
            <a:r>
              <a:rPr lang="en-US" b="1" dirty="0" smtClean="0"/>
              <a:t>90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Also in the </a:t>
            </a:r>
            <a:r>
              <a:rPr lang="en-US" b="1" dirty="0" smtClean="0"/>
              <a:t>Format</a:t>
            </a:r>
            <a:r>
              <a:rPr lang="en-US" dirty="0" smtClean="0"/>
              <a:t> </a:t>
            </a:r>
            <a:r>
              <a:rPr lang="en-US" b="1" dirty="0" smtClean="0"/>
              <a:t>Picture</a:t>
            </a:r>
            <a:r>
              <a:rPr lang="en-US" dirty="0" smtClean="0"/>
              <a:t> dialog box, click </a:t>
            </a:r>
            <a:r>
              <a:rPr lang="en-US" b="1" dirty="0" smtClean="0"/>
              <a:t>Shadow</a:t>
            </a:r>
            <a:r>
              <a:rPr lang="en-US" dirty="0" smtClean="0"/>
              <a:t> in the left pane, and in the </a:t>
            </a:r>
            <a:r>
              <a:rPr lang="en-US" b="1" dirty="0" smtClean="0"/>
              <a:t>Shadow</a:t>
            </a:r>
            <a:r>
              <a:rPr lang="en-US" dirty="0" smtClean="0"/>
              <a:t> pane,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Click the button next to </a:t>
            </a:r>
            <a:r>
              <a:rPr lang="en-US" b="1" dirty="0" smtClean="0"/>
              <a:t>Color</a:t>
            </a:r>
            <a:r>
              <a:rPr lang="en-US" dirty="0" smtClean="0"/>
              <a:t>,</a:t>
            </a:r>
            <a:r>
              <a:rPr lang="en-US" baseline="0" dirty="0" smtClean="0"/>
              <a:t> and then under </a:t>
            </a:r>
            <a:r>
              <a:rPr lang="en-US" b="1" baseline="0" dirty="0" smtClean="0"/>
              <a:t>Theme</a:t>
            </a:r>
            <a:r>
              <a:rPr lang="en-US" baseline="0" dirty="0" smtClean="0"/>
              <a:t> </a:t>
            </a:r>
            <a:r>
              <a:rPr lang="en-US" b="1" baseline="0" dirty="0" smtClean="0"/>
              <a:t>Colors</a:t>
            </a:r>
            <a:r>
              <a:rPr lang="en-US" baseline="0" dirty="0" smtClean="0"/>
              <a:t> click </a:t>
            </a:r>
            <a:r>
              <a:rPr lang="en-US" b="1" baseline="0" dirty="0" smtClean="0"/>
              <a:t>Black, Text 1</a:t>
            </a:r>
            <a:r>
              <a:rPr lang="en-US" baseline="0" dirty="0" smtClean="0"/>
              <a:t>.</a:t>
            </a:r>
            <a:endParaRPr lang="en-US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Transparency</a:t>
            </a:r>
            <a:r>
              <a:rPr lang="en-US" dirty="0" smtClean="0"/>
              <a:t> box, enter </a:t>
            </a:r>
            <a:r>
              <a:rPr lang="en-US" b="1" dirty="0" smtClean="0"/>
              <a:t>47%</a:t>
            </a:r>
            <a:r>
              <a:rPr lang="en-US" b="0" dirty="0" smtClean="0"/>
              <a:t>.</a:t>
            </a:r>
            <a:endParaRPr lang="en-US" b="1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Size</a:t>
            </a:r>
            <a:r>
              <a:rPr lang="en-US" dirty="0" smtClean="0"/>
              <a:t> box, enter </a:t>
            </a:r>
            <a:r>
              <a:rPr lang="en-US" b="1" dirty="0" smtClean="0"/>
              <a:t>102%</a:t>
            </a:r>
            <a:r>
              <a:rPr lang="en-US" b="0" dirty="0" smtClean="0"/>
              <a:t>.</a:t>
            </a:r>
            <a:endParaRPr lang="en-US" b="1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Blur</a:t>
            </a:r>
            <a:r>
              <a:rPr lang="en-US" dirty="0" smtClean="0"/>
              <a:t> box, enter </a:t>
            </a:r>
            <a:r>
              <a:rPr lang="en-US" b="1" dirty="0" smtClean="0"/>
              <a:t>16 pt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Angle</a:t>
            </a:r>
            <a:r>
              <a:rPr lang="en-US" dirty="0" smtClean="0"/>
              <a:t> box, enter </a:t>
            </a:r>
            <a:r>
              <a:rPr lang="en-US" b="1" dirty="0" smtClean="0"/>
              <a:t>160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b="1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Distance</a:t>
            </a:r>
            <a:r>
              <a:rPr lang="en-US" dirty="0" smtClean="0"/>
              <a:t> box, enter </a:t>
            </a:r>
            <a:r>
              <a:rPr lang="en-US" b="1" dirty="0" smtClean="0"/>
              <a:t>4 pt</a:t>
            </a:r>
            <a:r>
              <a:rPr lang="en-US" dirty="0" smtClean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 smtClean="0"/>
              <a:t>Position the third and fourth rectangles so that the left corners touch the bottom left corners of the first and second rectangles.</a:t>
            </a:r>
          </a:p>
          <a:p>
            <a:endParaRPr lang="en-US" dirty="0" smtClean="0"/>
          </a:p>
          <a:p>
            <a:r>
              <a:rPr lang="en-US" sz="1200" baseline="0" dirty="0" smtClean="0"/>
              <a:t>To reproduce the background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Right-click the slide background area,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left pane,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 Down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second option from the left).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 gradient stops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four stops appear in the slider.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first stop in the slider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Background 1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Darker 15%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(third row, first option from the left).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next stop in the slider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56%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Background 1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Darker 5%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(second row, first option from the left).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next stop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slider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57%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then </a:t>
            </a:r>
            <a:r>
              <a:rPr lang="en-US" dirty="0" smtClean="0"/>
              <a:t>in the </a:t>
            </a:r>
            <a:r>
              <a:rPr lang="en-US" b="1" dirty="0" smtClean="0"/>
              <a:t>Colors</a:t>
            </a:r>
            <a:r>
              <a:rPr lang="en-US" dirty="0" smtClean="0"/>
              <a:t> dialog box, on the </a:t>
            </a:r>
            <a:r>
              <a:rPr lang="en-US" b="1" dirty="0" smtClean="0"/>
              <a:t>Custom</a:t>
            </a:r>
            <a:r>
              <a:rPr lang="en-US" dirty="0" smtClean="0"/>
              <a:t> tab, enter values for Red: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169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169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Blue: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169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last stop in the slider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then </a:t>
            </a:r>
            <a:r>
              <a:rPr lang="en-US" dirty="0" smtClean="0"/>
              <a:t>in the </a:t>
            </a:r>
            <a:r>
              <a:rPr lang="en-US" b="1" dirty="0" smtClean="0"/>
              <a:t>Colors</a:t>
            </a:r>
            <a:r>
              <a:rPr lang="en-US" dirty="0" smtClean="0"/>
              <a:t> dialog box, on the </a:t>
            </a:r>
            <a:r>
              <a:rPr lang="en-US" b="1" dirty="0" smtClean="0"/>
              <a:t>Custom</a:t>
            </a:r>
            <a:r>
              <a:rPr lang="en-US" dirty="0" smtClean="0"/>
              <a:t> tab, enter values for Red: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211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211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Blue: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211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93D69C-5885-4CF8-841B-F08BCA7F590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782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 smtClean="0"/>
              <a:t>Pictures in 3-D flip book</a:t>
            </a:r>
          </a:p>
          <a:p>
            <a:r>
              <a:rPr lang="en-US" sz="1400" dirty="0" smtClean="0"/>
              <a:t>(Intermediate)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To</a:t>
            </a:r>
            <a:r>
              <a:rPr lang="en-US" baseline="0" dirty="0" smtClean="0"/>
              <a:t> reproduce the picture effects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Slides</a:t>
            </a:r>
            <a:r>
              <a:rPr lang="en-US" dirty="0" smtClean="0"/>
              <a:t> group, click </a:t>
            </a:r>
            <a:r>
              <a:rPr lang="en-US" b="1" dirty="0" smtClean="0"/>
              <a:t>Layout</a:t>
            </a:r>
            <a:r>
              <a:rPr lang="en-US" dirty="0" smtClean="0"/>
              <a:t>, and then click </a:t>
            </a:r>
            <a:r>
              <a:rPr lang="en-US" b="1" dirty="0" smtClean="0"/>
              <a:t>Blank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Also</a:t>
            </a:r>
            <a:r>
              <a:rPr lang="en-US" baseline="0" dirty="0" smtClean="0"/>
              <a:t> on the </a:t>
            </a:r>
            <a:r>
              <a:rPr lang="en-US" b="1" baseline="0" dirty="0" smtClean="0"/>
              <a:t>Home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Drawing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Shapes</a:t>
            </a:r>
            <a:r>
              <a:rPr lang="en-US" baseline="0" dirty="0" smtClean="0"/>
              <a:t>, and then under </a:t>
            </a:r>
            <a:r>
              <a:rPr lang="en-US" b="1" baseline="0" dirty="0" smtClean="0"/>
              <a:t>Rectangles</a:t>
            </a:r>
            <a:r>
              <a:rPr lang="en-US" baseline="0" dirty="0" smtClean="0"/>
              <a:t> click </a:t>
            </a:r>
            <a:r>
              <a:rPr lang="en-US" b="1" baseline="0" dirty="0" smtClean="0"/>
              <a:t>Rectangle</a:t>
            </a:r>
            <a:r>
              <a:rPr lang="en-US" baseline="0" dirty="0" smtClean="0"/>
              <a:t> (first option from the left).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On the slide, drag to draw a rectangle.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Select the rectangle. Under </a:t>
            </a:r>
            <a:r>
              <a:rPr lang="en-US" b="1" baseline="0" dirty="0" smtClean="0"/>
              <a:t>Drawing</a:t>
            </a:r>
            <a:r>
              <a:rPr lang="en-US" baseline="0" dirty="0" smtClean="0"/>
              <a:t> </a:t>
            </a:r>
            <a:r>
              <a:rPr lang="en-US" b="1" baseline="0" dirty="0" smtClean="0"/>
              <a:t>Tools</a:t>
            </a:r>
            <a:r>
              <a:rPr lang="en-US" baseline="0" dirty="0" smtClean="0"/>
              <a:t>, on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Size</a:t>
            </a:r>
            <a:r>
              <a:rPr lang="en-US" baseline="0" dirty="0" smtClean="0"/>
              <a:t> group, enter </a:t>
            </a:r>
            <a:r>
              <a:rPr lang="en-US" b="1" baseline="0" dirty="0" smtClean="0"/>
              <a:t>3.71” </a:t>
            </a:r>
            <a:r>
              <a:rPr lang="en-US" baseline="0" dirty="0" smtClean="0"/>
              <a:t>in the </a:t>
            </a:r>
            <a:r>
              <a:rPr lang="en-US" b="1" dirty="0" smtClean="0"/>
              <a:t>Height</a:t>
            </a:r>
            <a:r>
              <a:rPr lang="en-US" baseline="0" dirty="0" smtClean="0"/>
              <a:t> box and </a:t>
            </a:r>
            <a:r>
              <a:rPr lang="en-US" b="1" baseline="0" dirty="0" smtClean="0"/>
              <a:t>2.57” </a:t>
            </a:r>
            <a:r>
              <a:rPr lang="en-US" baseline="0" dirty="0" smtClean="0"/>
              <a:t>in the </a:t>
            </a:r>
            <a:r>
              <a:rPr lang="en-US" b="1" baseline="0" dirty="0" smtClean="0"/>
              <a:t>Width</a:t>
            </a:r>
            <a:r>
              <a:rPr lang="en-US" baseline="0" dirty="0" smtClean="0"/>
              <a:t> box.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Also under </a:t>
            </a:r>
            <a:r>
              <a:rPr lang="en-US" b="1" baseline="0" dirty="0" smtClean="0"/>
              <a:t>Drawing</a:t>
            </a:r>
            <a:r>
              <a:rPr lang="en-US" baseline="0" dirty="0" smtClean="0"/>
              <a:t> </a:t>
            </a:r>
            <a:r>
              <a:rPr lang="en-US" b="1" baseline="0" dirty="0" smtClean="0"/>
              <a:t>Tools</a:t>
            </a:r>
            <a:r>
              <a:rPr lang="en-US" baseline="0" dirty="0" smtClean="0"/>
              <a:t>, on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Shape</a:t>
            </a:r>
            <a:r>
              <a:rPr lang="en-US" baseline="0" dirty="0" smtClean="0"/>
              <a:t> </a:t>
            </a:r>
            <a:r>
              <a:rPr lang="en-US" b="1" baseline="0" dirty="0" smtClean="0"/>
              <a:t>Styles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Shape</a:t>
            </a:r>
            <a:r>
              <a:rPr lang="en-US" baseline="0" dirty="0" smtClean="0"/>
              <a:t> </a:t>
            </a:r>
            <a:r>
              <a:rPr lang="en-US" b="1" baseline="0" dirty="0" smtClean="0"/>
              <a:t>Outline</a:t>
            </a:r>
            <a:r>
              <a:rPr lang="en-US" baseline="0" dirty="0" smtClean="0"/>
              <a:t>, and then click </a:t>
            </a:r>
            <a:r>
              <a:rPr lang="en-US" b="1" baseline="0" dirty="0" smtClean="0"/>
              <a:t>No</a:t>
            </a:r>
            <a:r>
              <a:rPr lang="en-US" baseline="0" dirty="0" smtClean="0"/>
              <a:t> </a:t>
            </a:r>
            <a:r>
              <a:rPr lang="en-US" b="1" baseline="0" dirty="0" smtClean="0"/>
              <a:t>Outline</a:t>
            </a:r>
            <a:r>
              <a:rPr lang="en-US" baseline="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Clipboard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arrow to the right of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Duplicate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rectangle. Under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Picture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select a picture and then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Options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left pane, and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Presets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Perspective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Perspective Contrasting Right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342.5°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57.2°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11°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Perspective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25°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second rectangle. Under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Picture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select another picture and then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Options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left pane, and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Presets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under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Perspective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Perspective Contrasting Right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300.6°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68.7°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329°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Perspective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0°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Position the two rectangles so that the bottom left corners touch.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Drawing</a:t>
            </a:r>
            <a:r>
              <a:rPr lang="en-US" dirty="0" smtClean="0"/>
              <a:t> group, click </a:t>
            </a:r>
            <a:r>
              <a:rPr lang="en-US" b="1" dirty="0" smtClean="0"/>
              <a:t>Shapes</a:t>
            </a:r>
            <a:r>
              <a:rPr lang="en-US" dirty="0" smtClean="0"/>
              <a:t>, and then under </a:t>
            </a:r>
            <a:r>
              <a:rPr lang="en-US" b="1" dirty="0" smtClean="0"/>
              <a:t>Rectangles</a:t>
            </a:r>
            <a:r>
              <a:rPr lang="en-US" dirty="0" smtClean="0"/>
              <a:t> click </a:t>
            </a:r>
            <a:r>
              <a:rPr lang="en-US" b="1" dirty="0" smtClean="0"/>
              <a:t>Rectangle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On the slide, drag</a:t>
            </a:r>
            <a:r>
              <a:rPr lang="en-US" baseline="0" dirty="0" smtClean="0"/>
              <a:t> to draw a rectangle.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Select the rectangle. Under </a:t>
            </a:r>
            <a:r>
              <a:rPr lang="en-US" b="1" baseline="0" dirty="0" smtClean="0"/>
              <a:t>Drawing</a:t>
            </a:r>
            <a:r>
              <a:rPr lang="en-US" baseline="0" dirty="0" smtClean="0"/>
              <a:t> </a:t>
            </a:r>
            <a:r>
              <a:rPr lang="en-US" b="1" baseline="0" dirty="0" smtClean="0"/>
              <a:t>Tools</a:t>
            </a:r>
            <a:r>
              <a:rPr lang="en-US" baseline="0" dirty="0" smtClean="0"/>
              <a:t>, on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Size</a:t>
            </a:r>
            <a:r>
              <a:rPr lang="en-US" baseline="0" dirty="0" smtClean="0"/>
              <a:t> group, enter </a:t>
            </a:r>
            <a:r>
              <a:rPr lang="en-US" b="1" baseline="0" dirty="0" smtClean="0"/>
              <a:t>2.5” </a:t>
            </a:r>
            <a:r>
              <a:rPr lang="en-US" baseline="0" dirty="0" smtClean="0"/>
              <a:t>into the </a:t>
            </a:r>
            <a:r>
              <a:rPr lang="en-US" b="1" baseline="0" dirty="0" smtClean="0"/>
              <a:t>Height</a:t>
            </a:r>
            <a:r>
              <a:rPr lang="en-US" baseline="0" dirty="0" smtClean="0"/>
              <a:t> box and </a:t>
            </a:r>
            <a:r>
              <a:rPr lang="en-US" b="1" baseline="0" dirty="0" smtClean="0"/>
              <a:t>3.25” </a:t>
            </a:r>
            <a:r>
              <a:rPr lang="en-US" baseline="0" dirty="0" smtClean="0"/>
              <a:t>into the </a:t>
            </a:r>
            <a:r>
              <a:rPr lang="en-US" b="1" baseline="0" dirty="0" smtClean="0"/>
              <a:t>Width</a:t>
            </a:r>
            <a:r>
              <a:rPr lang="en-US" baseline="0" dirty="0" smtClean="0"/>
              <a:t> box.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Also under </a:t>
            </a:r>
            <a:r>
              <a:rPr lang="en-US" b="1" baseline="0" dirty="0" smtClean="0"/>
              <a:t>Drawing</a:t>
            </a:r>
            <a:r>
              <a:rPr lang="en-US" baseline="0" dirty="0" smtClean="0"/>
              <a:t> </a:t>
            </a:r>
            <a:r>
              <a:rPr lang="en-US" b="1" baseline="0" dirty="0" smtClean="0"/>
              <a:t>Tools</a:t>
            </a:r>
            <a:r>
              <a:rPr lang="en-US" baseline="0" dirty="0" smtClean="0"/>
              <a:t>, on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Shape</a:t>
            </a:r>
            <a:r>
              <a:rPr lang="en-US" baseline="0" dirty="0" smtClean="0"/>
              <a:t> </a:t>
            </a:r>
            <a:r>
              <a:rPr lang="en-US" b="1" baseline="0" dirty="0" smtClean="0"/>
              <a:t>Styles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Shape</a:t>
            </a:r>
            <a:r>
              <a:rPr lang="en-US" baseline="0" dirty="0" smtClean="0"/>
              <a:t> </a:t>
            </a:r>
            <a:r>
              <a:rPr lang="en-US" b="1" baseline="0" dirty="0" smtClean="0"/>
              <a:t>Outline</a:t>
            </a:r>
            <a:r>
              <a:rPr lang="en-US" baseline="0" dirty="0" smtClean="0"/>
              <a:t>, and then click </a:t>
            </a:r>
            <a:r>
              <a:rPr lang="en-US" b="1" baseline="0" dirty="0" smtClean="0"/>
              <a:t>No</a:t>
            </a:r>
            <a:r>
              <a:rPr lang="en-US" baseline="0" dirty="0" smtClean="0"/>
              <a:t> </a:t>
            </a:r>
            <a:r>
              <a:rPr lang="en-US" b="1" baseline="0" dirty="0" smtClean="0"/>
              <a:t>Outline</a:t>
            </a:r>
            <a:r>
              <a:rPr lang="en-US" baseline="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Clipboard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arrow to the right of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Duplicate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third rectangle. Under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Picture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select a picture and then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Options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left pane, and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 do the following: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Click the button next to </a:t>
            </a:r>
            <a:r>
              <a:rPr lang="en-US" b="1" dirty="0" smtClean="0"/>
              <a:t>Presets</a:t>
            </a:r>
            <a:r>
              <a:rPr lang="en-US" dirty="0" smtClean="0"/>
              <a:t>, and then under </a:t>
            </a:r>
            <a:r>
              <a:rPr lang="en-US" b="1" dirty="0" smtClean="0"/>
              <a:t>Perspective</a:t>
            </a:r>
            <a:r>
              <a:rPr lang="en-US" dirty="0" smtClean="0"/>
              <a:t> click </a:t>
            </a:r>
            <a:r>
              <a:rPr lang="en-US" b="1" dirty="0" smtClean="0"/>
              <a:t>Perspective Contrasting Right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</a:t>
            </a:r>
            <a:r>
              <a:rPr lang="en-US" b="1" dirty="0" smtClean="0"/>
              <a:t> X </a:t>
            </a:r>
            <a:r>
              <a:rPr lang="en-US" dirty="0" smtClean="0"/>
              <a:t>box, enter </a:t>
            </a:r>
            <a:r>
              <a:rPr lang="en-US" b="1" dirty="0" smtClean="0"/>
              <a:t>303.1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Y</a:t>
            </a:r>
            <a:r>
              <a:rPr lang="en-US" dirty="0" smtClean="0"/>
              <a:t> box, enter </a:t>
            </a:r>
            <a:r>
              <a:rPr lang="en-US" b="1" dirty="0" smtClean="0"/>
              <a:t>313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Z</a:t>
            </a:r>
            <a:r>
              <a:rPr lang="en-US" dirty="0" smtClean="0"/>
              <a:t> box, enter </a:t>
            </a:r>
            <a:r>
              <a:rPr lang="en-US" b="1" dirty="0" smtClean="0"/>
              <a:t>78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Perspective</a:t>
            </a:r>
            <a:r>
              <a:rPr lang="en-US" dirty="0" smtClean="0"/>
              <a:t> box, enter </a:t>
            </a:r>
            <a:r>
              <a:rPr lang="en-US" b="1" dirty="0" smtClean="0"/>
              <a:t>100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fourth rectangle. Under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Picture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select a picture and then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Options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left pane, and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 do the following:</a:t>
            </a:r>
            <a:endParaRPr lang="en-US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Click the button next to </a:t>
            </a:r>
            <a:r>
              <a:rPr lang="en-US" b="1" dirty="0" smtClean="0"/>
              <a:t>Presets</a:t>
            </a:r>
            <a:r>
              <a:rPr lang="en-US" dirty="0" smtClean="0"/>
              <a:t>, and then under </a:t>
            </a:r>
            <a:r>
              <a:rPr lang="en-US" b="1" dirty="0" smtClean="0"/>
              <a:t>Perspective</a:t>
            </a:r>
            <a:r>
              <a:rPr lang="en-US" dirty="0" smtClean="0"/>
              <a:t> click </a:t>
            </a:r>
            <a:r>
              <a:rPr lang="en-US" b="1" dirty="0" smtClean="0"/>
              <a:t>Perspective</a:t>
            </a:r>
            <a:r>
              <a:rPr lang="en-US" dirty="0" smtClean="0"/>
              <a:t> </a:t>
            </a:r>
            <a:r>
              <a:rPr lang="en-US" b="1" dirty="0" smtClean="0"/>
              <a:t>Contrasting</a:t>
            </a:r>
            <a:r>
              <a:rPr lang="en-US" dirty="0" smtClean="0"/>
              <a:t> </a:t>
            </a:r>
            <a:r>
              <a:rPr lang="en-US" b="1" dirty="0" smtClean="0"/>
              <a:t>Right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</a:t>
            </a:r>
            <a:r>
              <a:rPr lang="en-US" b="1" dirty="0" smtClean="0"/>
              <a:t> X </a:t>
            </a:r>
            <a:r>
              <a:rPr lang="en-US" dirty="0" smtClean="0"/>
              <a:t>box, enter </a:t>
            </a:r>
            <a:r>
              <a:rPr lang="en-US" b="1" dirty="0" smtClean="0"/>
              <a:t>310.3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°.</a:t>
            </a:r>
            <a:endParaRPr lang="en-US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Y</a:t>
            </a:r>
            <a:r>
              <a:rPr lang="en-US" dirty="0" smtClean="0"/>
              <a:t> box, enter </a:t>
            </a:r>
            <a:r>
              <a:rPr lang="en-US" b="1" dirty="0" smtClean="0"/>
              <a:t>330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</a:t>
            </a:r>
            <a:r>
              <a:rPr lang="en-US" b="1" dirty="0" smtClean="0"/>
              <a:t> Z </a:t>
            </a:r>
            <a:r>
              <a:rPr lang="en-US" dirty="0" smtClean="0"/>
              <a:t>box, enter </a:t>
            </a:r>
            <a:r>
              <a:rPr lang="en-US" b="1" dirty="0" smtClean="0"/>
              <a:t>63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Perspective</a:t>
            </a:r>
            <a:r>
              <a:rPr lang="en-US" dirty="0" smtClean="0"/>
              <a:t> box, enter </a:t>
            </a:r>
            <a:r>
              <a:rPr lang="en-US" b="1" dirty="0" smtClean="0"/>
              <a:t>90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Also in the </a:t>
            </a:r>
            <a:r>
              <a:rPr lang="en-US" b="1" dirty="0" smtClean="0"/>
              <a:t>Format</a:t>
            </a:r>
            <a:r>
              <a:rPr lang="en-US" dirty="0" smtClean="0"/>
              <a:t> </a:t>
            </a:r>
            <a:r>
              <a:rPr lang="en-US" b="1" dirty="0" smtClean="0"/>
              <a:t>Picture</a:t>
            </a:r>
            <a:r>
              <a:rPr lang="en-US" dirty="0" smtClean="0"/>
              <a:t> dialog box, click </a:t>
            </a:r>
            <a:r>
              <a:rPr lang="en-US" b="1" dirty="0" smtClean="0"/>
              <a:t>Shadow</a:t>
            </a:r>
            <a:r>
              <a:rPr lang="en-US" dirty="0" smtClean="0"/>
              <a:t> in the left pane, and in the </a:t>
            </a:r>
            <a:r>
              <a:rPr lang="en-US" b="1" dirty="0" smtClean="0"/>
              <a:t>Shadow</a:t>
            </a:r>
            <a:r>
              <a:rPr lang="en-US" dirty="0" smtClean="0"/>
              <a:t> pane,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Click the button next to </a:t>
            </a:r>
            <a:r>
              <a:rPr lang="en-US" b="1" dirty="0" smtClean="0"/>
              <a:t>Color</a:t>
            </a:r>
            <a:r>
              <a:rPr lang="en-US" dirty="0" smtClean="0"/>
              <a:t>,</a:t>
            </a:r>
            <a:r>
              <a:rPr lang="en-US" baseline="0" dirty="0" smtClean="0"/>
              <a:t> and then under </a:t>
            </a:r>
            <a:r>
              <a:rPr lang="en-US" b="1" baseline="0" dirty="0" smtClean="0"/>
              <a:t>Theme</a:t>
            </a:r>
            <a:r>
              <a:rPr lang="en-US" baseline="0" dirty="0" smtClean="0"/>
              <a:t> </a:t>
            </a:r>
            <a:r>
              <a:rPr lang="en-US" b="1" baseline="0" dirty="0" smtClean="0"/>
              <a:t>Colors</a:t>
            </a:r>
            <a:r>
              <a:rPr lang="en-US" baseline="0" dirty="0" smtClean="0"/>
              <a:t> click </a:t>
            </a:r>
            <a:r>
              <a:rPr lang="en-US" b="1" baseline="0" dirty="0" smtClean="0"/>
              <a:t>Black, Text 1</a:t>
            </a:r>
            <a:r>
              <a:rPr lang="en-US" baseline="0" dirty="0" smtClean="0"/>
              <a:t>.</a:t>
            </a:r>
            <a:endParaRPr lang="en-US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Transparency</a:t>
            </a:r>
            <a:r>
              <a:rPr lang="en-US" dirty="0" smtClean="0"/>
              <a:t> box, enter </a:t>
            </a:r>
            <a:r>
              <a:rPr lang="en-US" b="1" dirty="0" smtClean="0"/>
              <a:t>47%</a:t>
            </a:r>
            <a:r>
              <a:rPr lang="en-US" b="0" dirty="0" smtClean="0"/>
              <a:t>.</a:t>
            </a:r>
            <a:endParaRPr lang="en-US" b="1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Size</a:t>
            </a:r>
            <a:r>
              <a:rPr lang="en-US" dirty="0" smtClean="0"/>
              <a:t> box, enter </a:t>
            </a:r>
            <a:r>
              <a:rPr lang="en-US" b="1" dirty="0" smtClean="0"/>
              <a:t>102%</a:t>
            </a:r>
            <a:r>
              <a:rPr lang="en-US" b="0" dirty="0" smtClean="0"/>
              <a:t>.</a:t>
            </a:r>
            <a:endParaRPr lang="en-US" b="1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Blur</a:t>
            </a:r>
            <a:r>
              <a:rPr lang="en-US" dirty="0" smtClean="0"/>
              <a:t> box, enter </a:t>
            </a:r>
            <a:r>
              <a:rPr lang="en-US" b="1" dirty="0" smtClean="0"/>
              <a:t>16 pt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Angle</a:t>
            </a:r>
            <a:r>
              <a:rPr lang="en-US" dirty="0" smtClean="0"/>
              <a:t> box, enter </a:t>
            </a:r>
            <a:r>
              <a:rPr lang="en-US" b="1" dirty="0" smtClean="0"/>
              <a:t>160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b="1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Distance</a:t>
            </a:r>
            <a:r>
              <a:rPr lang="en-US" dirty="0" smtClean="0"/>
              <a:t> box, enter </a:t>
            </a:r>
            <a:r>
              <a:rPr lang="en-US" b="1" dirty="0" smtClean="0"/>
              <a:t>4 pt</a:t>
            </a:r>
            <a:r>
              <a:rPr lang="en-US" dirty="0" smtClean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 smtClean="0"/>
              <a:t>Position the third and fourth rectangles so that the left corners touch the bottom left corners of the first and second rectangles.</a:t>
            </a:r>
          </a:p>
          <a:p>
            <a:endParaRPr lang="en-US" dirty="0" smtClean="0"/>
          </a:p>
          <a:p>
            <a:r>
              <a:rPr lang="en-US" sz="1200" baseline="0" dirty="0" smtClean="0"/>
              <a:t>To reproduce the background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Right-click the slide background area,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left pane,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 Down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second option from the left).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 gradient stops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four stops appear in the slider.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first stop in the slider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Background 1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Darker 15%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(third row, first option from the left).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next stop in the slider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56%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Background 1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Darker 5%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(second row, first option from the left).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next stop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slider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57%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then </a:t>
            </a:r>
            <a:r>
              <a:rPr lang="en-US" dirty="0" smtClean="0"/>
              <a:t>in the </a:t>
            </a:r>
            <a:r>
              <a:rPr lang="en-US" b="1" dirty="0" smtClean="0"/>
              <a:t>Colors</a:t>
            </a:r>
            <a:r>
              <a:rPr lang="en-US" dirty="0" smtClean="0"/>
              <a:t> dialog box, on the </a:t>
            </a:r>
            <a:r>
              <a:rPr lang="en-US" b="1" dirty="0" smtClean="0"/>
              <a:t>Custom</a:t>
            </a:r>
            <a:r>
              <a:rPr lang="en-US" dirty="0" smtClean="0"/>
              <a:t> tab, enter values for Red: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169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169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Blue: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169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last stop in the slider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then </a:t>
            </a:r>
            <a:r>
              <a:rPr lang="en-US" dirty="0" smtClean="0"/>
              <a:t>in the </a:t>
            </a:r>
            <a:r>
              <a:rPr lang="en-US" b="1" dirty="0" smtClean="0"/>
              <a:t>Colors</a:t>
            </a:r>
            <a:r>
              <a:rPr lang="en-US" dirty="0" smtClean="0"/>
              <a:t> dialog box, on the </a:t>
            </a:r>
            <a:r>
              <a:rPr lang="en-US" b="1" dirty="0" smtClean="0"/>
              <a:t>Custom</a:t>
            </a:r>
            <a:r>
              <a:rPr lang="en-US" dirty="0" smtClean="0"/>
              <a:t> tab, enter values for Red: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211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211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Blue: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211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93D69C-5885-4CF8-841B-F08BCA7F590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782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 smtClean="0"/>
              <a:t>Pictures in 3-D flip book</a:t>
            </a:r>
          </a:p>
          <a:p>
            <a:r>
              <a:rPr lang="en-US" sz="1400" dirty="0" smtClean="0"/>
              <a:t>(Intermediate)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To</a:t>
            </a:r>
            <a:r>
              <a:rPr lang="en-US" baseline="0" dirty="0" smtClean="0"/>
              <a:t> reproduce the picture effects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Slides</a:t>
            </a:r>
            <a:r>
              <a:rPr lang="en-US" dirty="0" smtClean="0"/>
              <a:t> group, click </a:t>
            </a:r>
            <a:r>
              <a:rPr lang="en-US" b="1" dirty="0" smtClean="0"/>
              <a:t>Layout</a:t>
            </a:r>
            <a:r>
              <a:rPr lang="en-US" dirty="0" smtClean="0"/>
              <a:t>, and then click </a:t>
            </a:r>
            <a:r>
              <a:rPr lang="en-US" b="1" dirty="0" smtClean="0"/>
              <a:t>Blank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Also</a:t>
            </a:r>
            <a:r>
              <a:rPr lang="en-US" baseline="0" dirty="0" smtClean="0"/>
              <a:t> on the </a:t>
            </a:r>
            <a:r>
              <a:rPr lang="en-US" b="1" baseline="0" dirty="0" smtClean="0"/>
              <a:t>Home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Drawing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Shapes</a:t>
            </a:r>
            <a:r>
              <a:rPr lang="en-US" baseline="0" dirty="0" smtClean="0"/>
              <a:t>, and then under </a:t>
            </a:r>
            <a:r>
              <a:rPr lang="en-US" b="1" baseline="0" dirty="0" smtClean="0"/>
              <a:t>Rectangles</a:t>
            </a:r>
            <a:r>
              <a:rPr lang="en-US" baseline="0" dirty="0" smtClean="0"/>
              <a:t> click </a:t>
            </a:r>
            <a:r>
              <a:rPr lang="en-US" b="1" baseline="0" dirty="0" smtClean="0"/>
              <a:t>Rectangle</a:t>
            </a:r>
            <a:r>
              <a:rPr lang="en-US" baseline="0" dirty="0" smtClean="0"/>
              <a:t> (first option from the left).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On the slide, drag to draw a rectangle.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Select the rectangle. Under </a:t>
            </a:r>
            <a:r>
              <a:rPr lang="en-US" b="1" baseline="0" dirty="0" smtClean="0"/>
              <a:t>Drawing</a:t>
            </a:r>
            <a:r>
              <a:rPr lang="en-US" baseline="0" dirty="0" smtClean="0"/>
              <a:t> </a:t>
            </a:r>
            <a:r>
              <a:rPr lang="en-US" b="1" baseline="0" dirty="0" smtClean="0"/>
              <a:t>Tools</a:t>
            </a:r>
            <a:r>
              <a:rPr lang="en-US" baseline="0" dirty="0" smtClean="0"/>
              <a:t>, on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Size</a:t>
            </a:r>
            <a:r>
              <a:rPr lang="en-US" baseline="0" dirty="0" smtClean="0"/>
              <a:t> group, enter </a:t>
            </a:r>
            <a:r>
              <a:rPr lang="en-US" b="1" baseline="0" dirty="0" smtClean="0"/>
              <a:t>3.71” </a:t>
            </a:r>
            <a:r>
              <a:rPr lang="en-US" baseline="0" dirty="0" smtClean="0"/>
              <a:t>in the </a:t>
            </a:r>
            <a:r>
              <a:rPr lang="en-US" b="1" dirty="0" smtClean="0"/>
              <a:t>Height</a:t>
            </a:r>
            <a:r>
              <a:rPr lang="en-US" baseline="0" dirty="0" smtClean="0"/>
              <a:t> box and </a:t>
            </a:r>
            <a:r>
              <a:rPr lang="en-US" b="1" baseline="0" dirty="0" smtClean="0"/>
              <a:t>2.57” </a:t>
            </a:r>
            <a:r>
              <a:rPr lang="en-US" baseline="0" dirty="0" smtClean="0"/>
              <a:t>in the </a:t>
            </a:r>
            <a:r>
              <a:rPr lang="en-US" b="1" baseline="0" dirty="0" smtClean="0"/>
              <a:t>Width</a:t>
            </a:r>
            <a:r>
              <a:rPr lang="en-US" baseline="0" dirty="0" smtClean="0"/>
              <a:t> box.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Also under </a:t>
            </a:r>
            <a:r>
              <a:rPr lang="en-US" b="1" baseline="0" dirty="0" smtClean="0"/>
              <a:t>Drawing</a:t>
            </a:r>
            <a:r>
              <a:rPr lang="en-US" baseline="0" dirty="0" smtClean="0"/>
              <a:t> </a:t>
            </a:r>
            <a:r>
              <a:rPr lang="en-US" b="1" baseline="0" dirty="0" smtClean="0"/>
              <a:t>Tools</a:t>
            </a:r>
            <a:r>
              <a:rPr lang="en-US" baseline="0" dirty="0" smtClean="0"/>
              <a:t>, on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Shape</a:t>
            </a:r>
            <a:r>
              <a:rPr lang="en-US" baseline="0" dirty="0" smtClean="0"/>
              <a:t> </a:t>
            </a:r>
            <a:r>
              <a:rPr lang="en-US" b="1" baseline="0" dirty="0" smtClean="0"/>
              <a:t>Styles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Shape</a:t>
            </a:r>
            <a:r>
              <a:rPr lang="en-US" baseline="0" dirty="0" smtClean="0"/>
              <a:t> </a:t>
            </a:r>
            <a:r>
              <a:rPr lang="en-US" b="1" baseline="0" dirty="0" smtClean="0"/>
              <a:t>Outline</a:t>
            </a:r>
            <a:r>
              <a:rPr lang="en-US" baseline="0" dirty="0" smtClean="0"/>
              <a:t>, and then click </a:t>
            </a:r>
            <a:r>
              <a:rPr lang="en-US" b="1" baseline="0" dirty="0" smtClean="0"/>
              <a:t>No</a:t>
            </a:r>
            <a:r>
              <a:rPr lang="en-US" baseline="0" dirty="0" smtClean="0"/>
              <a:t> </a:t>
            </a:r>
            <a:r>
              <a:rPr lang="en-US" b="1" baseline="0" dirty="0" smtClean="0"/>
              <a:t>Outline</a:t>
            </a:r>
            <a:r>
              <a:rPr lang="en-US" baseline="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Clipboard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arrow to the right of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Duplicate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rectangle. Under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Picture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select a picture and then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Options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left pane, and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Presets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Perspective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Perspective Contrasting Right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342.5°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57.2°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11°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Perspective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25°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second rectangle. Under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Picture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select another picture and then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Options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left pane, and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Presets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under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Perspective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Perspective Contrasting Right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300.6°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68.7°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329°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Perspective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0°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Position the two rectangles so that the bottom left corners touch.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Drawing</a:t>
            </a:r>
            <a:r>
              <a:rPr lang="en-US" dirty="0" smtClean="0"/>
              <a:t> group, click </a:t>
            </a:r>
            <a:r>
              <a:rPr lang="en-US" b="1" dirty="0" smtClean="0"/>
              <a:t>Shapes</a:t>
            </a:r>
            <a:r>
              <a:rPr lang="en-US" dirty="0" smtClean="0"/>
              <a:t>, and then under </a:t>
            </a:r>
            <a:r>
              <a:rPr lang="en-US" b="1" dirty="0" smtClean="0"/>
              <a:t>Rectangles</a:t>
            </a:r>
            <a:r>
              <a:rPr lang="en-US" dirty="0" smtClean="0"/>
              <a:t> click </a:t>
            </a:r>
            <a:r>
              <a:rPr lang="en-US" b="1" dirty="0" smtClean="0"/>
              <a:t>Rectangle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On the slide, drag</a:t>
            </a:r>
            <a:r>
              <a:rPr lang="en-US" baseline="0" dirty="0" smtClean="0"/>
              <a:t> to draw a rectangle.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Select the rectangle. Under </a:t>
            </a:r>
            <a:r>
              <a:rPr lang="en-US" b="1" baseline="0" dirty="0" smtClean="0"/>
              <a:t>Drawing</a:t>
            </a:r>
            <a:r>
              <a:rPr lang="en-US" baseline="0" dirty="0" smtClean="0"/>
              <a:t> </a:t>
            </a:r>
            <a:r>
              <a:rPr lang="en-US" b="1" baseline="0" dirty="0" smtClean="0"/>
              <a:t>Tools</a:t>
            </a:r>
            <a:r>
              <a:rPr lang="en-US" baseline="0" dirty="0" smtClean="0"/>
              <a:t>, on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Size</a:t>
            </a:r>
            <a:r>
              <a:rPr lang="en-US" baseline="0" dirty="0" smtClean="0"/>
              <a:t> group, enter </a:t>
            </a:r>
            <a:r>
              <a:rPr lang="en-US" b="1" baseline="0" dirty="0" smtClean="0"/>
              <a:t>2.5” </a:t>
            </a:r>
            <a:r>
              <a:rPr lang="en-US" baseline="0" dirty="0" smtClean="0"/>
              <a:t>into the </a:t>
            </a:r>
            <a:r>
              <a:rPr lang="en-US" b="1" baseline="0" dirty="0" smtClean="0"/>
              <a:t>Height</a:t>
            </a:r>
            <a:r>
              <a:rPr lang="en-US" baseline="0" dirty="0" smtClean="0"/>
              <a:t> box and </a:t>
            </a:r>
            <a:r>
              <a:rPr lang="en-US" b="1" baseline="0" dirty="0" smtClean="0"/>
              <a:t>3.25” </a:t>
            </a:r>
            <a:r>
              <a:rPr lang="en-US" baseline="0" dirty="0" smtClean="0"/>
              <a:t>into the </a:t>
            </a:r>
            <a:r>
              <a:rPr lang="en-US" b="1" baseline="0" dirty="0" smtClean="0"/>
              <a:t>Width</a:t>
            </a:r>
            <a:r>
              <a:rPr lang="en-US" baseline="0" dirty="0" smtClean="0"/>
              <a:t> box.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Also under </a:t>
            </a:r>
            <a:r>
              <a:rPr lang="en-US" b="1" baseline="0" dirty="0" smtClean="0"/>
              <a:t>Drawing</a:t>
            </a:r>
            <a:r>
              <a:rPr lang="en-US" baseline="0" dirty="0" smtClean="0"/>
              <a:t> </a:t>
            </a:r>
            <a:r>
              <a:rPr lang="en-US" b="1" baseline="0" dirty="0" smtClean="0"/>
              <a:t>Tools</a:t>
            </a:r>
            <a:r>
              <a:rPr lang="en-US" baseline="0" dirty="0" smtClean="0"/>
              <a:t>, on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Shape</a:t>
            </a:r>
            <a:r>
              <a:rPr lang="en-US" baseline="0" dirty="0" smtClean="0"/>
              <a:t> </a:t>
            </a:r>
            <a:r>
              <a:rPr lang="en-US" b="1" baseline="0" dirty="0" smtClean="0"/>
              <a:t>Styles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Shape</a:t>
            </a:r>
            <a:r>
              <a:rPr lang="en-US" baseline="0" dirty="0" smtClean="0"/>
              <a:t> </a:t>
            </a:r>
            <a:r>
              <a:rPr lang="en-US" b="1" baseline="0" dirty="0" smtClean="0"/>
              <a:t>Outline</a:t>
            </a:r>
            <a:r>
              <a:rPr lang="en-US" baseline="0" dirty="0" smtClean="0"/>
              <a:t>, and then click </a:t>
            </a:r>
            <a:r>
              <a:rPr lang="en-US" b="1" baseline="0" dirty="0" smtClean="0"/>
              <a:t>No</a:t>
            </a:r>
            <a:r>
              <a:rPr lang="en-US" baseline="0" dirty="0" smtClean="0"/>
              <a:t> </a:t>
            </a:r>
            <a:r>
              <a:rPr lang="en-US" b="1" baseline="0" dirty="0" smtClean="0"/>
              <a:t>Outline</a:t>
            </a:r>
            <a:r>
              <a:rPr lang="en-US" baseline="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Clipboard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arrow to the right of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Duplicate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third rectangle. Under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Picture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select a picture and then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Options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left pane, and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 do the following: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Click the button next to </a:t>
            </a:r>
            <a:r>
              <a:rPr lang="en-US" b="1" dirty="0" smtClean="0"/>
              <a:t>Presets</a:t>
            </a:r>
            <a:r>
              <a:rPr lang="en-US" dirty="0" smtClean="0"/>
              <a:t>, and then under </a:t>
            </a:r>
            <a:r>
              <a:rPr lang="en-US" b="1" dirty="0" smtClean="0"/>
              <a:t>Perspective</a:t>
            </a:r>
            <a:r>
              <a:rPr lang="en-US" dirty="0" smtClean="0"/>
              <a:t> click </a:t>
            </a:r>
            <a:r>
              <a:rPr lang="en-US" b="1" dirty="0" smtClean="0"/>
              <a:t>Perspective Contrasting Right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</a:t>
            </a:r>
            <a:r>
              <a:rPr lang="en-US" b="1" dirty="0" smtClean="0"/>
              <a:t> X </a:t>
            </a:r>
            <a:r>
              <a:rPr lang="en-US" dirty="0" smtClean="0"/>
              <a:t>box, enter </a:t>
            </a:r>
            <a:r>
              <a:rPr lang="en-US" b="1" dirty="0" smtClean="0"/>
              <a:t>303.1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Y</a:t>
            </a:r>
            <a:r>
              <a:rPr lang="en-US" dirty="0" smtClean="0"/>
              <a:t> box, enter </a:t>
            </a:r>
            <a:r>
              <a:rPr lang="en-US" b="1" dirty="0" smtClean="0"/>
              <a:t>313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Z</a:t>
            </a:r>
            <a:r>
              <a:rPr lang="en-US" dirty="0" smtClean="0"/>
              <a:t> box, enter </a:t>
            </a:r>
            <a:r>
              <a:rPr lang="en-US" b="1" dirty="0" smtClean="0"/>
              <a:t>78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Perspective</a:t>
            </a:r>
            <a:r>
              <a:rPr lang="en-US" dirty="0" smtClean="0"/>
              <a:t> box, enter </a:t>
            </a:r>
            <a:r>
              <a:rPr lang="en-US" b="1" dirty="0" smtClean="0"/>
              <a:t>100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fourth rectangle. Under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Picture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select a picture and then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Options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left pane, and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 do the following:</a:t>
            </a:r>
            <a:endParaRPr lang="en-US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Click the button next to </a:t>
            </a:r>
            <a:r>
              <a:rPr lang="en-US" b="1" dirty="0" smtClean="0"/>
              <a:t>Presets</a:t>
            </a:r>
            <a:r>
              <a:rPr lang="en-US" dirty="0" smtClean="0"/>
              <a:t>, and then under </a:t>
            </a:r>
            <a:r>
              <a:rPr lang="en-US" b="1" dirty="0" smtClean="0"/>
              <a:t>Perspective</a:t>
            </a:r>
            <a:r>
              <a:rPr lang="en-US" dirty="0" smtClean="0"/>
              <a:t> click </a:t>
            </a:r>
            <a:r>
              <a:rPr lang="en-US" b="1" dirty="0" smtClean="0"/>
              <a:t>Perspective</a:t>
            </a:r>
            <a:r>
              <a:rPr lang="en-US" dirty="0" smtClean="0"/>
              <a:t> </a:t>
            </a:r>
            <a:r>
              <a:rPr lang="en-US" b="1" dirty="0" smtClean="0"/>
              <a:t>Contrasting</a:t>
            </a:r>
            <a:r>
              <a:rPr lang="en-US" dirty="0" smtClean="0"/>
              <a:t> </a:t>
            </a:r>
            <a:r>
              <a:rPr lang="en-US" b="1" dirty="0" smtClean="0"/>
              <a:t>Right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</a:t>
            </a:r>
            <a:r>
              <a:rPr lang="en-US" b="1" dirty="0" smtClean="0"/>
              <a:t> X </a:t>
            </a:r>
            <a:r>
              <a:rPr lang="en-US" dirty="0" smtClean="0"/>
              <a:t>box, enter </a:t>
            </a:r>
            <a:r>
              <a:rPr lang="en-US" b="1" dirty="0" smtClean="0"/>
              <a:t>310.3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°.</a:t>
            </a:r>
            <a:endParaRPr lang="en-US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Y</a:t>
            </a:r>
            <a:r>
              <a:rPr lang="en-US" dirty="0" smtClean="0"/>
              <a:t> box, enter </a:t>
            </a:r>
            <a:r>
              <a:rPr lang="en-US" b="1" dirty="0" smtClean="0"/>
              <a:t>330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</a:t>
            </a:r>
            <a:r>
              <a:rPr lang="en-US" b="1" dirty="0" smtClean="0"/>
              <a:t> Z </a:t>
            </a:r>
            <a:r>
              <a:rPr lang="en-US" dirty="0" smtClean="0"/>
              <a:t>box, enter </a:t>
            </a:r>
            <a:r>
              <a:rPr lang="en-US" b="1" dirty="0" smtClean="0"/>
              <a:t>63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Perspective</a:t>
            </a:r>
            <a:r>
              <a:rPr lang="en-US" dirty="0" smtClean="0"/>
              <a:t> box, enter </a:t>
            </a:r>
            <a:r>
              <a:rPr lang="en-US" b="1" dirty="0" smtClean="0"/>
              <a:t>90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Also in the </a:t>
            </a:r>
            <a:r>
              <a:rPr lang="en-US" b="1" dirty="0" smtClean="0"/>
              <a:t>Format</a:t>
            </a:r>
            <a:r>
              <a:rPr lang="en-US" dirty="0" smtClean="0"/>
              <a:t> </a:t>
            </a:r>
            <a:r>
              <a:rPr lang="en-US" b="1" dirty="0" smtClean="0"/>
              <a:t>Picture</a:t>
            </a:r>
            <a:r>
              <a:rPr lang="en-US" dirty="0" smtClean="0"/>
              <a:t> dialog box, click </a:t>
            </a:r>
            <a:r>
              <a:rPr lang="en-US" b="1" dirty="0" smtClean="0"/>
              <a:t>Shadow</a:t>
            </a:r>
            <a:r>
              <a:rPr lang="en-US" dirty="0" smtClean="0"/>
              <a:t> in the left pane, and in the </a:t>
            </a:r>
            <a:r>
              <a:rPr lang="en-US" b="1" dirty="0" smtClean="0"/>
              <a:t>Shadow</a:t>
            </a:r>
            <a:r>
              <a:rPr lang="en-US" dirty="0" smtClean="0"/>
              <a:t> pane,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Click the button next to </a:t>
            </a:r>
            <a:r>
              <a:rPr lang="en-US" b="1" dirty="0" smtClean="0"/>
              <a:t>Color</a:t>
            </a:r>
            <a:r>
              <a:rPr lang="en-US" dirty="0" smtClean="0"/>
              <a:t>,</a:t>
            </a:r>
            <a:r>
              <a:rPr lang="en-US" baseline="0" dirty="0" smtClean="0"/>
              <a:t> and then under </a:t>
            </a:r>
            <a:r>
              <a:rPr lang="en-US" b="1" baseline="0" dirty="0" smtClean="0"/>
              <a:t>Theme</a:t>
            </a:r>
            <a:r>
              <a:rPr lang="en-US" baseline="0" dirty="0" smtClean="0"/>
              <a:t> </a:t>
            </a:r>
            <a:r>
              <a:rPr lang="en-US" b="1" baseline="0" dirty="0" smtClean="0"/>
              <a:t>Colors</a:t>
            </a:r>
            <a:r>
              <a:rPr lang="en-US" baseline="0" dirty="0" smtClean="0"/>
              <a:t> click </a:t>
            </a:r>
            <a:r>
              <a:rPr lang="en-US" b="1" baseline="0" dirty="0" smtClean="0"/>
              <a:t>Black, Text 1</a:t>
            </a:r>
            <a:r>
              <a:rPr lang="en-US" baseline="0" dirty="0" smtClean="0"/>
              <a:t>.</a:t>
            </a:r>
            <a:endParaRPr lang="en-US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Transparency</a:t>
            </a:r>
            <a:r>
              <a:rPr lang="en-US" dirty="0" smtClean="0"/>
              <a:t> box, enter </a:t>
            </a:r>
            <a:r>
              <a:rPr lang="en-US" b="1" dirty="0" smtClean="0"/>
              <a:t>47%</a:t>
            </a:r>
            <a:r>
              <a:rPr lang="en-US" b="0" dirty="0" smtClean="0"/>
              <a:t>.</a:t>
            </a:r>
            <a:endParaRPr lang="en-US" b="1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Size</a:t>
            </a:r>
            <a:r>
              <a:rPr lang="en-US" dirty="0" smtClean="0"/>
              <a:t> box, enter </a:t>
            </a:r>
            <a:r>
              <a:rPr lang="en-US" b="1" dirty="0" smtClean="0"/>
              <a:t>102%</a:t>
            </a:r>
            <a:r>
              <a:rPr lang="en-US" b="0" dirty="0" smtClean="0"/>
              <a:t>.</a:t>
            </a:r>
            <a:endParaRPr lang="en-US" b="1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Blur</a:t>
            </a:r>
            <a:r>
              <a:rPr lang="en-US" dirty="0" smtClean="0"/>
              <a:t> box, enter </a:t>
            </a:r>
            <a:r>
              <a:rPr lang="en-US" b="1" dirty="0" smtClean="0"/>
              <a:t>16 pt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Angle</a:t>
            </a:r>
            <a:r>
              <a:rPr lang="en-US" dirty="0" smtClean="0"/>
              <a:t> box, enter </a:t>
            </a:r>
            <a:r>
              <a:rPr lang="en-US" b="1" dirty="0" smtClean="0"/>
              <a:t>160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b="1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Distance</a:t>
            </a:r>
            <a:r>
              <a:rPr lang="en-US" dirty="0" smtClean="0"/>
              <a:t> box, enter </a:t>
            </a:r>
            <a:r>
              <a:rPr lang="en-US" b="1" dirty="0" smtClean="0"/>
              <a:t>4 pt</a:t>
            </a:r>
            <a:r>
              <a:rPr lang="en-US" dirty="0" smtClean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 smtClean="0"/>
              <a:t>Position the third and fourth rectangles so that the left corners touch the bottom left corners of the first and second rectangles.</a:t>
            </a:r>
          </a:p>
          <a:p>
            <a:endParaRPr lang="en-US" dirty="0" smtClean="0"/>
          </a:p>
          <a:p>
            <a:r>
              <a:rPr lang="en-US" sz="1200" baseline="0" dirty="0" smtClean="0"/>
              <a:t>To reproduce the background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Right-click the slide background area,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left pane,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 Down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second option from the left).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 gradient stops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four stops appear in the slider.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first stop in the slider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Background 1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Darker 15%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(third row, first option from the left).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next stop in the slider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56%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Background 1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Darker 5%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(second row, first option from the left).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next stop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slider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57%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then </a:t>
            </a:r>
            <a:r>
              <a:rPr lang="en-US" dirty="0" smtClean="0"/>
              <a:t>in the </a:t>
            </a:r>
            <a:r>
              <a:rPr lang="en-US" b="1" dirty="0" smtClean="0"/>
              <a:t>Colors</a:t>
            </a:r>
            <a:r>
              <a:rPr lang="en-US" dirty="0" smtClean="0"/>
              <a:t> dialog box, on the </a:t>
            </a:r>
            <a:r>
              <a:rPr lang="en-US" b="1" dirty="0" smtClean="0"/>
              <a:t>Custom</a:t>
            </a:r>
            <a:r>
              <a:rPr lang="en-US" dirty="0" smtClean="0"/>
              <a:t> tab, enter values for Red: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169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169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Blue: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169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last stop in the slider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then </a:t>
            </a:r>
            <a:r>
              <a:rPr lang="en-US" dirty="0" smtClean="0"/>
              <a:t>in the </a:t>
            </a:r>
            <a:r>
              <a:rPr lang="en-US" b="1" dirty="0" smtClean="0"/>
              <a:t>Colors</a:t>
            </a:r>
            <a:r>
              <a:rPr lang="en-US" dirty="0" smtClean="0"/>
              <a:t> dialog box, on the </a:t>
            </a:r>
            <a:r>
              <a:rPr lang="en-US" b="1" dirty="0" smtClean="0"/>
              <a:t>Custom</a:t>
            </a:r>
            <a:r>
              <a:rPr lang="en-US" dirty="0" smtClean="0"/>
              <a:t> tab, enter values for Red: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211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211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Blue: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211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93D69C-5885-4CF8-841B-F08BCA7F590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7829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 smtClean="0"/>
              <a:t>Pictures in 3-D flip book</a:t>
            </a:r>
          </a:p>
          <a:p>
            <a:r>
              <a:rPr lang="en-US" sz="1400" dirty="0" smtClean="0"/>
              <a:t>(Intermediate)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To</a:t>
            </a:r>
            <a:r>
              <a:rPr lang="en-US" baseline="0" dirty="0" smtClean="0"/>
              <a:t> reproduce the picture effects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Slides</a:t>
            </a:r>
            <a:r>
              <a:rPr lang="en-US" dirty="0" smtClean="0"/>
              <a:t> group, click </a:t>
            </a:r>
            <a:r>
              <a:rPr lang="en-US" b="1" dirty="0" smtClean="0"/>
              <a:t>Layout</a:t>
            </a:r>
            <a:r>
              <a:rPr lang="en-US" dirty="0" smtClean="0"/>
              <a:t>, and then click </a:t>
            </a:r>
            <a:r>
              <a:rPr lang="en-US" b="1" dirty="0" smtClean="0"/>
              <a:t>Blank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Also</a:t>
            </a:r>
            <a:r>
              <a:rPr lang="en-US" baseline="0" dirty="0" smtClean="0"/>
              <a:t> on the </a:t>
            </a:r>
            <a:r>
              <a:rPr lang="en-US" b="1" baseline="0" dirty="0" smtClean="0"/>
              <a:t>Home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Drawing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Shapes</a:t>
            </a:r>
            <a:r>
              <a:rPr lang="en-US" baseline="0" dirty="0" smtClean="0"/>
              <a:t>, and then under </a:t>
            </a:r>
            <a:r>
              <a:rPr lang="en-US" b="1" baseline="0" dirty="0" smtClean="0"/>
              <a:t>Rectangles</a:t>
            </a:r>
            <a:r>
              <a:rPr lang="en-US" baseline="0" dirty="0" smtClean="0"/>
              <a:t> click </a:t>
            </a:r>
            <a:r>
              <a:rPr lang="en-US" b="1" baseline="0" dirty="0" smtClean="0"/>
              <a:t>Rectangle</a:t>
            </a:r>
            <a:r>
              <a:rPr lang="en-US" baseline="0" dirty="0" smtClean="0"/>
              <a:t> (first option from the left).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On the slide, drag to draw a rectangle.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Select the rectangle. Under </a:t>
            </a:r>
            <a:r>
              <a:rPr lang="en-US" b="1" baseline="0" dirty="0" smtClean="0"/>
              <a:t>Drawing</a:t>
            </a:r>
            <a:r>
              <a:rPr lang="en-US" baseline="0" dirty="0" smtClean="0"/>
              <a:t> </a:t>
            </a:r>
            <a:r>
              <a:rPr lang="en-US" b="1" baseline="0" dirty="0" smtClean="0"/>
              <a:t>Tools</a:t>
            </a:r>
            <a:r>
              <a:rPr lang="en-US" baseline="0" dirty="0" smtClean="0"/>
              <a:t>, on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Size</a:t>
            </a:r>
            <a:r>
              <a:rPr lang="en-US" baseline="0" dirty="0" smtClean="0"/>
              <a:t> group, enter </a:t>
            </a:r>
            <a:r>
              <a:rPr lang="en-US" b="1" baseline="0" dirty="0" smtClean="0"/>
              <a:t>3.71” </a:t>
            </a:r>
            <a:r>
              <a:rPr lang="en-US" baseline="0" dirty="0" smtClean="0"/>
              <a:t>in the </a:t>
            </a:r>
            <a:r>
              <a:rPr lang="en-US" b="1" dirty="0" smtClean="0"/>
              <a:t>Height</a:t>
            </a:r>
            <a:r>
              <a:rPr lang="en-US" baseline="0" dirty="0" smtClean="0"/>
              <a:t> box and </a:t>
            </a:r>
            <a:r>
              <a:rPr lang="en-US" b="1" baseline="0" dirty="0" smtClean="0"/>
              <a:t>2.57” </a:t>
            </a:r>
            <a:r>
              <a:rPr lang="en-US" baseline="0" dirty="0" smtClean="0"/>
              <a:t>in the </a:t>
            </a:r>
            <a:r>
              <a:rPr lang="en-US" b="1" baseline="0" dirty="0" smtClean="0"/>
              <a:t>Width</a:t>
            </a:r>
            <a:r>
              <a:rPr lang="en-US" baseline="0" dirty="0" smtClean="0"/>
              <a:t> box.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Also under </a:t>
            </a:r>
            <a:r>
              <a:rPr lang="en-US" b="1" baseline="0" dirty="0" smtClean="0"/>
              <a:t>Drawing</a:t>
            </a:r>
            <a:r>
              <a:rPr lang="en-US" baseline="0" dirty="0" smtClean="0"/>
              <a:t> </a:t>
            </a:r>
            <a:r>
              <a:rPr lang="en-US" b="1" baseline="0" dirty="0" smtClean="0"/>
              <a:t>Tools</a:t>
            </a:r>
            <a:r>
              <a:rPr lang="en-US" baseline="0" dirty="0" smtClean="0"/>
              <a:t>, on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Shape</a:t>
            </a:r>
            <a:r>
              <a:rPr lang="en-US" baseline="0" dirty="0" smtClean="0"/>
              <a:t> </a:t>
            </a:r>
            <a:r>
              <a:rPr lang="en-US" b="1" baseline="0" dirty="0" smtClean="0"/>
              <a:t>Styles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Shape</a:t>
            </a:r>
            <a:r>
              <a:rPr lang="en-US" baseline="0" dirty="0" smtClean="0"/>
              <a:t> </a:t>
            </a:r>
            <a:r>
              <a:rPr lang="en-US" b="1" baseline="0" dirty="0" smtClean="0"/>
              <a:t>Outline</a:t>
            </a:r>
            <a:r>
              <a:rPr lang="en-US" baseline="0" dirty="0" smtClean="0"/>
              <a:t>, and then click </a:t>
            </a:r>
            <a:r>
              <a:rPr lang="en-US" b="1" baseline="0" dirty="0" smtClean="0"/>
              <a:t>No</a:t>
            </a:r>
            <a:r>
              <a:rPr lang="en-US" baseline="0" dirty="0" smtClean="0"/>
              <a:t> </a:t>
            </a:r>
            <a:r>
              <a:rPr lang="en-US" b="1" baseline="0" dirty="0" smtClean="0"/>
              <a:t>Outline</a:t>
            </a:r>
            <a:r>
              <a:rPr lang="en-US" baseline="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Clipboard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arrow to the right of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Duplicate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rectangle. Under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Picture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select a picture and then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Options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left pane, and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Presets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Perspective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Perspective Contrasting Right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342.5°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57.2°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11°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Perspective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25°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second rectangle. Under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Picture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select another picture and then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Options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left pane, and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Presets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under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Perspective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Perspective Contrasting Right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300.6°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68.7°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329°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Perspective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0°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Position the two rectangles so that the bottom left corners touch.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Drawing</a:t>
            </a:r>
            <a:r>
              <a:rPr lang="en-US" dirty="0" smtClean="0"/>
              <a:t> group, click </a:t>
            </a:r>
            <a:r>
              <a:rPr lang="en-US" b="1" dirty="0" smtClean="0"/>
              <a:t>Shapes</a:t>
            </a:r>
            <a:r>
              <a:rPr lang="en-US" dirty="0" smtClean="0"/>
              <a:t>, and then under </a:t>
            </a:r>
            <a:r>
              <a:rPr lang="en-US" b="1" dirty="0" smtClean="0"/>
              <a:t>Rectangles</a:t>
            </a:r>
            <a:r>
              <a:rPr lang="en-US" dirty="0" smtClean="0"/>
              <a:t> click </a:t>
            </a:r>
            <a:r>
              <a:rPr lang="en-US" b="1" dirty="0" smtClean="0"/>
              <a:t>Rectangle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On the slide, drag</a:t>
            </a:r>
            <a:r>
              <a:rPr lang="en-US" baseline="0" dirty="0" smtClean="0"/>
              <a:t> to draw a rectangle.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Select the rectangle. Under </a:t>
            </a:r>
            <a:r>
              <a:rPr lang="en-US" b="1" baseline="0" dirty="0" smtClean="0"/>
              <a:t>Drawing</a:t>
            </a:r>
            <a:r>
              <a:rPr lang="en-US" baseline="0" dirty="0" smtClean="0"/>
              <a:t> </a:t>
            </a:r>
            <a:r>
              <a:rPr lang="en-US" b="1" baseline="0" dirty="0" smtClean="0"/>
              <a:t>Tools</a:t>
            </a:r>
            <a:r>
              <a:rPr lang="en-US" baseline="0" dirty="0" smtClean="0"/>
              <a:t>, on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Size</a:t>
            </a:r>
            <a:r>
              <a:rPr lang="en-US" baseline="0" dirty="0" smtClean="0"/>
              <a:t> group, enter </a:t>
            </a:r>
            <a:r>
              <a:rPr lang="en-US" b="1" baseline="0" dirty="0" smtClean="0"/>
              <a:t>2.5” </a:t>
            </a:r>
            <a:r>
              <a:rPr lang="en-US" baseline="0" dirty="0" smtClean="0"/>
              <a:t>into the </a:t>
            </a:r>
            <a:r>
              <a:rPr lang="en-US" b="1" baseline="0" dirty="0" smtClean="0"/>
              <a:t>Height</a:t>
            </a:r>
            <a:r>
              <a:rPr lang="en-US" baseline="0" dirty="0" smtClean="0"/>
              <a:t> box and </a:t>
            </a:r>
            <a:r>
              <a:rPr lang="en-US" b="1" baseline="0" dirty="0" smtClean="0"/>
              <a:t>3.25” </a:t>
            </a:r>
            <a:r>
              <a:rPr lang="en-US" baseline="0" dirty="0" smtClean="0"/>
              <a:t>into the </a:t>
            </a:r>
            <a:r>
              <a:rPr lang="en-US" b="1" baseline="0" dirty="0" smtClean="0"/>
              <a:t>Width</a:t>
            </a:r>
            <a:r>
              <a:rPr lang="en-US" baseline="0" dirty="0" smtClean="0"/>
              <a:t> box.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Also under </a:t>
            </a:r>
            <a:r>
              <a:rPr lang="en-US" b="1" baseline="0" dirty="0" smtClean="0"/>
              <a:t>Drawing</a:t>
            </a:r>
            <a:r>
              <a:rPr lang="en-US" baseline="0" dirty="0" smtClean="0"/>
              <a:t> </a:t>
            </a:r>
            <a:r>
              <a:rPr lang="en-US" b="1" baseline="0" dirty="0" smtClean="0"/>
              <a:t>Tools</a:t>
            </a:r>
            <a:r>
              <a:rPr lang="en-US" baseline="0" dirty="0" smtClean="0"/>
              <a:t>, on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Shape</a:t>
            </a:r>
            <a:r>
              <a:rPr lang="en-US" baseline="0" dirty="0" smtClean="0"/>
              <a:t> </a:t>
            </a:r>
            <a:r>
              <a:rPr lang="en-US" b="1" baseline="0" dirty="0" smtClean="0"/>
              <a:t>Styles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Shape</a:t>
            </a:r>
            <a:r>
              <a:rPr lang="en-US" baseline="0" dirty="0" smtClean="0"/>
              <a:t> </a:t>
            </a:r>
            <a:r>
              <a:rPr lang="en-US" b="1" baseline="0" dirty="0" smtClean="0"/>
              <a:t>Outline</a:t>
            </a:r>
            <a:r>
              <a:rPr lang="en-US" baseline="0" dirty="0" smtClean="0"/>
              <a:t>, and then click </a:t>
            </a:r>
            <a:r>
              <a:rPr lang="en-US" b="1" baseline="0" dirty="0" smtClean="0"/>
              <a:t>No</a:t>
            </a:r>
            <a:r>
              <a:rPr lang="en-US" baseline="0" dirty="0" smtClean="0"/>
              <a:t> </a:t>
            </a:r>
            <a:r>
              <a:rPr lang="en-US" b="1" baseline="0" dirty="0" smtClean="0"/>
              <a:t>Outline</a:t>
            </a:r>
            <a:r>
              <a:rPr lang="en-US" baseline="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Clipboard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arrow to the right of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Duplicate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third rectangle. Under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Picture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select a picture and then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Options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left pane, and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 do the following: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Click the button next to </a:t>
            </a:r>
            <a:r>
              <a:rPr lang="en-US" b="1" dirty="0" smtClean="0"/>
              <a:t>Presets</a:t>
            </a:r>
            <a:r>
              <a:rPr lang="en-US" dirty="0" smtClean="0"/>
              <a:t>, and then under </a:t>
            </a:r>
            <a:r>
              <a:rPr lang="en-US" b="1" dirty="0" smtClean="0"/>
              <a:t>Perspective</a:t>
            </a:r>
            <a:r>
              <a:rPr lang="en-US" dirty="0" smtClean="0"/>
              <a:t> click </a:t>
            </a:r>
            <a:r>
              <a:rPr lang="en-US" b="1" dirty="0" smtClean="0"/>
              <a:t>Perspective Contrasting Right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</a:t>
            </a:r>
            <a:r>
              <a:rPr lang="en-US" b="1" dirty="0" smtClean="0"/>
              <a:t> X </a:t>
            </a:r>
            <a:r>
              <a:rPr lang="en-US" dirty="0" smtClean="0"/>
              <a:t>box, enter </a:t>
            </a:r>
            <a:r>
              <a:rPr lang="en-US" b="1" dirty="0" smtClean="0"/>
              <a:t>303.1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Y</a:t>
            </a:r>
            <a:r>
              <a:rPr lang="en-US" dirty="0" smtClean="0"/>
              <a:t> box, enter </a:t>
            </a:r>
            <a:r>
              <a:rPr lang="en-US" b="1" dirty="0" smtClean="0"/>
              <a:t>313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Z</a:t>
            </a:r>
            <a:r>
              <a:rPr lang="en-US" dirty="0" smtClean="0"/>
              <a:t> box, enter </a:t>
            </a:r>
            <a:r>
              <a:rPr lang="en-US" b="1" dirty="0" smtClean="0"/>
              <a:t>78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Perspective</a:t>
            </a:r>
            <a:r>
              <a:rPr lang="en-US" dirty="0" smtClean="0"/>
              <a:t> box, enter </a:t>
            </a:r>
            <a:r>
              <a:rPr lang="en-US" b="1" dirty="0" smtClean="0"/>
              <a:t>100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fourth rectangle. Under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Picture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select a picture and then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Options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left pane, and 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3-D Rotation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 do the following:</a:t>
            </a:r>
            <a:endParaRPr lang="en-US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Click the button next to </a:t>
            </a:r>
            <a:r>
              <a:rPr lang="en-US" b="1" dirty="0" smtClean="0"/>
              <a:t>Presets</a:t>
            </a:r>
            <a:r>
              <a:rPr lang="en-US" dirty="0" smtClean="0"/>
              <a:t>, and then under </a:t>
            </a:r>
            <a:r>
              <a:rPr lang="en-US" b="1" dirty="0" smtClean="0"/>
              <a:t>Perspective</a:t>
            </a:r>
            <a:r>
              <a:rPr lang="en-US" dirty="0" smtClean="0"/>
              <a:t> click </a:t>
            </a:r>
            <a:r>
              <a:rPr lang="en-US" b="1" dirty="0" smtClean="0"/>
              <a:t>Perspective</a:t>
            </a:r>
            <a:r>
              <a:rPr lang="en-US" dirty="0" smtClean="0"/>
              <a:t> </a:t>
            </a:r>
            <a:r>
              <a:rPr lang="en-US" b="1" dirty="0" smtClean="0"/>
              <a:t>Contrasting</a:t>
            </a:r>
            <a:r>
              <a:rPr lang="en-US" dirty="0" smtClean="0"/>
              <a:t> </a:t>
            </a:r>
            <a:r>
              <a:rPr lang="en-US" b="1" dirty="0" smtClean="0"/>
              <a:t>Right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</a:t>
            </a:r>
            <a:r>
              <a:rPr lang="en-US" b="1" dirty="0" smtClean="0"/>
              <a:t> X </a:t>
            </a:r>
            <a:r>
              <a:rPr lang="en-US" dirty="0" smtClean="0"/>
              <a:t>box, enter </a:t>
            </a:r>
            <a:r>
              <a:rPr lang="en-US" b="1" dirty="0" smtClean="0"/>
              <a:t>310.3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°.</a:t>
            </a:r>
            <a:endParaRPr lang="en-US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Y</a:t>
            </a:r>
            <a:r>
              <a:rPr lang="en-US" dirty="0" smtClean="0"/>
              <a:t> box, enter </a:t>
            </a:r>
            <a:r>
              <a:rPr lang="en-US" b="1" dirty="0" smtClean="0"/>
              <a:t>330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</a:t>
            </a:r>
            <a:r>
              <a:rPr lang="en-US" b="1" dirty="0" smtClean="0"/>
              <a:t> Z </a:t>
            </a:r>
            <a:r>
              <a:rPr lang="en-US" dirty="0" smtClean="0"/>
              <a:t>box, enter </a:t>
            </a:r>
            <a:r>
              <a:rPr lang="en-US" b="1" dirty="0" smtClean="0"/>
              <a:t>63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Perspective</a:t>
            </a:r>
            <a:r>
              <a:rPr lang="en-US" dirty="0" smtClean="0"/>
              <a:t> box, enter </a:t>
            </a:r>
            <a:r>
              <a:rPr lang="en-US" b="1" dirty="0" smtClean="0"/>
              <a:t>90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Also in the </a:t>
            </a:r>
            <a:r>
              <a:rPr lang="en-US" b="1" dirty="0" smtClean="0"/>
              <a:t>Format</a:t>
            </a:r>
            <a:r>
              <a:rPr lang="en-US" dirty="0" smtClean="0"/>
              <a:t> </a:t>
            </a:r>
            <a:r>
              <a:rPr lang="en-US" b="1" dirty="0" smtClean="0"/>
              <a:t>Picture</a:t>
            </a:r>
            <a:r>
              <a:rPr lang="en-US" dirty="0" smtClean="0"/>
              <a:t> dialog box, click </a:t>
            </a:r>
            <a:r>
              <a:rPr lang="en-US" b="1" dirty="0" smtClean="0"/>
              <a:t>Shadow</a:t>
            </a:r>
            <a:r>
              <a:rPr lang="en-US" dirty="0" smtClean="0"/>
              <a:t> in the left pane, and in the </a:t>
            </a:r>
            <a:r>
              <a:rPr lang="en-US" b="1" dirty="0" smtClean="0"/>
              <a:t>Shadow</a:t>
            </a:r>
            <a:r>
              <a:rPr lang="en-US" dirty="0" smtClean="0"/>
              <a:t> pane,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Click the button next to </a:t>
            </a:r>
            <a:r>
              <a:rPr lang="en-US" b="1" dirty="0" smtClean="0"/>
              <a:t>Color</a:t>
            </a:r>
            <a:r>
              <a:rPr lang="en-US" dirty="0" smtClean="0"/>
              <a:t>,</a:t>
            </a:r>
            <a:r>
              <a:rPr lang="en-US" baseline="0" dirty="0" smtClean="0"/>
              <a:t> and then under </a:t>
            </a:r>
            <a:r>
              <a:rPr lang="en-US" b="1" baseline="0" dirty="0" smtClean="0"/>
              <a:t>Theme</a:t>
            </a:r>
            <a:r>
              <a:rPr lang="en-US" baseline="0" dirty="0" smtClean="0"/>
              <a:t> </a:t>
            </a:r>
            <a:r>
              <a:rPr lang="en-US" b="1" baseline="0" dirty="0" smtClean="0"/>
              <a:t>Colors</a:t>
            </a:r>
            <a:r>
              <a:rPr lang="en-US" baseline="0" dirty="0" smtClean="0"/>
              <a:t> click </a:t>
            </a:r>
            <a:r>
              <a:rPr lang="en-US" b="1" baseline="0" dirty="0" smtClean="0"/>
              <a:t>Black, Text 1</a:t>
            </a:r>
            <a:r>
              <a:rPr lang="en-US" baseline="0" dirty="0" smtClean="0"/>
              <a:t>.</a:t>
            </a:r>
            <a:endParaRPr lang="en-US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Transparency</a:t>
            </a:r>
            <a:r>
              <a:rPr lang="en-US" dirty="0" smtClean="0"/>
              <a:t> box, enter </a:t>
            </a:r>
            <a:r>
              <a:rPr lang="en-US" b="1" dirty="0" smtClean="0"/>
              <a:t>47%</a:t>
            </a:r>
            <a:r>
              <a:rPr lang="en-US" b="0" dirty="0" smtClean="0"/>
              <a:t>.</a:t>
            </a:r>
            <a:endParaRPr lang="en-US" b="1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Size</a:t>
            </a:r>
            <a:r>
              <a:rPr lang="en-US" dirty="0" smtClean="0"/>
              <a:t> box, enter </a:t>
            </a:r>
            <a:r>
              <a:rPr lang="en-US" b="1" dirty="0" smtClean="0"/>
              <a:t>102%</a:t>
            </a:r>
            <a:r>
              <a:rPr lang="en-US" b="0" dirty="0" smtClean="0"/>
              <a:t>.</a:t>
            </a:r>
            <a:endParaRPr lang="en-US" b="1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Blur</a:t>
            </a:r>
            <a:r>
              <a:rPr lang="en-US" dirty="0" smtClean="0"/>
              <a:t> box, enter </a:t>
            </a:r>
            <a:r>
              <a:rPr lang="en-US" b="1" dirty="0" smtClean="0"/>
              <a:t>16 pt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Angle</a:t>
            </a:r>
            <a:r>
              <a:rPr lang="en-US" dirty="0" smtClean="0"/>
              <a:t> box, enter </a:t>
            </a:r>
            <a:r>
              <a:rPr lang="en-US" b="1" dirty="0" smtClean="0"/>
              <a:t>160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b="1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In the </a:t>
            </a:r>
            <a:r>
              <a:rPr lang="en-US" b="1" dirty="0" smtClean="0"/>
              <a:t>Distance</a:t>
            </a:r>
            <a:r>
              <a:rPr lang="en-US" dirty="0" smtClean="0"/>
              <a:t> box, enter </a:t>
            </a:r>
            <a:r>
              <a:rPr lang="en-US" b="1" dirty="0" smtClean="0"/>
              <a:t>4 pt</a:t>
            </a:r>
            <a:r>
              <a:rPr lang="en-US" dirty="0" smtClean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 smtClean="0"/>
              <a:t>Position the third and fourth rectangles so that the left corners touch the bottom left corners of the first and second rectangles.</a:t>
            </a:r>
          </a:p>
          <a:p>
            <a:endParaRPr lang="en-US" dirty="0" smtClean="0"/>
          </a:p>
          <a:p>
            <a:r>
              <a:rPr lang="en-US" sz="1200" baseline="0" dirty="0" smtClean="0"/>
              <a:t>To reproduce the background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Right-click the slide background area,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left pane,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 Down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second option from the left).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 gradient stops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four stops appear in the slider.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first stop in the slider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Background 1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Darker 15%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(third row, first option from the left).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next stop in the slider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56%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Background 1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Darker 5%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(second row, first option from the left).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next stop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slider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57%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then </a:t>
            </a:r>
            <a:r>
              <a:rPr lang="en-US" dirty="0" smtClean="0"/>
              <a:t>in the </a:t>
            </a:r>
            <a:r>
              <a:rPr lang="en-US" b="1" dirty="0" smtClean="0"/>
              <a:t>Colors</a:t>
            </a:r>
            <a:r>
              <a:rPr lang="en-US" dirty="0" smtClean="0"/>
              <a:t> dialog box, on the </a:t>
            </a:r>
            <a:r>
              <a:rPr lang="en-US" b="1" dirty="0" smtClean="0"/>
              <a:t>Custom</a:t>
            </a:r>
            <a:r>
              <a:rPr lang="en-US" dirty="0" smtClean="0"/>
              <a:t> tab, enter values for Red: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169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169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Blue: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169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last stop in the slider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then </a:t>
            </a:r>
            <a:r>
              <a:rPr lang="en-US" dirty="0" smtClean="0"/>
              <a:t>in the </a:t>
            </a:r>
            <a:r>
              <a:rPr lang="en-US" b="1" dirty="0" smtClean="0"/>
              <a:t>Colors</a:t>
            </a:r>
            <a:r>
              <a:rPr lang="en-US" dirty="0" smtClean="0"/>
              <a:t> dialog box, on the </a:t>
            </a:r>
            <a:r>
              <a:rPr lang="en-US" b="1" dirty="0" smtClean="0"/>
              <a:t>Custom</a:t>
            </a:r>
            <a:r>
              <a:rPr lang="en-US" dirty="0" smtClean="0"/>
              <a:t> tab, enter values for Red: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211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211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Blue: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211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93D69C-5885-4CF8-841B-F08BCA7F590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7829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sz="1400" b="1" dirty="0" smtClean="0"/>
              <a:t>Animated 3-D cube with changing pictures</a:t>
            </a:r>
            <a:r>
              <a:rPr lang="en-US" sz="1400" b="1" baseline="0" dirty="0" smtClean="0"/>
              <a:t> </a:t>
            </a:r>
          </a:p>
          <a:p>
            <a:r>
              <a:rPr lang="en-US" sz="1400" b="0" dirty="0" smtClean="0"/>
              <a:t>(Basic)</a:t>
            </a:r>
          </a:p>
          <a:p>
            <a:endParaRPr lang="en-US" sz="1200" dirty="0" smtClean="0"/>
          </a:p>
          <a:p>
            <a:endParaRPr lang="en-US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/>
              <a:t>Tip</a:t>
            </a:r>
            <a:r>
              <a:rPr lang="en-US" sz="1200" b="0" dirty="0" smtClean="0"/>
              <a:t>: This</a:t>
            </a:r>
            <a:r>
              <a:rPr lang="en-US" sz="1200" dirty="0" smtClean="0"/>
              <a:t> example uses six pictures</a:t>
            </a:r>
            <a:r>
              <a:rPr lang="en-US" sz="1200" baseline="0" dirty="0" smtClean="0"/>
              <a:t> grouped in four sets of three, so that during the animation, various pictures appear on the cube.</a:t>
            </a:r>
          </a:p>
          <a:p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To reproduce the effects on this slide,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Slides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Layout</a:t>
            </a:r>
            <a:r>
              <a:rPr lang="en-US" baseline="0" dirty="0" smtClean="0"/>
              <a:t>, and then click </a:t>
            </a:r>
            <a:r>
              <a:rPr lang="en-US" b="1" baseline="0" dirty="0" smtClean="0"/>
              <a:t>Blank</a:t>
            </a:r>
            <a:r>
              <a:rPr lang="en-US" baseline="0" dirty="0" smtClean="0"/>
              <a:t>.</a:t>
            </a:r>
            <a:endParaRPr lang="en-US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On the </a:t>
            </a:r>
            <a:r>
              <a:rPr lang="en-US" sz="1200" b="1" dirty="0" smtClean="0"/>
              <a:t>Insert</a:t>
            </a:r>
            <a:r>
              <a:rPr lang="en-US" sz="1200" dirty="0" smtClean="0"/>
              <a:t> tab, in the </a:t>
            </a:r>
            <a:r>
              <a:rPr lang="en-US" sz="1200" b="1" dirty="0" smtClean="0"/>
              <a:t>Illustrations</a:t>
            </a:r>
            <a:r>
              <a:rPr lang="en-US" sz="1200" dirty="0" smtClean="0"/>
              <a:t> group, click</a:t>
            </a:r>
            <a:r>
              <a:rPr lang="en-US" sz="1200" baseline="0" dirty="0" smtClean="0"/>
              <a:t> </a:t>
            </a:r>
            <a:r>
              <a:rPr lang="en-US" sz="1200" b="1" dirty="0" smtClean="0"/>
              <a:t>Picture</a:t>
            </a:r>
            <a:r>
              <a:rPr lang="en-US" sz="1200" dirty="0" smtClean="0"/>
              <a:t>. In the </a:t>
            </a:r>
            <a:r>
              <a:rPr lang="en-US" sz="1200" b="1" dirty="0" smtClean="0"/>
              <a:t>Insert</a:t>
            </a:r>
            <a:r>
              <a:rPr lang="en-US" sz="1200" b="1" baseline="0" dirty="0" smtClean="0"/>
              <a:t> Picture </a:t>
            </a:r>
            <a:r>
              <a:rPr lang="en-US" sz="1200" baseline="0" dirty="0" smtClean="0"/>
              <a:t>dialog box, s</a:t>
            </a:r>
            <a:r>
              <a:rPr lang="en-US" sz="1200" dirty="0" smtClean="0"/>
              <a:t>elect a picture, and then click </a:t>
            </a:r>
            <a:r>
              <a:rPr lang="en-US" sz="1200" b="1" dirty="0" smtClean="0"/>
              <a:t>Insert</a:t>
            </a:r>
            <a:r>
              <a:rPr lang="en-US" sz="120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i="0" baseline="0" dirty="0" smtClean="0"/>
              <a:t>Select the picture.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and Position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 launcher.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so that the height is set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3.42”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 width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3.42”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crop the picture,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and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pane,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resize the picture,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and in the right pane,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and rotate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Under </a:t>
            </a:r>
            <a:r>
              <a:rPr lang="en-US" sz="1200" b="1" dirty="0" smtClean="0"/>
              <a:t>Picture</a:t>
            </a:r>
            <a:r>
              <a:rPr lang="en-US" sz="1200" dirty="0" smtClean="0"/>
              <a:t> </a:t>
            </a:r>
            <a:r>
              <a:rPr lang="en-US" sz="1200" b="1" dirty="0" smtClean="0"/>
              <a:t>Tools</a:t>
            </a:r>
            <a:r>
              <a:rPr lang="en-US" sz="1200" dirty="0" smtClean="0"/>
              <a:t> , on the </a:t>
            </a:r>
            <a:r>
              <a:rPr lang="en-US" sz="1200" b="1" dirty="0" smtClean="0"/>
              <a:t>Format</a:t>
            </a:r>
            <a:r>
              <a:rPr lang="en-US" sz="1200" dirty="0" smtClean="0"/>
              <a:t> tab, in the </a:t>
            </a:r>
            <a:r>
              <a:rPr lang="en-US" sz="1200" b="1" dirty="0" smtClean="0"/>
              <a:t>Picture Styles</a:t>
            </a:r>
            <a:r>
              <a:rPr lang="en-US" sz="1200" dirty="0" smtClean="0"/>
              <a:t> group, in the bottom right corner click the </a:t>
            </a:r>
            <a:r>
              <a:rPr lang="en-US" sz="1200" b="1" dirty="0" smtClean="0"/>
              <a:t>Format Shape </a:t>
            </a:r>
            <a:r>
              <a:rPr lang="en-US" sz="1200" b="0" dirty="0" smtClean="0"/>
              <a:t>dialog box launcher. In the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Format Picture </a:t>
            </a:r>
            <a:r>
              <a:rPr lang="en-US" sz="1200" b="0" baseline="0" dirty="0" smtClean="0"/>
              <a:t>dialog box, i</a:t>
            </a:r>
            <a:r>
              <a:rPr lang="en-US" sz="1200" dirty="0" smtClean="0"/>
              <a:t>n</a:t>
            </a:r>
            <a:r>
              <a:rPr lang="en-US" sz="1200" baseline="0" dirty="0" smtClean="0"/>
              <a:t> the left pane, click </a:t>
            </a:r>
            <a:r>
              <a:rPr lang="en-US" sz="1200" b="1" dirty="0" smtClean="0"/>
              <a:t>3-D Format</a:t>
            </a:r>
            <a:r>
              <a:rPr lang="en-US" sz="1200" b="0" dirty="0" smtClean="0"/>
              <a:t>, and then i</a:t>
            </a:r>
            <a:r>
              <a:rPr lang="en-US" sz="1200" dirty="0" smtClean="0"/>
              <a:t>n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3-D Format </a:t>
            </a:r>
            <a:r>
              <a:rPr lang="en-US" sz="1200" baseline="0" dirty="0" smtClean="0"/>
              <a:t>pane, under </a:t>
            </a:r>
            <a:r>
              <a:rPr lang="en-US" sz="1200" b="1" baseline="0" dirty="0" smtClean="0"/>
              <a:t>Bevel</a:t>
            </a:r>
            <a:r>
              <a:rPr lang="en-US" sz="1200" b="0" baseline="0" dirty="0" smtClean="0"/>
              <a:t>, in the</a:t>
            </a:r>
            <a:r>
              <a:rPr lang="en-US" sz="1200" b="1" baseline="0" dirty="0" smtClean="0"/>
              <a:t> Top</a:t>
            </a:r>
            <a:r>
              <a:rPr lang="en-US" sz="1200" b="0" baseline="0" dirty="0" smtClean="0"/>
              <a:t> section</a:t>
            </a:r>
            <a:r>
              <a:rPr lang="en-US" sz="1200" baseline="0" dirty="0" smtClean="0"/>
              <a:t>, do the following: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Click the button next to </a:t>
            </a:r>
            <a:r>
              <a:rPr lang="en-US" sz="1200" b="1" baseline="0" dirty="0" smtClean="0"/>
              <a:t>Top</a:t>
            </a:r>
            <a:r>
              <a:rPr lang="en-US" sz="1200" baseline="0" dirty="0" smtClean="0"/>
              <a:t> and then select</a:t>
            </a:r>
            <a:r>
              <a:rPr lang="en-US" sz="1200" dirty="0" smtClean="0"/>
              <a:t> </a:t>
            </a:r>
            <a:r>
              <a:rPr lang="en-US" sz="1200" b="1" dirty="0" smtClean="0"/>
              <a:t>Convex</a:t>
            </a:r>
            <a:r>
              <a:rPr lang="en-US" sz="1200" dirty="0" smtClean="0"/>
              <a:t> (second row, third from the left)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200" baseline="0" dirty="0" smtClean="0"/>
              <a:t>In</a:t>
            </a:r>
            <a:r>
              <a:rPr lang="en-US" sz="1200" dirty="0" smtClean="0"/>
              <a:t> the </a:t>
            </a:r>
            <a:r>
              <a:rPr lang="en-US" sz="1200" b="1" dirty="0" smtClean="0"/>
              <a:t>Width</a:t>
            </a:r>
            <a:r>
              <a:rPr lang="en-US" sz="1200" dirty="0" smtClean="0"/>
              <a:t> box,</a:t>
            </a:r>
            <a:r>
              <a:rPr lang="en-US" sz="1200" baseline="0" dirty="0" smtClean="0"/>
              <a:t> enter</a:t>
            </a:r>
            <a:r>
              <a:rPr lang="en-US" sz="1200" dirty="0" smtClean="0"/>
              <a:t> </a:t>
            </a:r>
            <a:r>
              <a:rPr lang="en-US" sz="1200" b="1" dirty="0" smtClean="0"/>
              <a:t>6 pt</a:t>
            </a:r>
            <a:r>
              <a:rPr lang="en-US" sz="1200" b="0" dirty="0" smtClean="0"/>
              <a:t>.</a:t>
            </a:r>
            <a:r>
              <a:rPr lang="en-US" sz="1200" b="0" baseline="0" dirty="0" smtClean="0"/>
              <a:t>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200" dirty="0" smtClean="0"/>
              <a:t>In </a:t>
            </a:r>
            <a:r>
              <a:rPr lang="en-US" sz="1200" b="0" baseline="0" dirty="0" smtClean="0"/>
              <a:t>t</a:t>
            </a:r>
            <a:r>
              <a:rPr lang="en-US" sz="1200" baseline="0" dirty="0" smtClean="0"/>
              <a:t>he </a:t>
            </a:r>
            <a:r>
              <a:rPr lang="en-US" sz="1200" b="1" baseline="0" dirty="0" smtClean="0"/>
              <a:t>Height </a:t>
            </a:r>
            <a:r>
              <a:rPr lang="en-US" sz="1200" baseline="0" dirty="0" smtClean="0"/>
              <a:t>box, enter</a:t>
            </a:r>
            <a:r>
              <a:rPr lang="en-US" sz="1200" dirty="0" smtClean="0"/>
              <a:t> </a:t>
            </a:r>
            <a:r>
              <a:rPr lang="en-US" sz="1200" b="1" dirty="0" smtClean="0"/>
              <a:t>6 pt.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dirty="0" smtClean="0"/>
              <a:t>Also</a:t>
            </a:r>
            <a:r>
              <a:rPr lang="en-US" sz="1200" baseline="0" dirty="0" smtClean="0"/>
              <a:t> in the </a:t>
            </a:r>
            <a:r>
              <a:rPr lang="en-US" sz="1200" b="1" baseline="0" dirty="0" smtClean="0"/>
              <a:t>Format Shape </a:t>
            </a:r>
            <a:r>
              <a:rPr lang="en-US" sz="1200" baseline="0" dirty="0" smtClean="0"/>
              <a:t>dialog box, i</a:t>
            </a:r>
            <a:r>
              <a:rPr lang="en-US" sz="1200" dirty="0" smtClean="0"/>
              <a:t>n the left pane, click </a:t>
            </a:r>
            <a:r>
              <a:rPr lang="en-US" sz="1200" b="1" dirty="0" smtClean="0"/>
              <a:t>Line Color</a:t>
            </a:r>
            <a:r>
              <a:rPr lang="en-US" sz="1200" b="0" dirty="0" smtClean="0"/>
              <a:t>,</a:t>
            </a:r>
            <a:r>
              <a:rPr lang="en-US" sz="1200" b="0" baseline="0" dirty="0" smtClean="0"/>
              <a:t> and then i</a:t>
            </a:r>
            <a:r>
              <a:rPr lang="en-US" sz="1200" baseline="0" dirty="0" smtClean="0"/>
              <a:t>n the </a:t>
            </a:r>
            <a:r>
              <a:rPr lang="en-US" sz="1200" b="1" baseline="0" dirty="0" smtClean="0"/>
              <a:t>Line Color </a:t>
            </a:r>
            <a:r>
              <a:rPr lang="en-US" sz="1200" baseline="0" dirty="0" smtClean="0"/>
              <a:t>pane, do the following: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200" baseline="0" dirty="0" smtClean="0"/>
              <a:t>Click</a:t>
            </a:r>
            <a:r>
              <a:rPr lang="en-US" sz="1200" dirty="0" smtClean="0"/>
              <a:t> </a:t>
            </a:r>
            <a:r>
              <a:rPr lang="en-US" sz="1200" b="1" dirty="0" smtClean="0"/>
              <a:t>Solid line</a:t>
            </a:r>
            <a:r>
              <a:rPr lang="en-US" sz="1200" dirty="0" smtClean="0"/>
              <a:t>.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200" b="0" dirty="0" smtClean="0"/>
              <a:t>Click the button next to </a:t>
            </a:r>
            <a:r>
              <a:rPr lang="en-US" sz="1200" b="1" baseline="0" dirty="0" smtClean="0"/>
              <a:t>Color</a:t>
            </a:r>
            <a:r>
              <a:rPr lang="en-US" sz="1200" b="0" baseline="0" dirty="0" smtClean="0"/>
              <a:t>, and then click </a:t>
            </a:r>
            <a:r>
              <a:rPr lang="en-US" sz="1200" b="1" baseline="0" dirty="0" smtClean="0"/>
              <a:t>More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Colors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Colors</a:t>
            </a:r>
            <a:r>
              <a:rPr lang="en-US" sz="1200" b="0" baseline="0" dirty="0" smtClean="0"/>
              <a:t> dialog box, on the </a:t>
            </a:r>
            <a:r>
              <a:rPr lang="en-US" sz="1200" b="1" baseline="0" dirty="0" smtClean="0"/>
              <a:t>Custom</a:t>
            </a:r>
            <a:r>
              <a:rPr lang="en-US" sz="1200" baseline="0" dirty="0" smtClean="0"/>
              <a:t> tab, enter </a:t>
            </a:r>
            <a:r>
              <a:rPr lang="en-US" sz="1200" b="0" baseline="0" dirty="0" smtClean="0"/>
              <a:t>Red</a:t>
            </a:r>
            <a:r>
              <a:rPr lang="en-US" sz="1200" b="1" baseline="0" dirty="0" smtClean="0"/>
              <a:t>: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8, </a:t>
            </a:r>
            <a:r>
              <a:rPr lang="en-US" sz="1200" b="0" baseline="0" dirty="0" smtClean="0"/>
              <a:t>Green</a:t>
            </a:r>
            <a:r>
              <a:rPr lang="en-US" sz="1200" b="1" baseline="0" dirty="0" smtClean="0"/>
              <a:t>: 18, </a:t>
            </a:r>
            <a:r>
              <a:rPr lang="en-US" sz="1200" b="0" baseline="0" dirty="0" smtClean="0"/>
              <a:t>Blue</a:t>
            </a:r>
            <a:r>
              <a:rPr lang="en-US" sz="1200" b="1" baseline="0" dirty="0" smtClean="0"/>
              <a:t>: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31</a:t>
            </a:r>
            <a:r>
              <a:rPr lang="en-US" sz="1200" baseline="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Also</a:t>
            </a:r>
            <a:r>
              <a:rPr lang="en-US" sz="1200" baseline="0" dirty="0" smtClean="0"/>
              <a:t> </a:t>
            </a:r>
            <a:r>
              <a:rPr lang="en-US" sz="1200" b="0" baseline="0" dirty="0" smtClean="0"/>
              <a:t>i</a:t>
            </a:r>
            <a:r>
              <a:rPr lang="en-US" sz="1200" b="0" dirty="0" smtClean="0"/>
              <a:t>n the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Format Shape </a:t>
            </a:r>
            <a:r>
              <a:rPr lang="en-US" sz="1200" b="0" baseline="0" dirty="0" smtClean="0"/>
              <a:t>dialog box, </a:t>
            </a:r>
            <a:r>
              <a:rPr lang="en-US" sz="1200" baseline="0" dirty="0" smtClean="0"/>
              <a:t>in the </a:t>
            </a:r>
            <a:r>
              <a:rPr lang="en-US" sz="1200" dirty="0" smtClean="0"/>
              <a:t>left pane, click </a:t>
            </a:r>
            <a:r>
              <a:rPr lang="en-US" sz="1200" b="1" dirty="0" smtClean="0"/>
              <a:t>Line Style</a:t>
            </a:r>
            <a:r>
              <a:rPr lang="en-US" sz="1200" b="0" dirty="0" smtClean="0"/>
              <a:t>,</a:t>
            </a:r>
            <a:r>
              <a:rPr lang="en-US" sz="1200" b="0" baseline="0" dirty="0" smtClean="0"/>
              <a:t> and then i</a:t>
            </a:r>
            <a:r>
              <a:rPr lang="en-US" sz="1200" baseline="0" dirty="0" smtClean="0"/>
              <a:t>n the </a:t>
            </a:r>
            <a:r>
              <a:rPr lang="en-US" sz="1200" b="1" baseline="0" dirty="0" smtClean="0"/>
              <a:t>Line Style </a:t>
            </a:r>
            <a:r>
              <a:rPr lang="en-US" sz="1200" baseline="0" dirty="0" smtClean="0"/>
              <a:t>pane, in </a:t>
            </a:r>
            <a:r>
              <a:rPr lang="en-US" sz="1200" b="1" dirty="0" smtClean="0"/>
              <a:t>Width</a:t>
            </a:r>
            <a:r>
              <a:rPr lang="en-US" sz="1200" baseline="0" dirty="0" smtClean="0"/>
              <a:t> box, enter</a:t>
            </a:r>
            <a:r>
              <a:rPr lang="en-US" sz="1200" dirty="0" smtClean="0"/>
              <a:t> </a:t>
            </a:r>
            <a:r>
              <a:rPr lang="en-US" sz="1200" b="1" dirty="0" smtClean="0"/>
              <a:t>0.75 pt</a:t>
            </a:r>
            <a:r>
              <a:rPr lang="en-US" sz="1200" dirty="0" smtClean="0"/>
              <a:t>.</a:t>
            </a:r>
          </a:p>
          <a:p>
            <a:pPr marL="342900" indent="-342900">
              <a:buFont typeface="+mj-lt"/>
              <a:buAutoNum type="arabicPeriod"/>
            </a:pPr>
            <a:endParaRPr lang="en-US" sz="1200" dirty="0" smtClean="0"/>
          </a:p>
          <a:p>
            <a:r>
              <a:rPr lang="en-US" sz="1200" dirty="0" smtClean="0"/>
              <a:t>To reproduce two additional pictures </a:t>
            </a:r>
            <a:r>
              <a:rPr lang="en-US" sz="1200" baseline="0" dirty="0" smtClean="0"/>
              <a:t>and the cube, do the following: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Select the picture on the slide. On the </a:t>
            </a:r>
            <a:r>
              <a:rPr lang="en-US" sz="1200" b="1" dirty="0" smtClean="0"/>
              <a:t>Home </a:t>
            </a:r>
            <a:r>
              <a:rPr lang="en-US" sz="1200" dirty="0" smtClean="0"/>
              <a:t>tab, in the </a:t>
            </a:r>
            <a:r>
              <a:rPr lang="en-US" sz="1200" b="1" dirty="0" smtClean="0"/>
              <a:t>Clipboard</a:t>
            </a:r>
            <a:r>
              <a:rPr lang="en-US" sz="1200" dirty="0" smtClean="0"/>
              <a:t> group, click the arrow next</a:t>
            </a:r>
            <a:r>
              <a:rPr lang="en-US" sz="1200" baseline="0" dirty="0" smtClean="0"/>
              <a:t> to </a:t>
            </a:r>
            <a:r>
              <a:rPr lang="en-US" sz="1200" b="1" baseline="0" dirty="0" smtClean="0"/>
              <a:t>Copy</a:t>
            </a:r>
            <a:r>
              <a:rPr lang="en-US" sz="1200" dirty="0" smtClean="0"/>
              <a:t>, and then</a:t>
            </a:r>
            <a:r>
              <a:rPr lang="en-US" sz="1200" baseline="0" dirty="0" smtClean="0"/>
              <a:t> click </a:t>
            </a:r>
            <a:r>
              <a:rPr lang="en-US" sz="1200" b="1" dirty="0" smtClean="0"/>
              <a:t>Duplicate</a:t>
            </a:r>
            <a:r>
              <a:rPr lang="en-US" sz="1200" dirty="0" smtClean="0"/>
              <a:t>.</a:t>
            </a:r>
            <a:r>
              <a:rPr lang="en-US" sz="1200" baseline="0" dirty="0" smtClean="0"/>
              <a:t> </a:t>
            </a:r>
            <a:r>
              <a:rPr lang="en-US" sz="1200" dirty="0" smtClean="0"/>
              <a:t>Repeat this</a:t>
            </a:r>
            <a:r>
              <a:rPr lang="en-US" sz="1200" baseline="0" dirty="0" smtClean="0"/>
              <a:t> step again for a total of three pictures. </a:t>
            </a:r>
            <a:r>
              <a:rPr lang="en-US" sz="1200" dirty="0" smtClean="0"/>
              <a:t>Position the pictures on the slide so</a:t>
            </a:r>
            <a:r>
              <a:rPr lang="en-US" sz="1200" baseline="0" dirty="0" smtClean="0"/>
              <a:t> that each one is visible.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Select one</a:t>
            </a:r>
            <a:r>
              <a:rPr lang="en-US" sz="1200" baseline="0" dirty="0" smtClean="0"/>
              <a:t> of the </a:t>
            </a:r>
            <a:r>
              <a:rPr lang="en-US" sz="1200" dirty="0" smtClean="0"/>
              <a:t>duplicate pictures.</a:t>
            </a:r>
            <a:r>
              <a:rPr lang="en-US" sz="1200" baseline="0" dirty="0" smtClean="0"/>
              <a:t> </a:t>
            </a:r>
            <a:r>
              <a:rPr lang="en-US" sz="1200" dirty="0" smtClean="0"/>
              <a:t>Under </a:t>
            </a:r>
            <a:r>
              <a:rPr lang="en-US" sz="1200" b="1" dirty="0" smtClean="0"/>
              <a:t>Picture Tools</a:t>
            </a:r>
            <a:r>
              <a:rPr lang="en-US" sz="1200" dirty="0" smtClean="0"/>
              <a:t>, on the </a:t>
            </a:r>
            <a:r>
              <a:rPr lang="en-US" sz="1200" b="1" dirty="0" smtClean="0"/>
              <a:t>Format </a:t>
            </a:r>
            <a:r>
              <a:rPr lang="en-US" sz="1200" dirty="0" smtClean="0"/>
              <a:t>tab, in the </a:t>
            </a:r>
            <a:r>
              <a:rPr lang="en-US" sz="1200" b="1" dirty="0" smtClean="0"/>
              <a:t>Adjust</a:t>
            </a:r>
            <a:r>
              <a:rPr lang="en-US" sz="1200" dirty="0" smtClean="0"/>
              <a:t> group, click </a:t>
            </a:r>
            <a:r>
              <a:rPr lang="en-US" sz="1200" b="1" dirty="0" smtClean="0"/>
              <a:t>Change Picture</a:t>
            </a:r>
            <a:r>
              <a:rPr lang="en-US" sz="1200" dirty="0" smtClean="0"/>
              <a:t>. In the </a:t>
            </a:r>
            <a:r>
              <a:rPr lang="en-US" sz="1200" b="1" dirty="0" smtClean="0"/>
              <a:t>Insert</a:t>
            </a:r>
            <a:r>
              <a:rPr lang="en-US" sz="1200" b="1" baseline="0" dirty="0" smtClean="0"/>
              <a:t> Picture </a:t>
            </a:r>
            <a:r>
              <a:rPr lang="en-US" sz="1200" baseline="0" dirty="0" smtClean="0"/>
              <a:t>dialog box, s</a:t>
            </a:r>
            <a:r>
              <a:rPr lang="en-US" sz="1200" dirty="0" smtClean="0"/>
              <a:t>elect a picture, and then click </a:t>
            </a:r>
            <a:r>
              <a:rPr lang="en-US" sz="1200" b="1" dirty="0" smtClean="0"/>
              <a:t>Insert</a:t>
            </a:r>
            <a:r>
              <a:rPr lang="en-US" sz="120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i="0" baseline="0" dirty="0" smtClean="0"/>
              <a:t>Select the picture.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and Position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 launcher.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so that the height is set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3.42”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 width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3.42”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crop the picture,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and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pane,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resize the picture,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and in the right pane,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and rotate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/>
              <a:t>Repeat steps 1 -3 to reproduce another picture.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/>
              <a:t>Select the picture that will appear on the top of the cube. Under </a:t>
            </a:r>
            <a:r>
              <a:rPr lang="en-US" sz="1200" b="1" i="0" baseline="0" dirty="0" smtClean="0"/>
              <a:t>Picture Tools</a:t>
            </a:r>
            <a:r>
              <a:rPr lang="en-US" sz="1200" b="0" i="0" baseline="0" dirty="0" smtClean="0"/>
              <a:t>, on the </a:t>
            </a:r>
            <a:r>
              <a:rPr lang="en-US" sz="1200" b="1" i="0" baseline="0" dirty="0" smtClean="0"/>
              <a:t>Format</a:t>
            </a:r>
            <a:r>
              <a:rPr lang="en-US" sz="1200" b="0" i="0" baseline="0" dirty="0" smtClean="0"/>
              <a:t> tab, in the </a:t>
            </a:r>
            <a:r>
              <a:rPr lang="en-US" sz="1200" b="1" i="0" baseline="0" dirty="0" smtClean="0"/>
              <a:t>Picture Styles </a:t>
            </a:r>
            <a:r>
              <a:rPr lang="en-US" sz="1200" b="0" i="0" baseline="0" dirty="0" smtClean="0"/>
              <a:t>group, click </a:t>
            </a:r>
            <a:r>
              <a:rPr lang="en-US" sz="1200" b="1" i="0" baseline="0" dirty="0" smtClean="0"/>
              <a:t>Picture Effects</a:t>
            </a:r>
            <a:r>
              <a:rPr lang="en-US" sz="1200" b="0" i="0" baseline="0" dirty="0" smtClean="0"/>
              <a:t>, point to </a:t>
            </a:r>
            <a:r>
              <a:rPr lang="en-US" sz="1200" b="1" i="0" baseline="0" dirty="0" smtClean="0"/>
              <a:t>3-D Rotation</a:t>
            </a:r>
            <a:r>
              <a:rPr lang="en-US" sz="1200" b="0" i="0" baseline="0" dirty="0" smtClean="0"/>
              <a:t>, and then under </a:t>
            </a:r>
            <a:r>
              <a:rPr lang="en-US" sz="1200" b="1" i="0" baseline="0" dirty="0" smtClean="0"/>
              <a:t>Parallel</a:t>
            </a:r>
            <a:r>
              <a:rPr lang="en-US" sz="1200" b="0" i="0" baseline="0" dirty="0" smtClean="0"/>
              <a:t>, click </a:t>
            </a:r>
            <a:r>
              <a:rPr lang="en-US" sz="1200" b="1" i="0" baseline="0" dirty="0" smtClean="0"/>
              <a:t>Off Axis 1 Top</a:t>
            </a:r>
            <a:r>
              <a:rPr lang="en-US" sz="1200" b="0" i="0" baseline="0" dirty="0" smtClean="0"/>
              <a:t> (second row, third option from the left).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/>
              <a:t>Select the picture that will appear on the left side of the cube. Under </a:t>
            </a:r>
            <a:r>
              <a:rPr lang="en-US" sz="1200" b="1" i="0" baseline="0" dirty="0" smtClean="0"/>
              <a:t>Picture Tools</a:t>
            </a:r>
            <a:r>
              <a:rPr lang="en-US" sz="1200" b="0" i="0" baseline="0" dirty="0" smtClean="0"/>
              <a:t>, on the </a:t>
            </a:r>
            <a:r>
              <a:rPr lang="en-US" sz="1200" b="1" i="0" baseline="0" dirty="0" smtClean="0"/>
              <a:t>Format</a:t>
            </a:r>
            <a:r>
              <a:rPr lang="en-US" sz="1200" b="0" i="0" baseline="0" dirty="0" smtClean="0"/>
              <a:t> tab, in the </a:t>
            </a:r>
            <a:r>
              <a:rPr lang="en-US" sz="1200" b="1" i="0" baseline="0" dirty="0" smtClean="0"/>
              <a:t>Picture Styles </a:t>
            </a:r>
            <a:r>
              <a:rPr lang="en-US" sz="1200" b="0" i="0" baseline="0" dirty="0" smtClean="0"/>
              <a:t>group, click </a:t>
            </a:r>
            <a:r>
              <a:rPr lang="en-US" sz="1200" b="1" i="0" baseline="0" dirty="0" smtClean="0"/>
              <a:t>Picture Effects</a:t>
            </a:r>
            <a:r>
              <a:rPr lang="en-US" sz="1200" b="0" i="0" baseline="0" dirty="0" smtClean="0"/>
              <a:t>, point to </a:t>
            </a:r>
            <a:r>
              <a:rPr lang="en-US" sz="1200" b="1" i="0" baseline="0" dirty="0" smtClean="0"/>
              <a:t>3-D Rotation</a:t>
            </a:r>
            <a:r>
              <a:rPr lang="en-US" sz="1200" b="0" i="0" baseline="0" dirty="0" smtClean="0"/>
              <a:t>, and then under </a:t>
            </a:r>
            <a:r>
              <a:rPr lang="en-US" sz="1200" b="1" i="0" baseline="0" dirty="0" smtClean="0"/>
              <a:t>Parallel</a:t>
            </a:r>
            <a:r>
              <a:rPr lang="en-US" sz="1200" b="0" i="0" baseline="0" dirty="0" smtClean="0"/>
              <a:t>, click </a:t>
            </a:r>
            <a:r>
              <a:rPr lang="en-US" sz="1200" b="1" i="0" baseline="0" dirty="0" smtClean="0"/>
              <a:t>Off Axis 1 Left </a:t>
            </a:r>
            <a:r>
              <a:rPr lang="en-US" sz="1200" b="0" i="0" baseline="0" dirty="0" smtClean="0"/>
              <a:t>(second row, first option from the left).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/>
              <a:t>Select the picture that will appear on the right side of the cube. Under </a:t>
            </a:r>
            <a:r>
              <a:rPr lang="en-US" sz="1200" b="1" i="0" baseline="0" dirty="0" smtClean="0"/>
              <a:t>Picture Tools</a:t>
            </a:r>
            <a:r>
              <a:rPr lang="en-US" sz="1200" b="0" i="0" baseline="0" dirty="0" smtClean="0"/>
              <a:t>, on the </a:t>
            </a:r>
            <a:r>
              <a:rPr lang="en-US" sz="1200" b="1" i="0" baseline="0" dirty="0" smtClean="0"/>
              <a:t>Format</a:t>
            </a:r>
            <a:r>
              <a:rPr lang="en-US" sz="1200" b="0" i="0" baseline="0" dirty="0" smtClean="0"/>
              <a:t> tab, in the </a:t>
            </a:r>
            <a:r>
              <a:rPr lang="en-US" sz="1200" b="1" i="0" baseline="0" dirty="0" smtClean="0"/>
              <a:t>Picture Styles </a:t>
            </a:r>
            <a:r>
              <a:rPr lang="en-US" sz="1200" b="0" i="0" baseline="0" dirty="0" smtClean="0"/>
              <a:t>group, click </a:t>
            </a:r>
            <a:r>
              <a:rPr lang="en-US" sz="1200" b="1" i="0" baseline="0" dirty="0" smtClean="0"/>
              <a:t>Picture Effects</a:t>
            </a:r>
            <a:r>
              <a:rPr lang="en-US" sz="1200" b="0" i="0" baseline="0" dirty="0" smtClean="0"/>
              <a:t>, point to </a:t>
            </a:r>
            <a:r>
              <a:rPr lang="en-US" sz="1200" b="1" i="0" baseline="0" dirty="0" smtClean="0"/>
              <a:t>3-D Rotation</a:t>
            </a:r>
            <a:r>
              <a:rPr lang="en-US" sz="1200" b="0" i="0" baseline="0" dirty="0" smtClean="0"/>
              <a:t>, and then under </a:t>
            </a:r>
            <a:r>
              <a:rPr lang="en-US" sz="1200" b="1" i="0" baseline="0" dirty="0" smtClean="0"/>
              <a:t>Parallel</a:t>
            </a:r>
            <a:r>
              <a:rPr lang="en-US" sz="1200" b="0" i="0" baseline="0" dirty="0" smtClean="0"/>
              <a:t>, click </a:t>
            </a:r>
            <a:r>
              <a:rPr lang="en-US" sz="1200" b="1" i="0" baseline="0" dirty="0" smtClean="0"/>
              <a:t>Off Axis 1 Right </a:t>
            </a:r>
            <a:r>
              <a:rPr lang="en-US" sz="1200" b="0" i="0" baseline="0" dirty="0" smtClean="0"/>
              <a:t>(second row, second option from the left).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/>
              <a:t>Drag the pictures on the slide to create a cube. The edges of each picture may not line up exactly. To align the pictures as closely as possible, on the </a:t>
            </a:r>
            <a:r>
              <a:rPr lang="en-US" sz="1200" b="1" i="0" baseline="0" dirty="0" smtClean="0"/>
              <a:t>View</a:t>
            </a:r>
            <a:r>
              <a:rPr lang="en-US" sz="1200" b="0" i="0" baseline="0" dirty="0" smtClean="0"/>
              <a:t> tab, click </a:t>
            </a:r>
            <a:r>
              <a:rPr lang="en-US" sz="1200" b="1" i="0" baseline="0" dirty="0" smtClean="0"/>
              <a:t>Zoom</a:t>
            </a:r>
            <a:r>
              <a:rPr lang="en-US" sz="1200" b="0" i="0" baseline="0" dirty="0" smtClean="0"/>
              <a:t>. In the </a:t>
            </a:r>
            <a:r>
              <a:rPr lang="en-US" sz="1200" b="1" i="0" baseline="0" dirty="0" smtClean="0"/>
              <a:t>Zoom</a:t>
            </a:r>
            <a:r>
              <a:rPr lang="en-US" sz="1200" b="0" i="0" baseline="0" dirty="0" smtClean="0"/>
              <a:t> dialog box, click </a:t>
            </a:r>
            <a:r>
              <a:rPr lang="en-US" sz="1200" b="1" i="0" baseline="0" dirty="0" smtClean="0"/>
              <a:t>400%</a:t>
            </a:r>
            <a:r>
              <a:rPr lang="en-US" sz="1200" b="0" i="0" baseline="0" dirty="0" smtClean="0"/>
              <a:t>, and then drag the pictures on the slide.  </a:t>
            </a:r>
            <a:br>
              <a:rPr lang="en-US" sz="1200" b="0" i="0" baseline="0" dirty="0" smtClean="0"/>
            </a:br>
            <a:r>
              <a:rPr lang="en-US" sz="1200" b="1" i="0" baseline="0" dirty="0" smtClean="0"/>
              <a:t>Tip</a:t>
            </a:r>
            <a:r>
              <a:rPr lang="en-US" sz="1200" b="0" i="0" baseline="0" dirty="0" smtClean="0"/>
              <a:t>: To help more precisely place the pictures, select the picture that you want to move, then hold down the CTRL key and use the keyboard direction arrow keys.</a:t>
            </a:r>
            <a:endParaRPr lang="en-US" sz="1200" i="0" baseline="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i="0" baseline="0" dirty="0" smtClean="0"/>
              <a:t>Press and hold SHIFT and select all three pictures on the slide. On the </a:t>
            </a:r>
            <a:r>
              <a:rPr lang="en-US" sz="1200" b="1" i="0" baseline="0" dirty="0" smtClean="0"/>
              <a:t>Home</a:t>
            </a:r>
            <a:r>
              <a:rPr lang="en-US" sz="1200" i="0" baseline="0" dirty="0" smtClean="0"/>
              <a:t> tab, in the </a:t>
            </a:r>
            <a:r>
              <a:rPr lang="en-US" sz="1200" b="1" i="0" baseline="0" dirty="0" smtClean="0"/>
              <a:t>Drawing</a:t>
            </a:r>
            <a:r>
              <a:rPr lang="en-US" sz="1200" i="0" baseline="0" dirty="0" smtClean="0"/>
              <a:t> group, click </a:t>
            </a:r>
            <a:r>
              <a:rPr lang="en-US" sz="1200" b="1" i="0" baseline="0" dirty="0" smtClean="0"/>
              <a:t>Arrange</a:t>
            </a:r>
            <a:r>
              <a:rPr lang="en-US" sz="1200" i="0" baseline="0" dirty="0" smtClean="0"/>
              <a:t>, and then click </a:t>
            </a:r>
            <a:r>
              <a:rPr lang="en-US" sz="1200" b="1" i="0" baseline="0" dirty="0" smtClean="0"/>
              <a:t>Group</a:t>
            </a:r>
            <a:r>
              <a:rPr lang="en-US" sz="1200" i="0" baseline="0" dirty="0" smtClean="0"/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i="0" baseline="0" dirty="0" smtClean="0"/>
              <a:t>On the </a:t>
            </a:r>
            <a:r>
              <a:rPr lang="en-US" sz="1200" b="1" i="0" baseline="0" dirty="0" smtClean="0"/>
              <a:t>Home</a:t>
            </a:r>
            <a:r>
              <a:rPr lang="en-US" sz="1200" i="0" baseline="0" dirty="0" smtClean="0"/>
              <a:t> tab, in the </a:t>
            </a:r>
            <a:r>
              <a:rPr lang="en-US" sz="1200" b="1" i="0" baseline="0" dirty="0" smtClean="0"/>
              <a:t>Editing</a:t>
            </a:r>
            <a:r>
              <a:rPr lang="en-US" sz="1200" i="0" baseline="0" dirty="0" smtClean="0"/>
              <a:t> group, click </a:t>
            </a:r>
            <a:r>
              <a:rPr lang="en-US" sz="1200" b="1" i="0" baseline="0" dirty="0" smtClean="0"/>
              <a:t>Select</a:t>
            </a:r>
            <a:r>
              <a:rPr lang="en-US" sz="1200" i="0" baseline="0" dirty="0" smtClean="0"/>
              <a:t>, and then click </a:t>
            </a:r>
            <a:r>
              <a:rPr lang="en-US" sz="1200" b="1" i="0" baseline="0" dirty="0" smtClean="0"/>
              <a:t>Selection Pane</a:t>
            </a:r>
            <a:r>
              <a:rPr lang="en-US" sz="1200" i="0" baseline="0" dirty="0" smtClean="0"/>
              <a:t>. Edit the name of the group in the </a:t>
            </a:r>
            <a:r>
              <a:rPr lang="en-US" sz="1200" b="1" i="0" baseline="0" dirty="0" smtClean="0"/>
              <a:t>Selection and Visibility</a:t>
            </a:r>
            <a:r>
              <a:rPr lang="en-US" sz="1200" i="0" baseline="0" dirty="0" smtClean="0"/>
              <a:t> pane, by double-clicking the group and then entering </a:t>
            </a:r>
            <a:r>
              <a:rPr lang="en-US" sz="1200" b="1" i="0" baseline="0" dirty="0" smtClean="0"/>
              <a:t>Cube Group</a:t>
            </a:r>
            <a:r>
              <a:rPr lang="en-US" sz="1200" i="0" baseline="0" dirty="0" smtClean="0"/>
              <a:t>.</a:t>
            </a:r>
            <a:endParaRPr lang="en-US" sz="1200" i="1" dirty="0" smtClean="0"/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1200" b="1" baseline="0" dirty="0" smtClean="0"/>
          </a:p>
          <a:p>
            <a:endParaRPr lang="en-US" sz="1200" i="1" baseline="0" dirty="0" smtClean="0"/>
          </a:p>
          <a:p>
            <a:r>
              <a:rPr lang="en-US" sz="1200" dirty="0" smtClean="0"/>
              <a:t>To reproduce the shadow</a:t>
            </a:r>
            <a:r>
              <a:rPr lang="en-US" sz="1200" baseline="0" dirty="0" smtClean="0"/>
              <a:t> effects on this slide, do the following: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On the </a:t>
            </a:r>
            <a:r>
              <a:rPr lang="en-US" sz="1200" b="1" dirty="0" smtClean="0"/>
              <a:t>Home</a:t>
            </a:r>
            <a:r>
              <a:rPr lang="en-US" sz="1200" dirty="0" smtClean="0"/>
              <a:t> tab, in the </a:t>
            </a:r>
            <a:r>
              <a:rPr lang="en-US" sz="1200" b="1" dirty="0" smtClean="0"/>
              <a:t>Drawing</a:t>
            </a:r>
            <a:r>
              <a:rPr lang="en-US" sz="1200" dirty="0" smtClean="0"/>
              <a:t> group, click </a:t>
            </a:r>
            <a:r>
              <a:rPr lang="en-US" sz="1200" b="1" dirty="0" smtClean="0"/>
              <a:t>Shapes</a:t>
            </a:r>
            <a:r>
              <a:rPr lang="en-US" sz="1200" dirty="0" smtClean="0"/>
              <a:t>, and then under </a:t>
            </a:r>
            <a:r>
              <a:rPr lang="en-US" sz="1200" b="1" dirty="0" smtClean="0"/>
              <a:t>Rectangles</a:t>
            </a:r>
            <a:r>
              <a:rPr lang="en-US" sz="1200" dirty="0" smtClean="0"/>
              <a:t> click </a:t>
            </a:r>
            <a:r>
              <a:rPr lang="en-US" sz="1200" b="1" dirty="0" smtClean="0"/>
              <a:t>Rectangle</a:t>
            </a:r>
            <a:r>
              <a:rPr lang="en-US" sz="1200" dirty="0" smtClean="0"/>
              <a:t> (first option from the left). On the slide, drag to draw a rectangle.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Select the rectangle. Under </a:t>
            </a:r>
            <a:r>
              <a:rPr lang="en-US" sz="1200" b="1" dirty="0" smtClean="0"/>
              <a:t>Drawing</a:t>
            </a:r>
            <a:r>
              <a:rPr lang="en-US" sz="1200" dirty="0" smtClean="0"/>
              <a:t> </a:t>
            </a:r>
            <a:r>
              <a:rPr lang="en-US" sz="1200" b="1" dirty="0" smtClean="0"/>
              <a:t>Tools</a:t>
            </a:r>
            <a:r>
              <a:rPr lang="en-US" sz="1200" dirty="0" smtClean="0"/>
              <a:t>, on the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Format tab</a:t>
            </a:r>
            <a:r>
              <a:rPr lang="en-US" sz="1200" baseline="0" dirty="0" smtClean="0"/>
              <a:t>, in the </a:t>
            </a:r>
            <a:r>
              <a:rPr lang="en-US" sz="1200" b="1" baseline="0" dirty="0" smtClean="0"/>
              <a:t>Size</a:t>
            </a:r>
            <a:r>
              <a:rPr lang="en-US" sz="1200" baseline="0" dirty="0" smtClean="0"/>
              <a:t> group,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Shape Height </a:t>
            </a:r>
            <a:r>
              <a:rPr lang="en-US" sz="1200" baseline="0" dirty="0" smtClean="0"/>
              <a:t>box, enter </a:t>
            </a:r>
            <a:r>
              <a:rPr lang="en-US" sz="1200" b="1" baseline="0" dirty="0" smtClean="0"/>
              <a:t>3.42”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Shape Width </a:t>
            </a:r>
            <a:r>
              <a:rPr lang="en-US" sz="1200" baseline="0" dirty="0" smtClean="0"/>
              <a:t>box, enter </a:t>
            </a:r>
            <a:r>
              <a:rPr lang="en-US" sz="1200" b="1" baseline="0" dirty="0" smtClean="0"/>
              <a:t>3.42</a:t>
            </a:r>
            <a:r>
              <a:rPr lang="en-US" sz="1200" baseline="0" dirty="0" smtClean="0"/>
              <a:t>”.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Home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Drawing</a:t>
            </a:r>
            <a:r>
              <a:rPr lang="en-US" sz="1200" baseline="0" dirty="0" smtClean="0"/>
              <a:t> group, click the arrow next to </a:t>
            </a:r>
            <a:r>
              <a:rPr lang="en-US" sz="1200" b="1" baseline="0" dirty="0" smtClean="0"/>
              <a:t>Shape Fill</a:t>
            </a:r>
            <a:r>
              <a:rPr lang="en-US" sz="1200" baseline="0" dirty="0" smtClean="0"/>
              <a:t>, and then under </a:t>
            </a:r>
            <a:r>
              <a:rPr lang="en-US" sz="1200" b="1" baseline="0" dirty="0" smtClean="0"/>
              <a:t>Theme Colors </a:t>
            </a:r>
            <a:r>
              <a:rPr lang="en-US" sz="1200" baseline="0" dirty="0" smtClean="0"/>
              <a:t>click </a:t>
            </a:r>
            <a:r>
              <a:rPr lang="en-US" sz="1200" b="1" baseline="0" dirty="0" smtClean="0"/>
              <a:t>White, Text 1 </a:t>
            </a:r>
            <a:r>
              <a:rPr lang="en-US" sz="1200" baseline="0" dirty="0" smtClean="0"/>
              <a:t>(first row, second option from the left).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Home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Drawing</a:t>
            </a:r>
            <a:r>
              <a:rPr lang="en-US" sz="1200" baseline="0" dirty="0" smtClean="0"/>
              <a:t> group, click the arrow next to </a:t>
            </a:r>
            <a:r>
              <a:rPr lang="en-US" sz="1200" b="1" baseline="0" dirty="0" smtClean="0"/>
              <a:t>Shape Outline</a:t>
            </a:r>
            <a:r>
              <a:rPr lang="en-US" sz="1200" baseline="0" dirty="0" smtClean="0"/>
              <a:t>, and then click </a:t>
            </a:r>
            <a:r>
              <a:rPr lang="en-US" sz="1200" b="1" baseline="0" dirty="0" smtClean="0"/>
              <a:t>No Outline</a:t>
            </a:r>
            <a:r>
              <a:rPr lang="en-US" sz="1200" baseline="0" dirty="0" smtClean="0"/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Home</a:t>
            </a:r>
            <a:r>
              <a:rPr lang="en-US" sz="1200" baseline="0" dirty="0" smtClean="0"/>
              <a:t> tab, in the bottom right corner of the </a:t>
            </a:r>
            <a:r>
              <a:rPr lang="en-US" sz="1200" b="1" baseline="0" dirty="0" smtClean="0"/>
              <a:t>Drawing</a:t>
            </a:r>
            <a:r>
              <a:rPr lang="en-US" sz="1200" baseline="0" dirty="0" smtClean="0"/>
              <a:t> group, click the </a:t>
            </a:r>
            <a:r>
              <a:rPr lang="en-US" sz="1200" b="1" baseline="0" dirty="0" smtClean="0"/>
              <a:t>Format Shape </a:t>
            </a:r>
            <a:r>
              <a:rPr lang="en-US" sz="1200" baseline="0" dirty="0" smtClean="0"/>
              <a:t>dialog box launcher. In the </a:t>
            </a:r>
            <a:r>
              <a:rPr lang="en-US" sz="1200" b="1" baseline="0" dirty="0" smtClean="0"/>
              <a:t>Format Shape </a:t>
            </a:r>
            <a:r>
              <a:rPr lang="en-US" sz="1200" baseline="0" dirty="0" smtClean="0"/>
              <a:t>dialog box, click </a:t>
            </a:r>
            <a:r>
              <a:rPr lang="en-US" sz="1200" b="1" baseline="0" dirty="0" smtClean="0"/>
              <a:t>3-D Rotation </a:t>
            </a:r>
            <a:r>
              <a:rPr lang="en-US" sz="1200" baseline="0" dirty="0" smtClean="0"/>
              <a:t>in the left pane. In the </a:t>
            </a:r>
            <a:r>
              <a:rPr lang="en-US" sz="1200" b="1" baseline="0" dirty="0" smtClean="0"/>
              <a:t>3-D Rotation </a:t>
            </a:r>
            <a:r>
              <a:rPr lang="en-US" sz="1200" baseline="0" dirty="0" smtClean="0"/>
              <a:t>pane, click the button next to </a:t>
            </a:r>
            <a:r>
              <a:rPr lang="en-US" sz="1200" b="1" baseline="0" dirty="0" smtClean="0"/>
              <a:t>Presets</a:t>
            </a:r>
            <a:r>
              <a:rPr lang="en-US" sz="1200" baseline="0" dirty="0" smtClean="0"/>
              <a:t>, and then under </a:t>
            </a:r>
            <a:r>
              <a:rPr lang="en-US" sz="1200" b="1" baseline="0" dirty="0" smtClean="0"/>
              <a:t>Parallel</a:t>
            </a:r>
            <a:r>
              <a:rPr lang="en-US" sz="1200" baseline="0" dirty="0" smtClean="0"/>
              <a:t> click </a:t>
            </a:r>
            <a:r>
              <a:rPr lang="en-US" sz="1200" b="1" baseline="0" dirty="0" smtClean="0"/>
              <a:t>Off Axis 1 Top </a:t>
            </a:r>
            <a:r>
              <a:rPr lang="en-US" sz="1200" baseline="0" dirty="0" smtClean="0"/>
              <a:t>(second row, third option from the left).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aseline="0" dirty="0" smtClean="0"/>
              <a:t>Also in the </a:t>
            </a:r>
            <a:r>
              <a:rPr lang="en-US" sz="1200" b="1" baseline="0" dirty="0" smtClean="0"/>
              <a:t>Format Shape </a:t>
            </a:r>
            <a:r>
              <a:rPr lang="en-US" sz="1200" baseline="0" dirty="0" smtClean="0"/>
              <a:t>dialog box, click </a:t>
            </a:r>
            <a:r>
              <a:rPr lang="en-US" sz="1200" b="1" baseline="0" dirty="0" smtClean="0"/>
              <a:t>Shadow</a:t>
            </a:r>
            <a:r>
              <a:rPr lang="en-US" sz="1200" baseline="0" dirty="0" smtClean="0"/>
              <a:t> in the left pane, and then do the following in the </a:t>
            </a:r>
            <a:r>
              <a:rPr lang="en-US" sz="1200" b="1" baseline="0" dirty="0" smtClean="0"/>
              <a:t>Shadow</a:t>
            </a:r>
            <a:r>
              <a:rPr lang="en-US" sz="1200" baseline="0" dirty="0" smtClean="0"/>
              <a:t> pane: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Click the button next to </a:t>
            </a:r>
            <a:r>
              <a:rPr lang="en-US" sz="1200" b="1" baseline="0" dirty="0" smtClean="0"/>
              <a:t>Presets</a:t>
            </a:r>
            <a:r>
              <a:rPr lang="en-US" sz="1200" baseline="0" dirty="0" smtClean="0"/>
              <a:t>, and then under </a:t>
            </a:r>
            <a:r>
              <a:rPr lang="en-US" sz="1200" b="1" baseline="0" dirty="0" smtClean="0"/>
              <a:t>Perspective</a:t>
            </a:r>
            <a:r>
              <a:rPr lang="en-US" sz="1200" baseline="0" dirty="0" smtClean="0"/>
              <a:t> click </a:t>
            </a:r>
            <a:r>
              <a:rPr lang="en-US" sz="1200" b="1" baseline="0" dirty="0" smtClean="0"/>
              <a:t>Below</a:t>
            </a:r>
            <a:r>
              <a:rPr lang="en-US" sz="1200" baseline="0" dirty="0" smtClean="0"/>
              <a:t> (first row, third option from the left).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Transparency </a:t>
            </a:r>
            <a:r>
              <a:rPr lang="en-US" sz="1200" baseline="0" dirty="0" smtClean="0"/>
              <a:t>box, enter </a:t>
            </a:r>
            <a:r>
              <a:rPr lang="en-US" sz="1200" b="1" baseline="0" dirty="0" smtClean="0"/>
              <a:t>72%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Size</a:t>
            </a:r>
            <a:r>
              <a:rPr lang="en-US" sz="1200" baseline="0" dirty="0" smtClean="0"/>
              <a:t> box, enter </a:t>
            </a:r>
            <a:r>
              <a:rPr lang="en-US" sz="1200" b="1" baseline="0" dirty="0" smtClean="0"/>
              <a:t>110%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Blur</a:t>
            </a:r>
            <a:r>
              <a:rPr lang="en-US" sz="1200" baseline="0" dirty="0" smtClean="0"/>
              <a:t> box, enter </a:t>
            </a:r>
            <a:r>
              <a:rPr lang="en-US" sz="1200" b="1" baseline="0" dirty="0" smtClean="0"/>
              <a:t>41 pt</a:t>
            </a:r>
            <a:r>
              <a:rPr lang="en-US" sz="1200" baseline="0" dirty="0" smtClean="0"/>
              <a:t>.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Angle</a:t>
            </a:r>
            <a:r>
              <a:rPr lang="en-US" sz="1200" baseline="0" dirty="0" smtClean="0"/>
              <a:t> box, enter </a:t>
            </a:r>
            <a:r>
              <a:rPr lang="en-US" sz="1200" b="1" dirty="0" smtClean="0"/>
              <a:t>115°</a:t>
            </a:r>
            <a:r>
              <a:rPr lang="en-US" sz="1200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dirty="0" smtClean="0"/>
              <a:t>In the </a:t>
            </a:r>
            <a:r>
              <a:rPr lang="en-US" sz="1200" b="1" dirty="0" smtClean="0"/>
              <a:t>Distance</a:t>
            </a:r>
            <a:r>
              <a:rPr lang="en-US" sz="1200" baseline="0" dirty="0" smtClean="0"/>
              <a:t> box, enter </a:t>
            </a:r>
            <a:r>
              <a:rPr lang="en-US" sz="1200" b="1" baseline="0" dirty="0" smtClean="0"/>
              <a:t>111 pt</a:t>
            </a:r>
            <a:r>
              <a:rPr lang="en-US" sz="1200" baseline="0" dirty="0" smtClean="0"/>
              <a:t>. 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On the </a:t>
            </a:r>
            <a:r>
              <a:rPr lang="en-US" sz="1200" b="1" dirty="0" smtClean="0"/>
              <a:t>Home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Drawing</a:t>
            </a:r>
            <a:r>
              <a:rPr lang="en-US" sz="1200" baseline="0" dirty="0" smtClean="0"/>
              <a:t> group, click </a:t>
            </a:r>
            <a:r>
              <a:rPr lang="en-US" sz="1200" b="1" baseline="0" dirty="0" smtClean="0"/>
              <a:t>Arrange</a:t>
            </a:r>
            <a:r>
              <a:rPr lang="en-US" sz="1200" baseline="0" dirty="0" smtClean="0"/>
              <a:t>, and then click </a:t>
            </a:r>
            <a:r>
              <a:rPr lang="en-US" sz="1200" b="1" baseline="0" dirty="0" smtClean="0"/>
              <a:t>Send to Back</a:t>
            </a:r>
            <a:r>
              <a:rPr lang="en-US" sz="1200" baseline="0" dirty="0" smtClean="0"/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aseline="0" dirty="0" smtClean="0"/>
              <a:t>Drag the rectangle under the cube so that it looks like the cube is floating.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i="0" baseline="0" dirty="0" smtClean="0"/>
              <a:t>On the </a:t>
            </a:r>
            <a:r>
              <a:rPr lang="en-US" sz="1200" b="1" i="0" baseline="0" dirty="0" smtClean="0"/>
              <a:t>Home</a:t>
            </a:r>
            <a:r>
              <a:rPr lang="en-US" sz="1200" i="0" baseline="0" dirty="0" smtClean="0"/>
              <a:t> tab, in the </a:t>
            </a:r>
            <a:r>
              <a:rPr lang="en-US" sz="1200" b="1" i="0" baseline="0" dirty="0" smtClean="0"/>
              <a:t>Editing</a:t>
            </a:r>
            <a:r>
              <a:rPr lang="en-US" sz="1200" i="0" baseline="0" dirty="0" smtClean="0"/>
              <a:t> group, click </a:t>
            </a:r>
            <a:r>
              <a:rPr lang="en-US" sz="1200" b="1" i="0" baseline="0" dirty="0" smtClean="0"/>
              <a:t>Select</a:t>
            </a:r>
            <a:r>
              <a:rPr lang="en-US" sz="1200" i="0" baseline="0" dirty="0" smtClean="0"/>
              <a:t>, and then click </a:t>
            </a:r>
            <a:r>
              <a:rPr lang="en-US" sz="1200" b="1" i="0" baseline="0" dirty="0" smtClean="0"/>
              <a:t>Selection Pane</a:t>
            </a:r>
            <a:r>
              <a:rPr lang="en-US" sz="1200" i="0" baseline="0" dirty="0" smtClean="0"/>
              <a:t>. In the </a:t>
            </a:r>
            <a:r>
              <a:rPr lang="en-US" sz="1200" b="1" i="0" baseline="0" dirty="0" smtClean="0"/>
              <a:t>Selection and Visibility</a:t>
            </a:r>
            <a:r>
              <a:rPr lang="en-US" sz="1200" i="0" baseline="0" dirty="0" smtClean="0"/>
              <a:t> pane, press and hold</a:t>
            </a:r>
            <a:r>
              <a:rPr lang="en-US" sz="1200" baseline="0" dirty="0" smtClean="0"/>
              <a:t> CTRL and select both </a:t>
            </a:r>
            <a:r>
              <a:rPr lang="en-US" sz="1200" b="1" baseline="0" dirty="0" smtClean="0"/>
              <a:t>Cube Group </a:t>
            </a:r>
            <a:r>
              <a:rPr lang="en-US" sz="1200" baseline="0" dirty="0" smtClean="0"/>
              <a:t>and the rectangle. On the </a:t>
            </a:r>
            <a:r>
              <a:rPr lang="en-US" sz="1200" b="1" baseline="0" dirty="0" smtClean="0"/>
              <a:t>Home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Drawing</a:t>
            </a:r>
            <a:r>
              <a:rPr lang="en-US" sz="1200" baseline="0" dirty="0" smtClean="0"/>
              <a:t> group, click </a:t>
            </a:r>
            <a:r>
              <a:rPr lang="en-US" sz="1200" b="1" baseline="0" dirty="0" smtClean="0"/>
              <a:t>Arrange</a:t>
            </a:r>
            <a:r>
              <a:rPr lang="en-US" sz="1200" baseline="0" dirty="0" smtClean="0"/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Click </a:t>
            </a:r>
            <a:r>
              <a:rPr lang="en-US" sz="1200" b="1" baseline="0" dirty="0" smtClean="0"/>
              <a:t>Group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Point to </a:t>
            </a:r>
            <a:r>
              <a:rPr lang="en-US" sz="1200" b="1" baseline="0" dirty="0" smtClean="0"/>
              <a:t>Align</a:t>
            </a:r>
            <a:r>
              <a:rPr lang="en-US" sz="1200" baseline="0" dirty="0" smtClean="0"/>
              <a:t>, and then click </a:t>
            </a:r>
            <a:r>
              <a:rPr lang="en-US" sz="1200" b="1" baseline="0" dirty="0" smtClean="0"/>
              <a:t>Align to Slide</a:t>
            </a:r>
            <a:r>
              <a:rPr lang="en-US" sz="1200" baseline="0" dirty="0" smtClean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Point to </a:t>
            </a:r>
            <a:r>
              <a:rPr lang="en-US" sz="1200" b="1" baseline="0" dirty="0" smtClean="0"/>
              <a:t>Align</a:t>
            </a:r>
            <a:r>
              <a:rPr lang="en-US" sz="1200" baseline="0" dirty="0" smtClean="0"/>
              <a:t>, and then click </a:t>
            </a:r>
            <a:r>
              <a:rPr lang="en-US" sz="1200" b="1" baseline="0" dirty="0" smtClean="0"/>
              <a:t>Align Center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Point to </a:t>
            </a:r>
            <a:r>
              <a:rPr lang="en-US" sz="1200" b="1" baseline="0" dirty="0" smtClean="0"/>
              <a:t>Align</a:t>
            </a:r>
            <a:r>
              <a:rPr lang="en-US" sz="1200" baseline="0" dirty="0" smtClean="0"/>
              <a:t>, and then click </a:t>
            </a:r>
            <a:r>
              <a:rPr lang="en-US" sz="1200" b="1" baseline="0" dirty="0" smtClean="0"/>
              <a:t>Align Middle</a:t>
            </a:r>
            <a:r>
              <a:rPr lang="en-US" sz="1200" baseline="0" dirty="0" smtClean="0"/>
              <a:t>.</a:t>
            </a:r>
            <a:endParaRPr lang="en-US" sz="1400" dirty="0" smtClean="0"/>
          </a:p>
          <a:p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To reproduce</a:t>
            </a:r>
            <a:r>
              <a:rPr lang="en-US" sz="1200" baseline="0" dirty="0" smtClean="0"/>
              <a:t> </a:t>
            </a:r>
            <a:r>
              <a:rPr lang="en-US" sz="1200" dirty="0" smtClean="0"/>
              <a:t>the animation effects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Select the cube.</a:t>
            </a:r>
            <a:r>
              <a:rPr lang="en-US" sz="1200" baseline="0" dirty="0" smtClean="0"/>
              <a:t> </a:t>
            </a:r>
            <a:r>
              <a:rPr lang="en-US" sz="1200" dirty="0" smtClean="0"/>
              <a:t>On the </a:t>
            </a:r>
            <a:r>
              <a:rPr lang="en-US" sz="1200" b="1" dirty="0" smtClean="0"/>
              <a:t>Home</a:t>
            </a:r>
            <a:r>
              <a:rPr lang="en-US" sz="1200" dirty="0" smtClean="0"/>
              <a:t> tab,</a:t>
            </a:r>
            <a:r>
              <a:rPr lang="en-US" sz="1200" baseline="0" dirty="0" smtClean="0"/>
              <a:t> in the </a:t>
            </a:r>
            <a:r>
              <a:rPr lang="en-US" sz="1200" b="1" dirty="0" smtClean="0"/>
              <a:t>Drawing </a:t>
            </a:r>
            <a:r>
              <a:rPr lang="en-US" sz="1200" dirty="0" smtClean="0"/>
              <a:t>group, </a:t>
            </a:r>
            <a:r>
              <a:rPr lang="en-US" sz="1200" b="1" baseline="0" dirty="0" smtClean="0"/>
              <a:t>Clipboard</a:t>
            </a:r>
            <a:r>
              <a:rPr lang="en-US" sz="1200" baseline="0" dirty="0" smtClean="0"/>
              <a:t> group, click the arrow next to </a:t>
            </a:r>
            <a:r>
              <a:rPr lang="en-US" sz="1200" b="1" baseline="0" dirty="0" smtClean="0"/>
              <a:t>Copy</a:t>
            </a:r>
            <a:r>
              <a:rPr lang="en-US" sz="1200" b="0" baseline="0" dirty="0" smtClean="0"/>
              <a:t>, and then click </a:t>
            </a:r>
            <a:r>
              <a:rPr lang="en-US" sz="1200" b="1" baseline="0" dirty="0" smtClean="0"/>
              <a:t>Duplicate.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Click</a:t>
            </a:r>
            <a:r>
              <a:rPr lang="en-US" sz="1200" baseline="0" dirty="0" smtClean="0"/>
              <a:t> </a:t>
            </a:r>
            <a:r>
              <a:rPr lang="en-US" sz="1200" dirty="0" smtClean="0"/>
              <a:t>one of the pictures in the new</a:t>
            </a:r>
            <a:r>
              <a:rPr lang="en-US" sz="1200" baseline="0" dirty="0" smtClean="0"/>
              <a:t> group of pictures and </a:t>
            </a:r>
            <a:r>
              <a:rPr lang="en-US" sz="1200" b="0" baseline="0" dirty="0" smtClean="0"/>
              <a:t>u</a:t>
            </a:r>
            <a:r>
              <a:rPr lang="en-US" sz="1200" i="0" baseline="0" dirty="0" smtClean="0"/>
              <a:t>nder </a:t>
            </a:r>
            <a:r>
              <a:rPr lang="en-US" sz="1200" b="1" i="0" baseline="0" dirty="0" smtClean="0"/>
              <a:t>Picture Tools</a:t>
            </a:r>
            <a:r>
              <a:rPr lang="en-US" sz="1200" i="0" baseline="0" dirty="0" smtClean="0"/>
              <a:t>, on the </a:t>
            </a:r>
            <a:r>
              <a:rPr lang="en-US" sz="1200" b="1" i="0" baseline="0" dirty="0" smtClean="0"/>
              <a:t>Format</a:t>
            </a:r>
            <a:r>
              <a:rPr lang="en-US" sz="1200" i="0" baseline="0" dirty="0" smtClean="0"/>
              <a:t> tab, in the group, click </a:t>
            </a:r>
            <a:r>
              <a:rPr lang="en-US" sz="1200" b="1" baseline="0" dirty="0" smtClean="0"/>
              <a:t>Change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Picture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Insert Picture</a:t>
            </a:r>
            <a:r>
              <a:rPr lang="en-US" sz="1200" b="0" baseline="0" dirty="0" smtClean="0"/>
              <a:t> dialog box, select another picture and click </a:t>
            </a:r>
            <a:r>
              <a:rPr lang="en-US" sz="1200" b="1" baseline="0" dirty="0" smtClean="0"/>
              <a:t>Insert</a:t>
            </a:r>
            <a:r>
              <a:rPr lang="en-US" sz="1200" b="0" baseline="0" dirty="0" smtClean="0"/>
              <a:t>. If necessary resize the picture –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and Position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 launcher.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so that the height is set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3.42”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 width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3.42”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crop the picture,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and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pane,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resize the picture,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and in the right pane,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and rotate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Right-click</a:t>
            </a:r>
            <a:r>
              <a:rPr lang="en-US" sz="1200" baseline="0" dirty="0" smtClean="0"/>
              <a:t> </a:t>
            </a:r>
            <a:r>
              <a:rPr lang="en-US" sz="1200" dirty="0" smtClean="0"/>
              <a:t>another picture in the new</a:t>
            </a:r>
            <a:r>
              <a:rPr lang="en-US" sz="1200" baseline="0" dirty="0" smtClean="0"/>
              <a:t> group of pictures and repeat step 2</a:t>
            </a:r>
            <a:r>
              <a:rPr lang="en-US" sz="1200" b="0" baseline="0" dirty="0" smtClean="0"/>
              <a:t>.</a:t>
            </a:r>
            <a:br>
              <a:rPr lang="en-US" sz="1200" b="0" baseline="0" dirty="0" smtClean="0"/>
            </a:br>
            <a:r>
              <a:rPr lang="en-US" sz="1200" b="1" baseline="0" dirty="0" smtClean="0"/>
              <a:t>Note</a:t>
            </a:r>
            <a:r>
              <a:rPr lang="en-US" sz="1200" b="0" baseline="0" dirty="0" smtClean="0"/>
              <a:t>: If necessary, reposition the new pictures so they form a cube.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Select the second cube</a:t>
            </a:r>
            <a:r>
              <a:rPr lang="en-US" sz="1200" baseline="0" dirty="0" smtClean="0"/>
              <a:t>. </a:t>
            </a:r>
            <a:r>
              <a:rPr lang="en-US" sz="1200" dirty="0" smtClean="0"/>
              <a:t>On the </a:t>
            </a:r>
            <a:r>
              <a:rPr lang="en-US" sz="1200" b="1" dirty="0" smtClean="0"/>
              <a:t>Animations</a:t>
            </a:r>
            <a:r>
              <a:rPr lang="en-US" sz="1200" dirty="0" smtClean="0"/>
              <a:t> tab, in the </a:t>
            </a:r>
            <a:r>
              <a:rPr lang="en-US" sz="1200" b="1" dirty="0" smtClean="0"/>
              <a:t>Animations</a:t>
            </a:r>
            <a:r>
              <a:rPr lang="en-US" sz="1200" dirty="0" smtClean="0"/>
              <a:t> group</a:t>
            </a:r>
            <a:r>
              <a:rPr lang="en-US" sz="1200" baseline="0" dirty="0" smtClean="0"/>
              <a:t> gallery of animation effects,</a:t>
            </a:r>
            <a:r>
              <a:rPr lang="en-US" sz="1200" dirty="0" smtClean="0"/>
              <a:t> under </a:t>
            </a:r>
            <a:r>
              <a:rPr lang="en-US" sz="1200" b="1" dirty="0" smtClean="0"/>
              <a:t>Entrance</a:t>
            </a:r>
            <a:r>
              <a:rPr lang="en-US" sz="1200" dirty="0" smtClean="0"/>
              <a:t>,</a:t>
            </a:r>
            <a:r>
              <a:rPr lang="en-US" sz="1200" baseline="0" dirty="0" smtClean="0"/>
              <a:t> </a:t>
            </a:r>
            <a:r>
              <a:rPr lang="en-US" sz="1200" dirty="0" smtClean="0"/>
              <a:t>click </a:t>
            </a:r>
            <a:r>
              <a:rPr lang="en-US" sz="1200" b="1" dirty="0" smtClean="0"/>
              <a:t>Fade</a:t>
            </a:r>
            <a:r>
              <a:rPr lang="en-US" sz="120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Animation Pane</a:t>
            </a:r>
            <a:r>
              <a:rPr lang="en-US" sz="1200" baseline="0" dirty="0" smtClean="0"/>
              <a:t>, click the arrow next to the animation, and then click </a:t>
            </a:r>
            <a:r>
              <a:rPr lang="en-US" sz="1200" b="1" dirty="0" smtClean="0"/>
              <a:t>Timing</a:t>
            </a:r>
            <a:r>
              <a:rPr lang="en-US" sz="1200" b="0" dirty="0" smtClean="0"/>
              <a:t>.</a:t>
            </a:r>
            <a:r>
              <a:rPr lang="en-US" sz="1200" b="0" baseline="0" dirty="0" smtClean="0"/>
              <a:t> In the </a:t>
            </a:r>
            <a:r>
              <a:rPr lang="en-US" sz="1200" b="1" baseline="0" dirty="0" smtClean="0"/>
              <a:t>Fade </a:t>
            </a:r>
            <a:r>
              <a:rPr lang="en-US" sz="1200" b="0" baseline="0" dirty="0" smtClean="0"/>
              <a:t>dialog box, o</a:t>
            </a:r>
            <a:r>
              <a:rPr lang="en-US" sz="1200" b="0" dirty="0" smtClean="0"/>
              <a:t>n the </a:t>
            </a:r>
            <a:r>
              <a:rPr lang="en-US" sz="1200" b="1" dirty="0" smtClean="0"/>
              <a:t>Timing</a:t>
            </a:r>
            <a:r>
              <a:rPr lang="en-US" sz="1200" dirty="0" smtClean="0"/>
              <a:t> tab, in the </a:t>
            </a:r>
            <a:r>
              <a:rPr lang="en-US" sz="1200" b="1" dirty="0" smtClean="0"/>
              <a:t>Delay</a:t>
            </a:r>
            <a:r>
              <a:rPr lang="en-US" sz="1200" dirty="0" smtClean="0"/>
              <a:t> box, enter </a:t>
            </a:r>
            <a:r>
              <a:rPr lang="en-US" sz="1200" b="1" dirty="0" smtClean="0"/>
              <a:t>0.5</a:t>
            </a:r>
            <a:r>
              <a:rPr lang="en-US" sz="1200" dirty="0" smtClean="0"/>
              <a:t> seconds, and then click </a:t>
            </a:r>
            <a:r>
              <a:rPr lang="en-US" sz="1200" b="1" dirty="0" smtClean="0"/>
              <a:t>OK</a:t>
            </a:r>
            <a:r>
              <a:rPr lang="en-US" sz="120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Select both cubes. On</a:t>
            </a:r>
            <a:r>
              <a:rPr lang="en-US" baseline="0" dirty="0" smtClean="0"/>
              <a:t>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Drawing</a:t>
            </a:r>
            <a:r>
              <a:rPr lang="en-US" dirty="0" smtClean="0"/>
              <a:t> group, click the arrow below </a:t>
            </a:r>
            <a:r>
              <a:rPr lang="en-US" b="1" dirty="0" smtClean="0"/>
              <a:t>Arrange</a:t>
            </a:r>
            <a:r>
              <a:rPr lang="en-US" dirty="0" smtClean="0"/>
              <a:t>, and under </a:t>
            </a:r>
            <a:r>
              <a:rPr lang="en-US" b="1" dirty="0" smtClean="0"/>
              <a:t>Position</a:t>
            </a:r>
            <a:r>
              <a:rPr lang="en-US" dirty="0" smtClean="0"/>
              <a:t> </a:t>
            </a:r>
            <a:r>
              <a:rPr lang="en-US" b="1" dirty="0" smtClean="0"/>
              <a:t>Objects</a:t>
            </a:r>
            <a:r>
              <a:rPr lang="en-US" dirty="0" smtClean="0"/>
              <a:t>,</a:t>
            </a:r>
            <a:r>
              <a:rPr lang="en-US" baseline="0" dirty="0" smtClean="0"/>
              <a:t> point to</a:t>
            </a:r>
            <a:r>
              <a:rPr lang="en-US" dirty="0" smtClean="0"/>
              <a:t> </a:t>
            </a:r>
            <a:r>
              <a:rPr lang="en-US" b="1" dirty="0" smtClean="0"/>
              <a:t>Align</a:t>
            </a:r>
            <a:r>
              <a:rPr lang="en-US" b="0" dirty="0" smtClean="0"/>
              <a:t>, and do</a:t>
            </a:r>
            <a:r>
              <a:rPr lang="en-US" b="0" baseline="0" dirty="0" smtClean="0"/>
              <a:t>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baseline="0" dirty="0" smtClean="0"/>
              <a:t>Select</a:t>
            </a:r>
            <a:r>
              <a:rPr lang="en-US" dirty="0" smtClean="0"/>
              <a:t> </a:t>
            </a:r>
            <a:r>
              <a:rPr lang="en-US" b="1" dirty="0" smtClean="0"/>
              <a:t>Align</a:t>
            </a:r>
            <a:r>
              <a:rPr lang="en-US" dirty="0" smtClean="0"/>
              <a:t> </a:t>
            </a:r>
            <a:r>
              <a:rPr lang="en-US" b="1" dirty="0" smtClean="0"/>
              <a:t>Center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baseline="0" dirty="0" smtClean="0"/>
              <a:t>Select</a:t>
            </a:r>
            <a:r>
              <a:rPr lang="en-US" dirty="0" smtClean="0"/>
              <a:t> </a:t>
            </a:r>
            <a:r>
              <a:rPr lang="en-US" b="1" dirty="0" smtClean="0"/>
              <a:t>Align</a:t>
            </a:r>
            <a:r>
              <a:rPr lang="en-US" dirty="0" smtClean="0"/>
              <a:t> </a:t>
            </a:r>
            <a:r>
              <a:rPr lang="en-US" b="1" dirty="0" smtClean="0"/>
              <a:t>Middle</a:t>
            </a:r>
            <a:r>
              <a:rPr lang="en-US" dirty="0" smtClean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dirty="0" smtClean="0"/>
              <a:t>Repeat steps 1 through</a:t>
            </a:r>
            <a:r>
              <a:rPr lang="en-US" sz="1200" baseline="0" dirty="0" smtClean="0"/>
              <a:t> 6 two more times to reproduce the third and fourth cube, which improves the animation effect.</a:t>
            </a:r>
            <a:endParaRPr lang="en-US" sz="1200" dirty="0" smtClean="0"/>
          </a:p>
          <a:p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To reproduce the background effects on this slide,</a:t>
            </a:r>
            <a:r>
              <a:rPr lang="en-US" sz="1200" baseline="0" dirty="0" smtClean="0"/>
              <a:t> do the following:</a:t>
            </a:r>
          </a:p>
          <a:p>
            <a:pPr marL="0" indent="0">
              <a:buFontTx/>
              <a:buNone/>
            </a:pPr>
            <a:r>
              <a:rPr lang="en-US" sz="1200" b="0" baseline="0" dirty="0" smtClean="0"/>
              <a:t>On the </a:t>
            </a:r>
            <a:r>
              <a:rPr lang="en-US" sz="1200" b="1" baseline="0" dirty="0" smtClean="0"/>
              <a:t>Design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Background</a:t>
            </a:r>
            <a:r>
              <a:rPr lang="en-US" sz="1200" baseline="0" dirty="0" smtClean="0"/>
              <a:t> group, click </a:t>
            </a:r>
            <a:r>
              <a:rPr lang="en-US" sz="1200" b="1" baseline="0" dirty="0" smtClean="0"/>
              <a:t>Background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Styles, </a:t>
            </a:r>
            <a:r>
              <a:rPr lang="en-US" sz="1200" b="0" baseline="0" dirty="0" smtClean="0"/>
              <a:t>and then select </a:t>
            </a:r>
            <a:r>
              <a:rPr lang="en-US" sz="1200" b="1" baseline="0" dirty="0" smtClean="0"/>
              <a:t>Style 8 </a:t>
            </a:r>
            <a:r>
              <a:rPr lang="en-US" sz="1200" b="0" baseline="0" dirty="0" smtClean="0"/>
              <a:t>(second row, fourth from the left). </a:t>
            </a:r>
          </a:p>
          <a:p>
            <a:pPr marL="0" indent="0">
              <a:buFontTx/>
              <a:buNone/>
            </a:pPr>
            <a:r>
              <a:rPr lang="en-US" sz="1200" b="1" baseline="0" dirty="0" smtClean="0"/>
              <a:t>Note</a:t>
            </a:r>
            <a:r>
              <a:rPr lang="en-US" sz="1200" b="0" baseline="0" dirty="0" smtClean="0"/>
              <a:t>: If this action is taken in a PowerPoint presentation containing more than one slide, the background style will be applied to all of the slides.</a:t>
            </a:r>
            <a:endParaRPr lang="en-US" sz="1200" b="0" dirty="0" smtClean="0"/>
          </a:p>
          <a:p>
            <a:endParaRPr lang="en-US" sz="1400" dirty="0" smtClean="0"/>
          </a:p>
          <a:p>
            <a:endParaRPr lang="en-US" sz="140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479798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512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091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706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618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116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54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449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229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3870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508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286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450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3.jpeg"/><Relationship Id="rId7" Type="http://schemas.microsoft.com/office/2007/relationships/hdphoto" Target="../media/hdphoto4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microsoft.com/office/2007/relationships/hdphoto" Target="../media/hdphoto3.wdp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8.jpeg"/><Relationship Id="rId18" Type="http://schemas.openxmlformats.org/officeDocument/2006/relationships/image" Target="../media/image8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12" Type="http://schemas.openxmlformats.org/officeDocument/2006/relationships/image" Target="../media/image77.jpeg"/><Relationship Id="rId17" Type="http://schemas.openxmlformats.org/officeDocument/2006/relationships/image" Target="../media/image82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81.jpeg"/><Relationship Id="rId20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5" Type="http://schemas.openxmlformats.org/officeDocument/2006/relationships/image" Target="../media/image70.jpeg"/><Relationship Id="rId15" Type="http://schemas.openxmlformats.org/officeDocument/2006/relationships/image" Target="../media/image80.jpeg"/><Relationship Id="rId10" Type="http://schemas.openxmlformats.org/officeDocument/2006/relationships/image" Target="../media/image75.jpeg"/><Relationship Id="rId19" Type="http://schemas.openxmlformats.org/officeDocument/2006/relationships/image" Target="../media/image84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Relationship Id="rId14" Type="http://schemas.openxmlformats.org/officeDocument/2006/relationships/image" Target="../media/image7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65000"/>
              </a:schemeClr>
            </a:gs>
            <a:gs pos="54000">
              <a:schemeClr val="tx1">
                <a:lumMod val="85000"/>
                <a:lumOff val="1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23528" y="1556792"/>
            <a:ext cx="8208642" cy="2455912"/>
          </a:xfrm>
        </p:spPr>
        <p:txBody>
          <a:bodyPr>
            <a:noAutofit/>
          </a:bodyPr>
          <a:lstStyle/>
          <a:p>
            <a:pPr algn="l"/>
            <a:r>
              <a:rPr lang="cs-CZ" sz="3800" b="1" dirty="0">
                <a:solidFill>
                  <a:schemeClr val="bg1"/>
                </a:solidFill>
              </a:rPr>
              <a:t>Gymnázium </a:t>
            </a:r>
            <a:r>
              <a:rPr lang="cs-CZ" sz="3800" b="1" dirty="0" smtClean="0">
                <a:solidFill>
                  <a:schemeClr val="bg1"/>
                </a:solidFill>
              </a:rPr>
              <a:t/>
            </a:r>
            <a:br>
              <a:rPr lang="cs-CZ" sz="3800" b="1" dirty="0" smtClean="0">
                <a:solidFill>
                  <a:schemeClr val="bg1"/>
                </a:solidFill>
              </a:rPr>
            </a:br>
            <a:r>
              <a:rPr lang="cs-CZ" sz="3800" b="1" dirty="0" smtClean="0">
                <a:solidFill>
                  <a:schemeClr val="bg1"/>
                </a:solidFill>
              </a:rPr>
              <a:t>a Střední </a:t>
            </a:r>
            <a:r>
              <a:rPr lang="cs-CZ" sz="3800" b="1" dirty="0">
                <a:solidFill>
                  <a:schemeClr val="bg1"/>
                </a:solidFill>
              </a:rPr>
              <a:t>odborná </a:t>
            </a:r>
            <a:r>
              <a:rPr lang="cs-CZ" sz="3800" b="1" dirty="0" smtClean="0">
                <a:solidFill>
                  <a:schemeClr val="bg1"/>
                </a:solidFill>
              </a:rPr>
              <a:t>škola</a:t>
            </a:r>
            <a:br>
              <a:rPr lang="cs-CZ" sz="3800" b="1" dirty="0" smtClean="0">
                <a:solidFill>
                  <a:schemeClr val="bg1"/>
                </a:solidFill>
              </a:rPr>
            </a:br>
            <a:r>
              <a:rPr lang="cs-CZ" sz="3800" b="1" dirty="0" smtClean="0">
                <a:solidFill>
                  <a:schemeClr val="bg1"/>
                </a:solidFill>
              </a:rPr>
              <a:t>dr</a:t>
            </a:r>
            <a:r>
              <a:rPr lang="cs-CZ" sz="3800" b="1" dirty="0">
                <a:solidFill>
                  <a:schemeClr val="bg1"/>
                </a:solidFill>
              </a:rPr>
              <a:t>. Václava Šmejkala, </a:t>
            </a:r>
            <a:r>
              <a:rPr lang="cs-CZ" sz="3800" b="1" dirty="0" smtClean="0">
                <a:solidFill>
                  <a:schemeClr val="bg1"/>
                </a:solidFill>
              </a:rPr>
              <a:t/>
            </a:r>
            <a:br>
              <a:rPr lang="cs-CZ" sz="3800" b="1" dirty="0" smtClean="0">
                <a:solidFill>
                  <a:schemeClr val="bg1"/>
                </a:solidFill>
              </a:rPr>
            </a:br>
            <a:r>
              <a:rPr lang="cs-CZ" sz="3800" b="1" dirty="0" smtClean="0">
                <a:solidFill>
                  <a:schemeClr val="bg1"/>
                </a:solidFill>
              </a:rPr>
              <a:t>Ústí </a:t>
            </a:r>
            <a:r>
              <a:rPr lang="cs-CZ" sz="3800" b="1" dirty="0">
                <a:solidFill>
                  <a:schemeClr val="bg1"/>
                </a:solidFill>
              </a:rPr>
              <a:t>nad Labem, příspěvková organizace</a:t>
            </a:r>
            <a:endParaRPr lang="cs-CZ" sz="3800" dirty="0">
              <a:solidFill>
                <a:schemeClr val="bg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951" y="4653136"/>
            <a:ext cx="1887488" cy="188748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23528" y="443711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Stavbařů </a:t>
            </a:r>
            <a:r>
              <a:rPr lang="pt-BR" b="1" dirty="0">
                <a:solidFill>
                  <a:schemeClr val="bg1"/>
                </a:solidFill>
              </a:rPr>
              <a:t>5</a:t>
            </a:r>
            <a:br>
              <a:rPr lang="pt-BR" b="1" dirty="0">
                <a:solidFill>
                  <a:schemeClr val="bg1"/>
                </a:solidFill>
              </a:rPr>
            </a:br>
            <a:r>
              <a:rPr lang="pt-BR" b="1" dirty="0">
                <a:solidFill>
                  <a:schemeClr val="bg1"/>
                </a:solidFill>
              </a:rPr>
              <a:t>Ústí nad Labem - Severní Terasa</a:t>
            </a:r>
            <a:br>
              <a:rPr lang="pt-BR" b="1" dirty="0">
                <a:solidFill>
                  <a:schemeClr val="bg1"/>
                </a:solidFill>
              </a:rPr>
            </a:br>
            <a:r>
              <a:rPr lang="pt-BR" b="1" dirty="0" smtClean="0">
                <a:solidFill>
                  <a:schemeClr val="bg1"/>
                </a:solidFill>
              </a:rPr>
              <a:t>400 11</a:t>
            </a:r>
            <a:endParaRPr lang="cs-CZ" b="1" dirty="0" smtClean="0">
              <a:solidFill>
                <a:schemeClr val="bg1"/>
              </a:solidFill>
            </a:endParaRPr>
          </a:p>
          <a:p>
            <a:endParaRPr lang="cs-CZ" b="1" dirty="0" smtClean="0">
              <a:solidFill>
                <a:schemeClr val="bg1"/>
              </a:solidFill>
            </a:endParaRPr>
          </a:p>
          <a:p>
            <a:r>
              <a:rPr lang="cs-CZ" b="1" dirty="0" smtClean="0">
                <a:solidFill>
                  <a:schemeClr val="bg1"/>
                </a:solidFill>
              </a:rPr>
              <a:t>Odloučené pracoviště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Stará 99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7" name="Obrázek 6" descr="Glogo 5c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63162" y="548680"/>
            <a:ext cx="1969008" cy="164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23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65000"/>
              </a:schemeClr>
            </a:gs>
            <a:gs pos="54000">
              <a:schemeClr val="tx1">
                <a:lumMod val="85000"/>
                <a:lumOff val="1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95432" y="1739770"/>
            <a:ext cx="2345436" cy="3387852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noFill/>
          </a:ln>
          <a:scene3d>
            <a:camera prst="perspectiveContrastingRightFacing" fov="1500000">
              <a:rot lat="3434777" lon="20547348" rev="660000"/>
            </a:camera>
            <a:lightRig rig="threePt" dir="t"/>
          </a:scene3d>
          <a:sp3d extrusionH="12700">
            <a:bevelT prst="convex"/>
            <a:extrusionClr>
              <a:schemeClr val="tx1">
                <a:lumMod val="50000"/>
                <a:lumOff val="50000"/>
              </a:schemeClr>
            </a:extrusionClr>
            <a:contourClr>
              <a:schemeClr val="bg1">
                <a:lumMod val="6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310195" y="3484234"/>
            <a:ext cx="2971800" cy="228600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203200" dist="50800" dir="9600000" sx="102000" sy="102000" algn="tr" rotWithShape="0">
              <a:prstClr val="black">
                <a:alpha val="53000"/>
              </a:prstClr>
            </a:outerShdw>
          </a:effectLst>
          <a:scene3d>
            <a:camera prst="perspectiveContrastingRightFacing" fov="5400000">
              <a:rot lat="19800000" lon="18618000" rev="3780000"/>
            </a:camera>
            <a:lightRig rig="balanced" dir="t"/>
          </a:scene3d>
          <a:sp3d extrusionH="12700" prstMaterial="plastic">
            <a:bevelT prst="convex"/>
            <a:extrusionClr>
              <a:schemeClr val="tx1">
                <a:lumMod val="50000"/>
                <a:lumOff val="50000"/>
              </a:schemeClr>
            </a:extrusionClr>
            <a:contourClr>
              <a:schemeClr val="bg1">
                <a:lumMod val="6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 noChangeAspect="1"/>
          </p:cNvSpPr>
          <p:nvPr/>
        </p:nvSpPr>
        <p:spPr>
          <a:xfrm>
            <a:off x="1091628" y="2061902"/>
            <a:ext cx="2345436" cy="3387852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noFill/>
          </a:ln>
          <a:scene3d>
            <a:camera prst="perspectiveContrastingRightFacing" fov="0">
              <a:rot lat="4121149" lon="18034565" rev="19740000"/>
            </a:camera>
            <a:lightRig rig="balanced" dir="t"/>
          </a:scene3d>
          <a:sp3d extrusionH="12700">
            <a:bevelT prst="convex"/>
            <a:extrusionClr>
              <a:schemeClr val="tx1">
                <a:lumMod val="50000"/>
                <a:lumOff val="50000"/>
              </a:schemeClr>
            </a:extrusionClr>
            <a:contourClr>
              <a:schemeClr val="bg1">
                <a:lumMod val="6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Přírodovědné lyceum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00562" y="1643050"/>
            <a:ext cx="4643438" cy="47863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Absolvent </a:t>
            </a:r>
            <a:r>
              <a:rPr lang="cs-CZ" dirty="0" smtClean="0">
                <a:solidFill>
                  <a:schemeClr val="bg1"/>
                </a:solidFill>
              </a:rPr>
              <a:t>je </a:t>
            </a:r>
            <a:r>
              <a:rPr lang="cs-CZ" dirty="0">
                <a:solidFill>
                  <a:schemeClr val="bg1"/>
                </a:solidFill>
              </a:rPr>
              <a:t>připraven </a:t>
            </a:r>
            <a:endParaRPr lang="cs-CZ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dirty="0" smtClean="0">
                <a:solidFill>
                  <a:schemeClr val="bg1"/>
                </a:solidFill>
              </a:rPr>
              <a:t>ke </a:t>
            </a:r>
            <a:r>
              <a:rPr lang="cs-CZ" dirty="0">
                <a:solidFill>
                  <a:schemeClr val="bg1"/>
                </a:solidFill>
              </a:rPr>
              <a:t>studiu na </a:t>
            </a:r>
            <a:r>
              <a:rPr lang="cs-CZ" dirty="0" smtClean="0">
                <a:solidFill>
                  <a:schemeClr val="bg1"/>
                </a:solidFill>
              </a:rPr>
              <a:t>VŠ </a:t>
            </a:r>
            <a:r>
              <a:rPr lang="cs-CZ" dirty="0">
                <a:solidFill>
                  <a:schemeClr val="bg1"/>
                </a:solidFill>
              </a:rPr>
              <a:t>a </a:t>
            </a:r>
            <a:r>
              <a:rPr lang="cs-CZ" dirty="0" smtClean="0">
                <a:solidFill>
                  <a:schemeClr val="bg1"/>
                </a:solidFill>
              </a:rPr>
              <a:t>VOŠ zejména technologického  a přírodovědného charakteru. Získal potřebné kompetence pro</a:t>
            </a:r>
            <a:r>
              <a:rPr lang="cs-CZ" dirty="0">
                <a:solidFill>
                  <a:schemeClr val="bg1"/>
                </a:solidFill>
              </a:rPr>
              <a:t> uplatnění na trhu práce.</a:t>
            </a:r>
          </a:p>
        </p:txBody>
      </p:sp>
      <p:sp>
        <p:nvSpPr>
          <p:cNvPr id="8" name="Šrafovaná šipka doprava 7"/>
          <p:cNvSpPr/>
          <p:nvPr/>
        </p:nvSpPr>
        <p:spPr>
          <a:xfrm>
            <a:off x="8582989" y="6555889"/>
            <a:ext cx="283464" cy="152400"/>
          </a:xfrm>
          <a:prstGeom prst="striped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64032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65000"/>
              </a:schemeClr>
            </a:gs>
            <a:gs pos="54000">
              <a:schemeClr val="tx1">
                <a:lumMod val="85000"/>
                <a:lumOff val="1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505858" y="1663570"/>
            <a:ext cx="2345436" cy="3387852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noFill/>
          </a:ln>
          <a:scene3d>
            <a:camera prst="perspectiveContrastingRightFacing" fov="1500000">
              <a:rot lat="3434777" lon="20547348" rev="660000"/>
            </a:camera>
            <a:lightRig rig="threePt" dir="t"/>
          </a:scene3d>
          <a:sp3d extrusionH="12700">
            <a:bevelT prst="convex"/>
            <a:extrusionClr>
              <a:schemeClr val="tx1">
                <a:lumMod val="50000"/>
                <a:lumOff val="50000"/>
              </a:schemeClr>
            </a:extrusionClr>
            <a:contourClr>
              <a:schemeClr val="bg1">
                <a:lumMod val="6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320621" y="3408034"/>
            <a:ext cx="2971800" cy="228600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203200" dist="50800" dir="9600000" sx="102000" sy="102000" algn="tr" rotWithShape="0">
              <a:prstClr val="black">
                <a:alpha val="53000"/>
              </a:prstClr>
            </a:outerShdw>
          </a:effectLst>
          <a:scene3d>
            <a:camera prst="perspectiveContrastingRightFacing" fov="5400000">
              <a:rot lat="19800000" lon="18618000" rev="3780000"/>
            </a:camera>
            <a:lightRig rig="balanced" dir="t"/>
          </a:scene3d>
          <a:sp3d extrusionH="12700" prstMaterial="plastic">
            <a:bevelT prst="convex"/>
            <a:extrusionClr>
              <a:schemeClr val="tx1">
                <a:lumMod val="50000"/>
                <a:lumOff val="50000"/>
              </a:schemeClr>
            </a:extrusionClr>
            <a:contourClr>
              <a:schemeClr val="bg1">
                <a:lumMod val="6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Aplikovaná chemie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24400" y="1600199"/>
            <a:ext cx="3962400" cy="503188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A</a:t>
            </a:r>
            <a:r>
              <a:rPr lang="cs-CZ" dirty="0" smtClean="0">
                <a:solidFill>
                  <a:schemeClr val="bg1"/>
                </a:solidFill>
              </a:rPr>
              <a:t>bsolvent je připraven </a:t>
            </a:r>
            <a:r>
              <a:rPr lang="cs-CZ" dirty="0">
                <a:solidFill>
                  <a:schemeClr val="bg1"/>
                </a:solidFill>
              </a:rPr>
              <a:t>ke studiu na </a:t>
            </a:r>
            <a:r>
              <a:rPr lang="cs-CZ" dirty="0" smtClean="0">
                <a:solidFill>
                  <a:schemeClr val="bg1"/>
                </a:solidFill>
              </a:rPr>
              <a:t>VOŠ a VŠ zaměřených </a:t>
            </a:r>
            <a:r>
              <a:rPr lang="cs-CZ" dirty="0">
                <a:solidFill>
                  <a:schemeClr val="bg1"/>
                </a:solidFill>
              </a:rPr>
              <a:t>především na chemii, farmacii, životní prostředí nebo přírodní vědy. </a:t>
            </a:r>
            <a:endParaRPr lang="cs-CZ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U</a:t>
            </a:r>
            <a:r>
              <a:rPr lang="pt-BR" dirty="0" smtClean="0">
                <a:solidFill>
                  <a:schemeClr val="bg1"/>
                </a:solidFill>
              </a:rPr>
              <a:t>platní </a:t>
            </a:r>
            <a:r>
              <a:rPr lang="cs-CZ" dirty="0" smtClean="0">
                <a:solidFill>
                  <a:schemeClr val="bg1"/>
                </a:solidFill>
              </a:rPr>
              <a:t>se </a:t>
            </a:r>
            <a:r>
              <a:rPr lang="pt-BR" dirty="0" smtClean="0">
                <a:solidFill>
                  <a:schemeClr val="bg1"/>
                </a:solidFill>
              </a:rPr>
              <a:t>při </a:t>
            </a:r>
            <a:r>
              <a:rPr lang="pt-BR" dirty="0">
                <a:solidFill>
                  <a:schemeClr val="bg1"/>
                </a:solidFill>
              </a:rPr>
              <a:t>výkonu povolání:</a:t>
            </a:r>
          </a:p>
          <a:p>
            <a:r>
              <a:rPr lang="cs-CZ" dirty="0">
                <a:solidFill>
                  <a:schemeClr val="bg1"/>
                </a:solidFill>
              </a:rPr>
              <a:t>chemický technik</a:t>
            </a:r>
          </a:p>
          <a:p>
            <a:r>
              <a:rPr lang="cs-CZ" dirty="0">
                <a:solidFill>
                  <a:schemeClr val="bg1"/>
                </a:solidFill>
              </a:rPr>
              <a:t>kontrolor jakosti</a:t>
            </a:r>
          </a:p>
          <a:p>
            <a:r>
              <a:rPr lang="cs-CZ" dirty="0">
                <a:solidFill>
                  <a:schemeClr val="bg1"/>
                </a:solidFill>
              </a:rPr>
              <a:t>technolog </a:t>
            </a:r>
          </a:p>
          <a:p>
            <a:r>
              <a:rPr lang="cs-CZ" dirty="0">
                <a:solidFill>
                  <a:schemeClr val="bg1"/>
                </a:solidFill>
              </a:rPr>
              <a:t>manažer provozu</a:t>
            </a:r>
          </a:p>
          <a:p>
            <a:pPr marL="0" indent="0">
              <a:buNone/>
            </a:pPr>
            <a:endParaRPr lang="cs-CZ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8" name="Šrafovaná šipka doprava 7"/>
          <p:cNvSpPr/>
          <p:nvPr/>
        </p:nvSpPr>
        <p:spPr>
          <a:xfrm>
            <a:off x="8582989" y="6555889"/>
            <a:ext cx="283464" cy="152400"/>
          </a:xfrm>
          <a:prstGeom prst="striped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06476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65000"/>
              </a:schemeClr>
            </a:gs>
            <a:gs pos="54000">
              <a:schemeClr val="tx1">
                <a:lumMod val="85000"/>
                <a:lumOff val="1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644665" y="1671408"/>
            <a:ext cx="2345436" cy="3387852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noFill/>
          </a:ln>
          <a:scene3d>
            <a:camera prst="perspectiveContrastingRightFacing" fov="1500000">
              <a:rot lat="3434777" lon="20547348" rev="660000"/>
            </a:camera>
            <a:lightRig rig="threePt" dir="t"/>
          </a:scene3d>
          <a:sp3d extrusionH="12700">
            <a:bevelT prst="convex"/>
            <a:extrusionClr>
              <a:schemeClr val="tx1">
                <a:lumMod val="50000"/>
                <a:lumOff val="50000"/>
              </a:schemeClr>
            </a:extrusionClr>
            <a:contourClr>
              <a:schemeClr val="bg1">
                <a:lumMod val="6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459428" y="3415872"/>
            <a:ext cx="2971800" cy="2286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203200" dist="50800" dir="9600000" sx="102000" sy="102000" algn="tr" rotWithShape="0">
              <a:prstClr val="black">
                <a:alpha val="53000"/>
              </a:prstClr>
            </a:outerShdw>
          </a:effectLst>
          <a:scene3d>
            <a:camera prst="perspectiveContrastingRightFacing" fov="5400000">
              <a:rot lat="19800000" lon="18618000" rev="3780000"/>
            </a:camera>
            <a:lightRig rig="balanced" dir="t"/>
          </a:scene3d>
          <a:sp3d extrusionH="12700" prstMaterial="plastic">
            <a:bevelT prst="convex"/>
            <a:extrusionClr>
              <a:schemeClr val="tx1">
                <a:lumMod val="50000"/>
                <a:lumOff val="50000"/>
              </a:schemeClr>
            </a:extrusionClr>
            <a:contourClr>
              <a:schemeClr val="bg1">
                <a:lumMod val="6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cs-CZ" b="1" dirty="0" smtClean="0">
                <a:solidFill>
                  <a:schemeClr val="bg1"/>
                </a:solidFill>
              </a:rPr>
              <a:t>Veřejnosprávní </a:t>
            </a:r>
            <a:r>
              <a:rPr lang="cs-CZ" b="1" dirty="0">
                <a:solidFill>
                  <a:schemeClr val="bg1"/>
                </a:solidFill>
              </a:rPr>
              <a:t>činnost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24400" y="1600200"/>
            <a:ext cx="3962400" cy="48768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 smtClean="0">
                <a:solidFill>
                  <a:schemeClr val="bg1"/>
                </a:solidFill>
              </a:rPr>
              <a:t>Absolvent disponuje </a:t>
            </a:r>
            <a:r>
              <a:rPr lang="cs-CZ" dirty="0">
                <a:solidFill>
                  <a:schemeClr val="bg1"/>
                </a:solidFill>
              </a:rPr>
              <a:t>kompetencemi pro činnost zaměstnance státní správy, samosprávy, na obecních i krajských úřadech. </a:t>
            </a:r>
            <a:endParaRPr lang="cs-CZ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V rámci dalšího vzdělávání může studovat na </a:t>
            </a:r>
            <a:r>
              <a:rPr lang="cs-CZ" dirty="0" smtClean="0">
                <a:solidFill>
                  <a:schemeClr val="bg1"/>
                </a:solidFill>
              </a:rPr>
              <a:t>VOŠ i </a:t>
            </a:r>
            <a:r>
              <a:rPr lang="cs-CZ" dirty="0">
                <a:solidFill>
                  <a:schemeClr val="bg1"/>
                </a:solidFill>
              </a:rPr>
              <a:t>na </a:t>
            </a:r>
            <a:r>
              <a:rPr lang="cs-CZ" dirty="0" smtClean="0">
                <a:solidFill>
                  <a:schemeClr val="bg1"/>
                </a:solidFill>
              </a:rPr>
              <a:t>VŠ  </a:t>
            </a:r>
            <a:r>
              <a:rPr lang="cs-CZ" dirty="0" err="1" smtClean="0">
                <a:solidFill>
                  <a:schemeClr val="bg1"/>
                </a:solidFill>
              </a:rPr>
              <a:t>veřejnosprávního</a:t>
            </a:r>
            <a:r>
              <a:rPr lang="cs-CZ" dirty="0" smtClean="0">
                <a:solidFill>
                  <a:schemeClr val="bg1"/>
                </a:solidFill>
              </a:rPr>
              <a:t>, ekonomického směru.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8" name="Šrafovaná šipka doprava 7"/>
          <p:cNvSpPr/>
          <p:nvPr/>
        </p:nvSpPr>
        <p:spPr>
          <a:xfrm>
            <a:off x="8582989" y="6555889"/>
            <a:ext cx="283464" cy="152400"/>
          </a:xfrm>
          <a:prstGeom prst="striped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2905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65000"/>
              </a:schemeClr>
            </a:gs>
            <a:gs pos="54000">
              <a:schemeClr val="tx1">
                <a:lumMod val="85000"/>
                <a:lumOff val="1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85968" y="1563310"/>
            <a:ext cx="2345436" cy="3387852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noFill/>
          </a:ln>
          <a:scene3d>
            <a:camera prst="perspectiveContrastingRightFacing" fov="1500000">
              <a:rot lat="3434777" lon="20547348" rev="660000"/>
            </a:camera>
            <a:lightRig rig="threePt" dir="t"/>
          </a:scene3d>
          <a:sp3d extrusionH="12700">
            <a:bevelT prst="convex"/>
            <a:extrusionClr>
              <a:schemeClr val="tx1">
                <a:lumMod val="50000"/>
                <a:lumOff val="50000"/>
              </a:schemeClr>
            </a:extrusionClr>
            <a:contourClr>
              <a:schemeClr val="bg1">
                <a:lumMod val="6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300731" y="3307774"/>
            <a:ext cx="2971800" cy="2286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203200" dist="50800" dir="9600000" sx="102000" sy="102000" algn="tr" rotWithShape="0">
              <a:prstClr val="black">
                <a:alpha val="53000"/>
              </a:prstClr>
            </a:outerShdw>
          </a:effectLst>
          <a:scene3d>
            <a:camera prst="perspectiveContrastingRightFacing" fov="5400000">
              <a:rot lat="19800000" lon="18618000" rev="3780000"/>
            </a:camera>
            <a:lightRig rig="balanced" dir="t"/>
          </a:scene3d>
          <a:sp3d extrusionH="12700" prstMaterial="plastic">
            <a:bevelT prst="convex"/>
            <a:extrusionClr>
              <a:schemeClr val="tx1">
                <a:lumMod val="50000"/>
                <a:lumOff val="50000"/>
              </a:schemeClr>
            </a:extrusionClr>
            <a:contourClr>
              <a:schemeClr val="bg1">
                <a:lumMod val="6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cs-CZ" b="1" dirty="0" smtClean="0">
                <a:solidFill>
                  <a:schemeClr val="bg1"/>
                </a:solidFill>
              </a:rPr>
              <a:t>Sociální </a:t>
            </a:r>
            <a:r>
              <a:rPr lang="cs-CZ" b="1" dirty="0">
                <a:solidFill>
                  <a:schemeClr val="bg1"/>
                </a:solidFill>
              </a:rPr>
              <a:t>činnost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00562" y="1428736"/>
            <a:ext cx="4643438" cy="542926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3000" dirty="0" smtClean="0">
                <a:solidFill>
                  <a:schemeClr val="bg1"/>
                </a:solidFill>
              </a:rPr>
              <a:t>Absolvent může dále </a:t>
            </a:r>
          </a:p>
          <a:p>
            <a:pPr>
              <a:buNone/>
            </a:pPr>
            <a:r>
              <a:rPr lang="cs-CZ" sz="3000" dirty="0" smtClean="0">
                <a:solidFill>
                  <a:schemeClr val="bg1"/>
                </a:solidFill>
              </a:rPr>
              <a:t>studovat  VŠ obory  sociální</a:t>
            </a:r>
          </a:p>
          <a:p>
            <a:pPr>
              <a:buNone/>
            </a:pPr>
            <a:r>
              <a:rPr lang="cs-CZ" sz="3000" dirty="0" smtClean="0">
                <a:solidFill>
                  <a:schemeClr val="bg1"/>
                </a:solidFill>
              </a:rPr>
              <a:t>práce, speciální pedagogika, </a:t>
            </a:r>
          </a:p>
          <a:p>
            <a:pPr>
              <a:buNone/>
            </a:pPr>
            <a:r>
              <a:rPr lang="cs-CZ" sz="3000" dirty="0" smtClean="0">
                <a:solidFill>
                  <a:schemeClr val="bg1"/>
                </a:solidFill>
              </a:rPr>
              <a:t>psychologie. V praxi  se</a:t>
            </a:r>
          </a:p>
          <a:p>
            <a:pPr>
              <a:buNone/>
            </a:pPr>
            <a:r>
              <a:rPr lang="cs-CZ" sz="3000" dirty="0" smtClean="0">
                <a:solidFill>
                  <a:schemeClr val="bg1"/>
                </a:solidFill>
              </a:rPr>
              <a:t>uplatní  jako </a:t>
            </a:r>
            <a:r>
              <a:rPr lang="cs-CZ" sz="3000" dirty="0">
                <a:solidFill>
                  <a:schemeClr val="bg1"/>
                </a:solidFill>
              </a:rPr>
              <a:t>pracovník </a:t>
            </a:r>
            <a:endParaRPr lang="cs-CZ" sz="30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cs-CZ" sz="3000" dirty="0" smtClean="0">
                <a:solidFill>
                  <a:schemeClr val="bg1"/>
                </a:solidFill>
              </a:rPr>
              <a:t>sociálních služeb při </a:t>
            </a:r>
          </a:p>
          <a:p>
            <a:pPr>
              <a:buNone/>
            </a:pPr>
            <a:r>
              <a:rPr lang="cs-CZ" sz="3000" dirty="0" smtClean="0">
                <a:solidFill>
                  <a:schemeClr val="bg1"/>
                </a:solidFill>
              </a:rPr>
              <a:t>poskytování </a:t>
            </a:r>
            <a:r>
              <a:rPr lang="cs-CZ" sz="3000" dirty="0">
                <a:solidFill>
                  <a:schemeClr val="bg1"/>
                </a:solidFill>
              </a:rPr>
              <a:t>sociální </a:t>
            </a:r>
            <a:r>
              <a:rPr lang="cs-CZ" sz="3000" dirty="0" smtClean="0">
                <a:solidFill>
                  <a:schemeClr val="bg1"/>
                </a:solidFill>
              </a:rPr>
              <a:t>pomoci</a:t>
            </a:r>
          </a:p>
          <a:p>
            <a:pPr>
              <a:buNone/>
            </a:pPr>
            <a:r>
              <a:rPr lang="cs-CZ" sz="3000" dirty="0" smtClean="0">
                <a:solidFill>
                  <a:schemeClr val="bg1"/>
                </a:solidFill>
              </a:rPr>
              <a:t>dětem </a:t>
            </a:r>
            <a:r>
              <a:rPr lang="cs-CZ" sz="3000" dirty="0">
                <a:solidFill>
                  <a:schemeClr val="bg1"/>
                </a:solidFill>
              </a:rPr>
              <a:t>i dospělým. </a:t>
            </a:r>
            <a:endParaRPr lang="cs-CZ" sz="3000" dirty="0" smtClean="0">
              <a:solidFill>
                <a:schemeClr val="bg1"/>
              </a:solidFill>
            </a:endParaRPr>
          </a:p>
        </p:txBody>
      </p:sp>
      <p:sp>
        <p:nvSpPr>
          <p:cNvPr id="8" name="Šrafovaná šipka doprava 7"/>
          <p:cNvSpPr/>
          <p:nvPr/>
        </p:nvSpPr>
        <p:spPr>
          <a:xfrm>
            <a:off x="8582989" y="6555889"/>
            <a:ext cx="283464" cy="152400"/>
          </a:xfrm>
          <a:prstGeom prst="striped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43427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65000"/>
              </a:schemeClr>
            </a:gs>
            <a:gs pos="54000">
              <a:schemeClr val="tx1">
                <a:lumMod val="85000"/>
                <a:lumOff val="1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22294"/>
            <a:ext cx="4680000" cy="324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8" name="Obrázek 7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721" y="1310640"/>
            <a:ext cx="4680000" cy="324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9" name="Obrázek 8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28704"/>
            <a:ext cx="4680000" cy="324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4" name="Obrázek 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228704"/>
            <a:ext cx="4680000" cy="324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11" name="Nadpis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Společné prostory školy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3" name="Obrázek 2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392089"/>
            <a:ext cx="4680000" cy="324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13" name="Šrafovaná šipka doprava 12"/>
          <p:cNvSpPr/>
          <p:nvPr/>
        </p:nvSpPr>
        <p:spPr>
          <a:xfrm>
            <a:off x="8582989" y="6555889"/>
            <a:ext cx="283464" cy="152400"/>
          </a:xfrm>
          <a:prstGeom prst="striped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84417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65000"/>
              </a:schemeClr>
            </a:gs>
            <a:gs pos="54000">
              <a:schemeClr val="tx1">
                <a:lumMod val="85000"/>
                <a:lumOff val="1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bg1"/>
                </a:solidFill>
              </a:rPr>
              <a:t>Speciálně vybavené odborné učebny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525963"/>
          </a:xfrm>
        </p:spPr>
        <p:txBody>
          <a:bodyPr>
            <a:normAutofit/>
          </a:bodyPr>
          <a:lstStyle/>
          <a:p>
            <a:pPr lvl="0"/>
            <a:r>
              <a:rPr lang="cs-CZ" sz="3000" dirty="0" smtClean="0">
                <a:solidFill>
                  <a:schemeClr val="bg1"/>
                </a:solidFill>
                <a:latin typeface="inherit"/>
              </a:rPr>
              <a:t>fyzika </a:t>
            </a:r>
          </a:p>
          <a:p>
            <a:pPr lvl="0"/>
            <a:r>
              <a:rPr lang="cs-CZ" sz="3000" dirty="0" smtClean="0">
                <a:solidFill>
                  <a:schemeClr val="bg1"/>
                </a:solidFill>
                <a:latin typeface="inherit"/>
              </a:rPr>
              <a:t>dějepis </a:t>
            </a:r>
          </a:p>
          <a:p>
            <a:pPr lvl="0"/>
            <a:r>
              <a:rPr lang="cs-CZ" sz="3000" dirty="0" smtClean="0">
                <a:solidFill>
                  <a:schemeClr val="bg1"/>
                </a:solidFill>
                <a:latin typeface="inherit"/>
              </a:rPr>
              <a:t>biologie </a:t>
            </a:r>
          </a:p>
          <a:p>
            <a:pPr lvl="0"/>
            <a:r>
              <a:rPr lang="cs-CZ" sz="3000" dirty="0" smtClean="0">
                <a:solidFill>
                  <a:schemeClr val="bg1"/>
                </a:solidFill>
                <a:latin typeface="inherit"/>
              </a:rPr>
              <a:t>chemie </a:t>
            </a:r>
          </a:p>
          <a:p>
            <a:pPr lvl="0"/>
            <a:r>
              <a:rPr lang="cs-CZ" sz="3000" dirty="0" smtClean="0">
                <a:solidFill>
                  <a:schemeClr val="bg1"/>
                </a:solidFill>
                <a:latin typeface="inherit"/>
              </a:rPr>
              <a:t>ICT </a:t>
            </a:r>
          </a:p>
          <a:p>
            <a:pPr lvl="0"/>
            <a:r>
              <a:rPr lang="cs-CZ" sz="3000" dirty="0" smtClean="0">
                <a:solidFill>
                  <a:schemeClr val="bg1"/>
                </a:solidFill>
                <a:latin typeface="inherit"/>
              </a:rPr>
              <a:t>chemické laboratoře</a:t>
            </a:r>
            <a:endParaRPr lang="cs-CZ" sz="3000" dirty="0"/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cs-CZ" sz="3000" dirty="0">
                <a:solidFill>
                  <a:schemeClr val="bg1"/>
                </a:solidFill>
                <a:latin typeface="inherit"/>
              </a:rPr>
              <a:t>cizí </a:t>
            </a:r>
            <a:r>
              <a:rPr lang="cs-CZ" sz="3000" dirty="0" smtClean="0">
                <a:solidFill>
                  <a:schemeClr val="bg1"/>
                </a:solidFill>
                <a:latin typeface="inherit"/>
              </a:rPr>
              <a:t>jazyky </a:t>
            </a:r>
          </a:p>
          <a:p>
            <a:pPr lvl="0"/>
            <a:r>
              <a:rPr lang="cs-CZ" sz="3000" dirty="0" smtClean="0">
                <a:solidFill>
                  <a:schemeClr val="bg1"/>
                </a:solidFill>
                <a:latin typeface="inherit"/>
              </a:rPr>
              <a:t>zeměpis </a:t>
            </a:r>
          </a:p>
          <a:p>
            <a:pPr lvl="0"/>
            <a:r>
              <a:rPr lang="cs-CZ" sz="3000" dirty="0" smtClean="0">
                <a:solidFill>
                  <a:schemeClr val="bg1"/>
                </a:solidFill>
                <a:latin typeface="inherit"/>
              </a:rPr>
              <a:t>knihovna </a:t>
            </a:r>
          </a:p>
          <a:p>
            <a:pPr lvl="0"/>
            <a:r>
              <a:rPr lang="cs-CZ" sz="3000" dirty="0" smtClean="0">
                <a:solidFill>
                  <a:schemeClr val="bg1"/>
                </a:solidFill>
                <a:latin typeface="inherit"/>
              </a:rPr>
              <a:t>hudební výchova</a:t>
            </a:r>
          </a:p>
          <a:p>
            <a:pPr lvl="0"/>
            <a:r>
              <a:rPr lang="cs-CZ" sz="3000" dirty="0" smtClean="0">
                <a:solidFill>
                  <a:schemeClr val="bg1"/>
                </a:solidFill>
                <a:latin typeface="inherit"/>
              </a:rPr>
              <a:t>výtvarná výchova</a:t>
            </a:r>
          </a:p>
          <a:p>
            <a:pPr lvl="0"/>
            <a:r>
              <a:rPr lang="cs-CZ" sz="3000" dirty="0" smtClean="0">
                <a:solidFill>
                  <a:schemeClr val="bg1"/>
                </a:solidFill>
                <a:latin typeface="inherit"/>
              </a:rPr>
              <a:t>multimediální učebna</a:t>
            </a:r>
            <a:endParaRPr lang="cs-CZ" sz="3000" dirty="0">
              <a:solidFill>
                <a:schemeClr val="bg1"/>
              </a:solidFill>
              <a:latin typeface="inherit"/>
            </a:endParaRPr>
          </a:p>
          <a:p>
            <a:pPr>
              <a:buNone/>
            </a:pPr>
            <a:endParaRPr lang="cs-CZ" dirty="0"/>
          </a:p>
        </p:txBody>
      </p:sp>
      <p:sp>
        <p:nvSpPr>
          <p:cNvPr id="8" name="Šrafovaná šipka doprava 7"/>
          <p:cNvSpPr/>
          <p:nvPr/>
        </p:nvSpPr>
        <p:spPr>
          <a:xfrm>
            <a:off x="8582989" y="6555889"/>
            <a:ext cx="283464" cy="152400"/>
          </a:xfrm>
          <a:prstGeom prst="striped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411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65000"/>
              </a:schemeClr>
            </a:gs>
            <a:gs pos="54000">
              <a:schemeClr val="tx1">
                <a:lumMod val="85000"/>
                <a:lumOff val="1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8" y="228600"/>
            <a:ext cx="5760000" cy="396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6" name="Obrázek 5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4" y="685800"/>
            <a:ext cx="5760000" cy="396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7" name="Obrázek 6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143000"/>
            <a:ext cx="5760000" cy="396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9" name="Obrázek 8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76400"/>
            <a:ext cx="5760000" cy="396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0" name="Obrázek 9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798" y="2362200"/>
            <a:ext cx="5760000" cy="396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11" name="Šrafovaná šipka doprava 10"/>
          <p:cNvSpPr/>
          <p:nvPr/>
        </p:nvSpPr>
        <p:spPr>
          <a:xfrm>
            <a:off x="8582989" y="6555889"/>
            <a:ext cx="283464" cy="152400"/>
          </a:xfrm>
          <a:prstGeom prst="striped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51052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65000"/>
              </a:schemeClr>
            </a:gs>
            <a:gs pos="54000">
              <a:schemeClr val="tx1">
                <a:lumMod val="85000"/>
                <a:lumOff val="1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Prostory pro výuku tělesné výchovy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  <a:latin typeface="inherit"/>
              </a:rPr>
              <a:t>tělocvična/sportovní hala, posilovna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Obrázek 5"/>
          <p:cNvPicPr>
            <a:picLocks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819400"/>
            <a:ext cx="4500000" cy="3240000"/>
          </a:xfrm>
          <a:prstGeom prst="rect">
            <a:avLst/>
          </a:prstGeom>
          <a:ln w="38100"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4" name="Obrázek 3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62200"/>
            <a:ext cx="4500000" cy="2880000"/>
          </a:xfrm>
          <a:prstGeom prst="rect">
            <a:avLst/>
          </a:prstGeom>
          <a:ln w="3175"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5" name="Obrázek 4"/>
          <p:cNvPicPr>
            <a:picLocks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657600"/>
            <a:ext cx="4500000" cy="2880000"/>
          </a:xfrm>
          <a:prstGeom prst="rect">
            <a:avLst/>
          </a:prstGeom>
          <a:ln w="28575"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7" name="Šrafovaná šipka doprava 6"/>
          <p:cNvSpPr/>
          <p:nvPr/>
        </p:nvSpPr>
        <p:spPr>
          <a:xfrm>
            <a:off x="8582989" y="6555889"/>
            <a:ext cx="283464" cy="152400"/>
          </a:xfrm>
          <a:prstGeom prst="striped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458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65000"/>
              </a:schemeClr>
            </a:gs>
            <a:gs pos="54000">
              <a:schemeClr val="tx1">
                <a:lumMod val="85000"/>
                <a:lumOff val="1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Biotechnologická laboratoř –</a:t>
            </a:r>
            <a:br>
              <a:rPr lang="cs-CZ" dirty="0" smtClean="0">
                <a:solidFill>
                  <a:schemeClr val="bg1"/>
                </a:solidFill>
              </a:rPr>
            </a:br>
            <a:r>
              <a:rPr lang="cs-CZ" sz="4000" dirty="0" smtClean="0">
                <a:solidFill>
                  <a:schemeClr val="bg1"/>
                </a:solidFill>
              </a:rPr>
              <a:t>Školní minipivovar</a:t>
            </a:r>
            <a:endParaRPr lang="cs-CZ" sz="4000" dirty="0">
              <a:solidFill>
                <a:schemeClr val="bg1"/>
              </a:solidFill>
            </a:endParaRPr>
          </a:p>
        </p:txBody>
      </p:sp>
      <p:sp>
        <p:nvSpPr>
          <p:cNvPr id="7" name="Šrafovaná šipka doprava 6"/>
          <p:cNvSpPr/>
          <p:nvPr/>
        </p:nvSpPr>
        <p:spPr>
          <a:xfrm>
            <a:off x="8582989" y="6555889"/>
            <a:ext cx="283464" cy="152400"/>
          </a:xfrm>
          <a:prstGeom prst="striped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71600"/>
            <a:ext cx="5400000" cy="37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9" name="Obrázek 8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721" y="1981200"/>
            <a:ext cx="5400000" cy="37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5" name="Obrázek 4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775889"/>
            <a:ext cx="5400000" cy="37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</p:spTree>
    <p:extLst>
      <p:ext uri="{BB962C8B-B14F-4D97-AF65-F5344CB8AC3E}">
        <p14:creationId xmlns:p14="http://schemas.microsoft.com/office/powerpoint/2010/main" val="170932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65000"/>
              </a:schemeClr>
            </a:gs>
            <a:gs pos="54000">
              <a:schemeClr val="tx1">
                <a:lumMod val="85000"/>
                <a:lumOff val="1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S</a:t>
            </a:r>
            <a:r>
              <a:rPr lang="cs-CZ" dirty="0" smtClean="0">
                <a:solidFill>
                  <a:schemeClr val="bg1"/>
                </a:solidFill>
              </a:rPr>
              <a:t>portovní </a:t>
            </a:r>
            <a:r>
              <a:rPr lang="cs-CZ" dirty="0">
                <a:solidFill>
                  <a:schemeClr val="bg1"/>
                </a:solidFill>
              </a:rPr>
              <a:t>kurzy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turistický, vodácký, cyklistický, lyžařský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36028"/>
            <a:ext cx="4860000" cy="324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6" name="Obrázek 5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094" y="3429000"/>
            <a:ext cx="4860000" cy="324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5" name="Obrázek 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362200"/>
            <a:ext cx="4860000" cy="324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</p:pic>
      <p:sp>
        <p:nvSpPr>
          <p:cNvPr id="7" name="Šrafovaná šipka doprava 6"/>
          <p:cNvSpPr/>
          <p:nvPr/>
        </p:nvSpPr>
        <p:spPr>
          <a:xfrm>
            <a:off x="8582989" y="6555889"/>
            <a:ext cx="283464" cy="152400"/>
          </a:xfrm>
          <a:prstGeom prst="striped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3919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65000"/>
              </a:schemeClr>
            </a:gs>
            <a:gs pos="54000">
              <a:schemeClr val="tx1">
                <a:lumMod val="85000"/>
                <a:lumOff val="1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2590" y="1075722"/>
            <a:ext cx="7315200" cy="4160520"/>
          </a:xfrm>
          <a:prstGeom prst="rect">
            <a:avLst/>
          </a:prstGeom>
          <a:solidFill>
            <a:schemeClr val="tx1"/>
          </a:solidFill>
          <a:ln w="254000">
            <a:solidFill>
              <a:schemeClr val="tx1">
                <a:lumMod val="65000"/>
                <a:lumOff val="35000"/>
              </a:schemeClr>
            </a:solidFill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ContrastingLeftFacing">
              <a:rot lat="559368" lon="1200000" rev="21480000"/>
            </a:camera>
            <a:lightRig rig="threePt" dir="t"/>
          </a:scene3d>
          <a:sp3d extrusionH="508000">
            <a:bevelT w="342900" h="69850" prst="hardEdge"/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914400" y="5791200"/>
            <a:ext cx="2819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Ústí nad Labem</a:t>
            </a:r>
          </a:p>
        </p:txBody>
      </p:sp>
      <p:grpSp>
        <p:nvGrpSpPr>
          <p:cNvPr id="16" name="Skupina 15"/>
          <p:cNvGrpSpPr/>
          <p:nvPr/>
        </p:nvGrpSpPr>
        <p:grpSpPr>
          <a:xfrm>
            <a:off x="600190" y="1175982"/>
            <a:ext cx="6840000" cy="3960000"/>
            <a:chOff x="627084" y="1175982"/>
            <a:chExt cx="6840000" cy="3960000"/>
          </a:xfrm>
        </p:grpSpPr>
        <p:pic>
          <p:nvPicPr>
            <p:cNvPr id="5" name="Picture 4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084" y="1175982"/>
              <a:ext cx="6840000" cy="3960000"/>
            </a:xfrm>
            <a:prstGeom prst="rect">
              <a:avLst/>
            </a:prstGeom>
            <a:ln w="38100">
              <a:solidFill>
                <a:schemeClr val="tx1"/>
              </a:solidFill>
              <a:miter lim="800000"/>
            </a:ln>
            <a:effectLst/>
            <a:scene3d>
              <a:camera prst="perspectiveContrastingLeftFacing">
                <a:rot lat="559368" lon="1200000" rev="21480000"/>
              </a:camera>
              <a:lightRig rig="threePt" dir="t"/>
            </a:scene3d>
            <a:sp3d>
              <a:extrusionClr>
                <a:schemeClr val="tx1">
                  <a:lumMod val="65000"/>
                  <a:lumOff val="35000"/>
                </a:schemeClr>
              </a:extrusionClr>
            </a:sp3d>
          </p:spPr>
        </p:pic>
        <p:sp>
          <p:nvSpPr>
            <p:cNvPr id="15" name="Šipka doprava 14"/>
            <p:cNvSpPr/>
            <p:nvPr/>
          </p:nvSpPr>
          <p:spPr>
            <a:xfrm>
              <a:off x="3124200" y="2895600"/>
              <a:ext cx="685800" cy="381000"/>
            </a:xfrm>
            <a:prstGeom prst="rightArrow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14" name="Skupina 13"/>
          <p:cNvGrpSpPr/>
          <p:nvPr/>
        </p:nvGrpSpPr>
        <p:grpSpPr>
          <a:xfrm>
            <a:off x="600190" y="1175982"/>
            <a:ext cx="6840000" cy="3960000"/>
            <a:chOff x="-1600200" y="381000"/>
            <a:chExt cx="6840000" cy="3960000"/>
          </a:xfrm>
        </p:grpSpPr>
        <p:pic>
          <p:nvPicPr>
            <p:cNvPr id="12" name="Picture 11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00200" y="381000"/>
              <a:ext cx="6840000" cy="3960000"/>
            </a:xfrm>
            <a:prstGeom prst="rect">
              <a:avLst/>
            </a:prstGeom>
            <a:ln w="38100">
              <a:solidFill>
                <a:schemeClr val="tx1"/>
              </a:solidFill>
              <a:miter lim="800000"/>
            </a:ln>
            <a:effectLst/>
            <a:scene3d>
              <a:camera prst="perspectiveContrastingLeftFacing">
                <a:rot lat="559368" lon="1200000" rev="21480000"/>
              </a:camera>
              <a:lightRig rig="threePt" dir="t"/>
            </a:scene3d>
            <a:sp3d>
              <a:extrusionClr>
                <a:schemeClr val="tx1">
                  <a:lumMod val="65000"/>
                  <a:lumOff val="35000"/>
                </a:schemeClr>
              </a:extrusionClr>
            </a:sp3d>
          </p:spPr>
        </p:pic>
        <p:sp>
          <p:nvSpPr>
            <p:cNvPr id="13" name="Šipka doprava 12"/>
            <p:cNvSpPr/>
            <p:nvPr/>
          </p:nvSpPr>
          <p:spPr>
            <a:xfrm>
              <a:off x="0" y="826358"/>
              <a:ext cx="533400" cy="304800"/>
            </a:xfrm>
            <a:prstGeom prst="rightArrow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11" name="Skupina 10"/>
          <p:cNvGrpSpPr/>
          <p:nvPr/>
        </p:nvGrpSpPr>
        <p:grpSpPr>
          <a:xfrm>
            <a:off x="600190" y="1175982"/>
            <a:ext cx="6840000" cy="3960000"/>
            <a:chOff x="-3057410" y="1676400"/>
            <a:chExt cx="6840000" cy="3960000"/>
          </a:xfrm>
        </p:grpSpPr>
        <p:pic>
          <p:nvPicPr>
            <p:cNvPr id="10" name="Picture 9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57410" y="1676400"/>
              <a:ext cx="6840000" cy="3960000"/>
            </a:xfrm>
            <a:prstGeom prst="rect">
              <a:avLst/>
            </a:prstGeom>
            <a:ln w="38100">
              <a:solidFill>
                <a:schemeClr val="tx1"/>
              </a:solidFill>
              <a:miter lim="800000"/>
            </a:ln>
            <a:effectLst/>
            <a:scene3d>
              <a:camera prst="perspectiveContrastingLeftFacing">
                <a:rot lat="559368" lon="1200000" rev="21480000"/>
              </a:camera>
              <a:lightRig rig="threePt" dir="t"/>
            </a:scene3d>
            <a:sp3d>
              <a:extrusionClr>
                <a:schemeClr val="tx1">
                  <a:lumMod val="65000"/>
                  <a:lumOff val="35000"/>
                </a:schemeClr>
              </a:extrusionClr>
            </a:sp3d>
          </p:spPr>
        </p:pic>
        <p:sp>
          <p:nvSpPr>
            <p:cNvPr id="9" name="Šipka doprava 8"/>
            <p:cNvSpPr/>
            <p:nvPr/>
          </p:nvSpPr>
          <p:spPr>
            <a:xfrm>
              <a:off x="-1333500" y="2862618"/>
              <a:ext cx="551810" cy="304800"/>
            </a:xfrm>
            <a:prstGeom prst="rightArrow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7" name="Šrafovaná šipka doprava 16"/>
          <p:cNvSpPr/>
          <p:nvPr/>
        </p:nvSpPr>
        <p:spPr>
          <a:xfrm>
            <a:off x="8582989" y="6555889"/>
            <a:ext cx="283464" cy="152400"/>
          </a:xfrm>
          <a:prstGeom prst="striped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19220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65000"/>
              </a:schemeClr>
            </a:gs>
            <a:gs pos="54000">
              <a:schemeClr val="tx1">
                <a:lumMod val="85000"/>
                <a:lumOff val="1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Specifické akce školy (pravidelné</a:t>
            </a:r>
            <a:r>
              <a:rPr lang="cs-CZ" dirty="0" smtClean="0">
                <a:solidFill>
                  <a:schemeClr val="bg1"/>
                </a:solidFill>
              </a:rPr>
              <a:t>)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inherit"/>
              </a:rPr>
              <a:t>studentské </a:t>
            </a:r>
            <a:r>
              <a:rPr lang="cs-CZ" dirty="0">
                <a:solidFill>
                  <a:schemeClr val="bg1"/>
                </a:solidFill>
                <a:latin typeface="inherit"/>
              </a:rPr>
              <a:t>dobrovolnické akce, </a:t>
            </a:r>
            <a:endParaRPr lang="cs-CZ" dirty="0" smtClean="0">
              <a:solidFill>
                <a:schemeClr val="bg1"/>
              </a:solidFill>
              <a:latin typeface="inherit"/>
            </a:endParaRPr>
          </a:p>
          <a:p>
            <a:r>
              <a:rPr lang="cs-CZ" dirty="0" smtClean="0">
                <a:solidFill>
                  <a:schemeClr val="bg1"/>
                </a:solidFill>
                <a:latin typeface="inherit"/>
              </a:rPr>
              <a:t>hudebně-dramatický </a:t>
            </a:r>
            <a:r>
              <a:rPr lang="cs-CZ" dirty="0">
                <a:solidFill>
                  <a:schemeClr val="bg1"/>
                </a:solidFill>
                <a:latin typeface="inherit"/>
              </a:rPr>
              <a:t>sbor, muzikály</a:t>
            </a:r>
            <a:r>
              <a:rPr lang="cs-CZ" dirty="0" smtClean="0">
                <a:solidFill>
                  <a:schemeClr val="bg1"/>
                </a:solidFill>
                <a:latin typeface="inherit"/>
              </a:rPr>
              <a:t>,</a:t>
            </a:r>
          </a:p>
          <a:p>
            <a:r>
              <a:rPr lang="cs-CZ" dirty="0" smtClean="0">
                <a:solidFill>
                  <a:schemeClr val="bg1"/>
                </a:solidFill>
                <a:latin typeface="inherit"/>
              </a:rPr>
              <a:t>maturitní </a:t>
            </a:r>
            <a:r>
              <a:rPr lang="cs-CZ" dirty="0">
                <a:solidFill>
                  <a:schemeClr val="bg1"/>
                </a:solidFill>
                <a:latin typeface="inherit"/>
              </a:rPr>
              <a:t>plesy, </a:t>
            </a:r>
            <a:endParaRPr lang="cs-CZ" dirty="0" smtClean="0">
              <a:solidFill>
                <a:schemeClr val="bg1"/>
              </a:solidFill>
              <a:latin typeface="inherit"/>
            </a:endParaRPr>
          </a:p>
          <a:p>
            <a:r>
              <a:rPr lang="cs-CZ" dirty="0" smtClean="0">
                <a:solidFill>
                  <a:schemeClr val="bg1"/>
                </a:solidFill>
                <a:latin typeface="inherit"/>
              </a:rPr>
              <a:t>taneční </a:t>
            </a:r>
            <a:r>
              <a:rPr lang="cs-CZ" dirty="0">
                <a:solidFill>
                  <a:schemeClr val="bg1"/>
                </a:solidFill>
                <a:latin typeface="inherit"/>
              </a:rPr>
              <a:t>pro mentálně postižené, </a:t>
            </a:r>
            <a:endParaRPr lang="cs-CZ" dirty="0" smtClean="0">
              <a:solidFill>
                <a:schemeClr val="bg1"/>
              </a:solidFill>
              <a:latin typeface="inherit"/>
            </a:endParaRPr>
          </a:p>
          <a:p>
            <a:r>
              <a:rPr lang="cs-CZ" dirty="0" smtClean="0">
                <a:solidFill>
                  <a:schemeClr val="bg1"/>
                </a:solidFill>
                <a:latin typeface="inherit"/>
              </a:rPr>
              <a:t>besídky/akademie (vánoční akademie), </a:t>
            </a:r>
          </a:p>
          <a:p>
            <a:r>
              <a:rPr lang="cs-CZ" dirty="0" smtClean="0">
                <a:solidFill>
                  <a:schemeClr val="bg1"/>
                </a:solidFill>
                <a:latin typeface="inherit"/>
              </a:rPr>
              <a:t>zahraniční </a:t>
            </a:r>
            <a:r>
              <a:rPr lang="cs-CZ" dirty="0">
                <a:solidFill>
                  <a:schemeClr val="bg1"/>
                </a:solidFill>
                <a:latin typeface="inherit"/>
              </a:rPr>
              <a:t>exkurze</a:t>
            </a:r>
            <a:r>
              <a:rPr lang="cs-CZ" dirty="0" smtClean="0">
                <a:solidFill>
                  <a:schemeClr val="bg1"/>
                </a:solidFill>
                <a:latin typeface="inherit"/>
              </a:rPr>
              <a:t>, </a:t>
            </a:r>
          </a:p>
          <a:p>
            <a:r>
              <a:rPr lang="cs-CZ" dirty="0" smtClean="0">
                <a:solidFill>
                  <a:schemeClr val="bg1"/>
                </a:solidFill>
                <a:latin typeface="inherit"/>
              </a:rPr>
              <a:t>tematické/projektové </a:t>
            </a:r>
            <a:r>
              <a:rPr lang="cs-CZ" dirty="0">
                <a:solidFill>
                  <a:schemeClr val="bg1"/>
                </a:solidFill>
                <a:latin typeface="inherit"/>
              </a:rPr>
              <a:t>dny, </a:t>
            </a:r>
            <a:endParaRPr lang="cs-CZ" dirty="0" smtClean="0">
              <a:solidFill>
                <a:schemeClr val="bg1"/>
              </a:solidFill>
              <a:latin typeface="inherit"/>
            </a:endParaRPr>
          </a:p>
          <a:p>
            <a:r>
              <a:rPr lang="cs-CZ" dirty="0" smtClean="0">
                <a:solidFill>
                  <a:schemeClr val="bg1"/>
                </a:solidFill>
                <a:latin typeface="inherit"/>
              </a:rPr>
              <a:t>exkurze</a:t>
            </a:r>
            <a:r>
              <a:rPr lang="cs-CZ" dirty="0">
                <a:solidFill>
                  <a:schemeClr val="bg1"/>
                </a:solidFill>
                <a:latin typeface="inherit"/>
              </a:rPr>
              <a:t>, </a:t>
            </a:r>
            <a:endParaRPr lang="cs-CZ" dirty="0" smtClean="0">
              <a:solidFill>
                <a:schemeClr val="bg1"/>
              </a:solidFill>
              <a:latin typeface="inherit"/>
            </a:endParaRPr>
          </a:p>
          <a:p>
            <a:r>
              <a:rPr lang="cs-CZ" dirty="0" smtClean="0">
                <a:solidFill>
                  <a:schemeClr val="bg1"/>
                </a:solidFill>
                <a:latin typeface="inherit"/>
              </a:rPr>
              <a:t>návštěvy </a:t>
            </a:r>
            <a:r>
              <a:rPr lang="cs-CZ" dirty="0">
                <a:solidFill>
                  <a:schemeClr val="bg1"/>
                </a:solidFill>
                <a:latin typeface="inherit"/>
              </a:rPr>
              <a:t>kulturních akcí, </a:t>
            </a:r>
            <a:endParaRPr lang="cs-CZ" dirty="0" smtClean="0">
              <a:solidFill>
                <a:schemeClr val="bg1"/>
              </a:solidFill>
              <a:latin typeface="inherit"/>
            </a:endParaRPr>
          </a:p>
          <a:p>
            <a:r>
              <a:rPr lang="cs-CZ" dirty="0" smtClean="0">
                <a:solidFill>
                  <a:schemeClr val="bg1"/>
                </a:solidFill>
                <a:latin typeface="inherit"/>
              </a:rPr>
              <a:t>sportovní </a:t>
            </a:r>
            <a:r>
              <a:rPr lang="cs-CZ" dirty="0">
                <a:solidFill>
                  <a:schemeClr val="bg1"/>
                </a:solidFill>
                <a:latin typeface="inherit"/>
              </a:rPr>
              <a:t>dny, </a:t>
            </a:r>
            <a:endParaRPr lang="cs-CZ" dirty="0" smtClean="0">
              <a:solidFill>
                <a:schemeClr val="bg1"/>
              </a:solidFill>
              <a:latin typeface="inherit"/>
            </a:endParaRPr>
          </a:p>
          <a:p>
            <a:r>
              <a:rPr lang="cs-CZ" dirty="0" smtClean="0">
                <a:solidFill>
                  <a:schemeClr val="bg1"/>
                </a:solidFill>
                <a:latin typeface="inherit"/>
              </a:rPr>
              <a:t>škola </a:t>
            </a:r>
            <a:r>
              <a:rPr lang="cs-CZ" dirty="0">
                <a:solidFill>
                  <a:schemeClr val="bg1"/>
                </a:solidFill>
                <a:latin typeface="inherit"/>
              </a:rPr>
              <a:t>v přírodě/ozdravné pobyty, </a:t>
            </a:r>
            <a:r>
              <a:rPr lang="cs-CZ" dirty="0" smtClean="0">
                <a:solidFill>
                  <a:schemeClr val="bg1"/>
                </a:solidFill>
                <a:latin typeface="inherit"/>
              </a:rPr>
              <a:t>výlety.</a:t>
            </a:r>
            <a:endParaRPr lang="cs-CZ" dirty="0">
              <a:solidFill>
                <a:schemeClr val="bg1"/>
              </a:solidFill>
              <a:latin typeface="inherit"/>
            </a:endParaRPr>
          </a:p>
        </p:txBody>
      </p:sp>
      <p:sp>
        <p:nvSpPr>
          <p:cNvPr id="4" name="Šrafovaná šipka doprava 3"/>
          <p:cNvSpPr/>
          <p:nvPr/>
        </p:nvSpPr>
        <p:spPr>
          <a:xfrm>
            <a:off x="8582989" y="6555889"/>
            <a:ext cx="283464" cy="152400"/>
          </a:xfrm>
          <a:prstGeom prst="striped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10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65000"/>
              </a:schemeClr>
            </a:gs>
            <a:gs pos="54000">
              <a:schemeClr val="tx1">
                <a:lumMod val="85000"/>
                <a:lumOff val="1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28" y="228600"/>
            <a:ext cx="5760000" cy="396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3" name="Obrázek 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762000"/>
            <a:ext cx="5760000" cy="396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4" name="Obrázek 3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28604"/>
            <a:ext cx="5760000" cy="396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6" name="Obrázek 5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905000"/>
            <a:ext cx="5760000" cy="396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</p:pic>
      <p:sp>
        <p:nvSpPr>
          <p:cNvPr id="9" name="Šrafovaná šipka doprava 8"/>
          <p:cNvSpPr/>
          <p:nvPr/>
        </p:nvSpPr>
        <p:spPr>
          <a:xfrm>
            <a:off x="8582989" y="6555889"/>
            <a:ext cx="283464" cy="152400"/>
          </a:xfrm>
          <a:prstGeom prst="striped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33751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65000"/>
              </a:schemeClr>
            </a:gs>
            <a:gs pos="54000">
              <a:schemeClr val="tx1">
                <a:lumMod val="85000"/>
                <a:lumOff val="1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28600"/>
            <a:ext cx="5760000" cy="396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3" name="Obrázek 2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838200"/>
            <a:ext cx="5760000" cy="396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4" name="Obrázek 3"/>
          <p:cNvPicPr>
            <a:picLocks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371600"/>
            <a:ext cx="5760000" cy="396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5" name="Obrázek 4"/>
          <p:cNvPicPr>
            <a:picLocks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981200"/>
            <a:ext cx="5760000" cy="396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6" name="Obrázek 5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05" y="2579435"/>
            <a:ext cx="5760000" cy="396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7" name="Šrafovaná šipka doprava 6"/>
          <p:cNvSpPr/>
          <p:nvPr/>
        </p:nvSpPr>
        <p:spPr>
          <a:xfrm>
            <a:off x="8582989" y="6555889"/>
            <a:ext cx="283464" cy="152400"/>
          </a:xfrm>
          <a:prstGeom prst="striped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48611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65000"/>
              </a:schemeClr>
            </a:gs>
            <a:gs pos="54000">
              <a:schemeClr val="tx1">
                <a:lumMod val="85000"/>
                <a:lumOff val="1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Mezinárodní spolupráce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>
                <a:solidFill>
                  <a:schemeClr val="bg1"/>
                </a:solidFill>
                <a:latin typeface="inherit"/>
              </a:rPr>
              <a:t>partnerské školy, </a:t>
            </a:r>
            <a:endParaRPr lang="cs-CZ" dirty="0" smtClean="0">
              <a:solidFill>
                <a:schemeClr val="bg1"/>
              </a:solidFill>
              <a:latin typeface="inherit"/>
            </a:endParaRPr>
          </a:p>
          <a:p>
            <a:pPr lvl="0"/>
            <a:r>
              <a:rPr lang="cs-CZ" dirty="0" smtClean="0">
                <a:solidFill>
                  <a:schemeClr val="bg1"/>
                </a:solidFill>
                <a:latin typeface="inherit"/>
              </a:rPr>
              <a:t>studijní </a:t>
            </a:r>
            <a:r>
              <a:rPr lang="cs-CZ" dirty="0">
                <a:solidFill>
                  <a:schemeClr val="bg1"/>
                </a:solidFill>
                <a:latin typeface="inherit"/>
              </a:rPr>
              <a:t>pobyt v zahraničí, </a:t>
            </a:r>
            <a:endParaRPr lang="cs-CZ" dirty="0" smtClean="0">
              <a:solidFill>
                <a:schemeClr val="bg1"/>
              </a:solidFill>
              <a:latin typeface="inherit"/>
            </a:endParaRPr>
          </a:p>
          <a:p>
            <a:pPr lvl="0"/>
            <a:r>
              <a:rPr lang="cs-CZ" dirty="0" smtClean="0">
                <a:solidFill>
                  <a:schemeClr val="bg1"/>
                </a:solidFill>
                <a:latin typeface="inherit"/>
              </a:rPr>
              <a:t>sportovní </a:t>
            </a:r>
            <a:r>
              <a:rPr lang="cs-CZ" dirty="0">
                <a:solidFill>
                  <a:schemeClr val="bg1"/>
                </a:solidFill>
                <a:latin typeface="inherit"/>
              </a:rPr>
              <a:t>pobyt v zahraničí, </a:t>
            </a:r>
            <a:endParaRPr lang="cs-CZ" dirty="0" smtClean="0">
              <a:solidFill>
                <a:schemeClr val="bg1"/>
              </a:solidFill>
              <a:latin typeface="inherit"/>
            </a:endParaRPr>
          </a:p>
          <a:p>
            <a:pPr lvl="0"/>
            <a:r>
              <a:rPr lang="cs-CZ" dirty="0" smtClean="0">
                <a:solidFill>
                  <a:schemeClr val="bg1"/>
                </a:solidFill>
                <a:latin typeface="inherit"/>
              </a:rPr>
              <a:t>společné </a:t>
            </a:r>
            <a:r>
              <a:rPr lang="cs-CZ" dirty="0">
                <a:solidFill>
                  <a:schemeClr val="bg1"/>
                </a:solidFill>
                <a:latin typeface="inherit"/>
              </a:rPr>
              <a:t>projekty se zahraničním subjektem, </a:t>
            </a:r>
            <a:endParaRPr lang="cs-CZ" dirty="0" smtClean="0">
              <a:solidFill>
                <a:schemeClr val="bg1"/>
              </a:solidFill>
              <a:latin typeface="inherit"/>
            </a:endParaRPr>
          </a:p>
          <a:p>
            <a:pPr lvl="0"/>
            <a:r>
              <a:rPr lang="cs-CZ" dirty="0" smtClean="0">
                <a:solidFill>
                  <a:schemeClr val="bg1"/>
                </a:solidFill>
                <a:latin typeface="inherit"/>
              </a:rPr>
              <a:t>výměnné pobyty.</a:t>
            </a:r>
            <a:endParaRPr lang="cs-CZ" dirty="0">
              <a:solidFill>
                <a:schemeClr val="bg1"/>
              </a:solidFill>
              <a:latin typeface="inherit"/>
            </a:endParaRPr>
          </a:p>
          <a:p>
            <a:endParaRPr lang="cs-CZ" dirty="0"/>
          </a:p>
        </p:txBody>
      </p:sp>
      <p:sp>
        <p:nvSpPr>
          <p:cNvPr id="7" name="Šrafovaná šipka doprava 6"/>
          <p:cNvSpPr/>
          <p:nvPr/>
        </p:nvSpPr>
        <p:spPr>
          <a:xfrm>
            <a:off x="8582989" y="6555889"/>
            <a:ext cx="283464" cy="152400"/>
          </a:xfrm>
          <a:prstGeom prst="striped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5842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65000"/>
              </a:schemeClr>
            </a:gs>
            <a:gs pos="54000">
              <a:schemeClr val="tx1">
                <a:lumMod val="85000"/>
                <a:lumOff val="1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44" y="228599"/>
            <a:ext cx="5760000" cy="396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3" name="Obrázek 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762000"/>
            <a:ext cx="5760000" cy="396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6" name="Obrázek 5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382450"/>
            <a:ext cx="5760000" cy="396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4" name="Obrázek 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905000"/>
            <a:ext cx="5760000" cy="396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5" name="Obrázek 4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989" y="2514600"/>
            <a:ext cx="5760000" cy="396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7" name="Šrafovaná šipka doprava 6"/>
          <p:cNvSpPr/>
          <p:nvPr/>
        </p:nvSpPr>
        <p:spPr>
          <a:xfrm>
            <a:off x="8582989" y="6555889"/>
            <a:ext cx="283464" cy="152400"/>
          </a:xfrm>
          <a:prstGeom prst="striped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85556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65000"/>
              </a:schemeClr>
            </a:gs>
            <a:gs pos="54000">
              <a:schemeClr val="tx1">
                <a:lumMod val="85000"/>
                <a:lumOff val="1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Projekt </a:t>
            </a:r>
            <a:r>
              <a:rPr lang="cs-CZ" dirty="0" err="1" smtClean="0">
                <a:solidFill>
                  <a:schemeClr val="bg1"/>
                </a:solidFill>
              </a:rPr>
              <a:t>Comenius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Picture 4" descr="PA196325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2"/>
          <a:stretch>
            <a:fillRect/>
          </a:stretch>
        </p:blipFill>
        <p:spPr bwMode="auto">
          <a:xfrm>
            <a:off x="1600200" y="1752600"/>
            <a:ext cx="5760000" cy="432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333" y="2955889"/>
            <a:ext cx="5040000" cy="360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6" name="Obrázek 5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49689"/>
            <a:ext cx="5040000" cy="360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7" name="Šrafovaná šipka doprava 6"/>
          <p:cNvSpPr/>
          <p:nvPr/>
        </p:nvSpPr>
        <p:spPr>
          <a:xfrm>
            <a:off x="8582989" y="6555889"/>
            <a:ext cx="283464" cy="152400"/>
          </a:xfrm>
          <a:prstGeom prst="striped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422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65000"/>
              </a:schemeClr>
            </a:gs>
            <a:gs pos="54000">
              <a:schemeClr val="tx1">
                <a:lumMod val="85000"/>
                <a:lumOff val="1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P101020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3"/>
          <a:stretch>
            <a:fillRect/>
          </a:stretch>
        </p:blipFill>
        <p:spPr bwMode="auto">
          <a:xfrm>
            <a:off x="457200" y="533400"/>
            <a:ext cx="5400000" cy="360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752600"/>
            <a:ext cx="5400000" cy="360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6" name="Obrázek 5"/>
          <p:cNvPicPr>
            <a:picLocks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819400"/>
            <a:ext cx="5400000" cy="36003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7" name="Šrafovaná šipka doprava 6"/>
          <p:cNvSpPr/>
          <p:nvPr/>
        </p:nvSpPr>
        <p:spPr>
          <a:xfrm>
            <a:off x="8582989" y="6555889"/>
            <a:ext cx="283464" cy="152400"/>
          </a:xfrm>
          <a:prstGeom prst="striped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43566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65000"/>
              </a:schemeClr>
            </a:gs>
            <a:gs pos="54000">
              <a:schemeClr val="tx1">
                <a:lumMod val="85000"/>
                <a:lumOff val="1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3124200" y="3124200"/>
            <a:ext cx="3124894" cy="31248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20700" dist="1409700" dir="6900000" sx="110000" sy="110000" rotWithShape="0">
              <a:prstClr val="black">
                <a:alpha val="28000"/>
              </a:prstClr>
            </a:outerShdw>
          </a:effectLst>
          <a:scene3d>
            <a:camera prst="isometricOffAxis1Top"/>
            <a:lightRig rig="threePt" dir="t"/>
          </a:scene3d>
          <a:sp3d prstMaterial="matte">
            <a:extrusionClr>
              <a:schemeClr val="tx1"/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" name="Group 19"/>
          <p:cNvGrpSpPr/>
          <p:nvPr/>
        </p:nvGrpSpPr>
        <p:grpSpPr>
          <a:xfrm>
            <a:off x="1447800" y="155144"/>
            <a:ext cx="6400800" cy="6093949"/>
            <a:chOff x="1703306" y="155145"/>
            <a:chExt cx="5307094" cy="5074456"/>
          </a:xfrm>
        </p:grpSpPr>
        <p:pic>
          <p:nvPicPr>
            <p:cNvPr id="17" name="Picture 16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3152" y="2133601"/>
              <a:ext cx="3127248" cy="3096000"/>
            </a:xfrm>
            <a:prstGeom prst="rect">
              <a:avLst/>
            </a:prstGeom>
            <a:blipFill dpi="0" rotWithShape="1">
              <a:blip r:embed="rId4" cstate="screen"/>
              <a:srcRect/>
              <a:stretch>
                <a:fillRect/>
              </a:stretch>
            </a:blipFill>
            <a:ln>
              <a:solidFill>
                <a:schemeClr val="tx2">
                  <a:lumMod val="25000"/>
                </a:schemeClr>
              </a:solidFill>
            </a:ln>
            <a:scene3d>
              <a:camera prst="isometricOffAxis1Right"/>
              <a:lightRig rig="threePt" dir="t"/>
            </a:scene3d>
            <a:sp3d prstMaterial="matte">
              <a:bevelT prst="convex"/>
              <a:extrusionClr>
                <a:schemeClr val="bg1"/>
              </a:extrusionClr>
              <a:contourClr>
                <a:schemeClr val="tx1"/>
              </a:contourClr>
            </a:sp3d>
          </p:spPr>
        </p:pic>
        <p:pic>
          <p:nvPicPr>
            <p:cNvPr id="18" name="Picture 17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3306" y="1928572"/>
              <a:ext cx="3127248" cy="3096000"/>
            </a:xfrm>
            <a:prstGeom prst="rect">
              <a:avLst/>
            </a:prstGeom>
            <a:blipFill dpi="0" rotWithShape="1">
              <a:blip r:embed="rId6" cstate="screen"/>
              <a:srcRect/>
              <a:stretch>
                <a:fillRect/>
              </a:stretch>
            </a:blipFill>
            <a:ln>
              <a:solidFill>
                <a:schemeClr val="tx2">
                  <a:lumMod val="25000"/>
                </a:schemeClr>
              </a:solidFill>
            </a:ln>
            <a:effectLst/>
            <a:scene3d>
              <a:camera prst="isometricOffAxis1Left"/>
              <a:lightRig rig="threePt" dir="t"/>
            </a:scene3d>
            <a:sp3d prstMaterial="matte">
              <a:bevelT prst="convex"/>
              <a:extrusionClr>
                <a:schemeClr val="bg1"/>
              </a:extrusionClr>
              <a:contourClr>
                <a:schemeClr val="tx1"/>
              </a:contourClr>
            </a:sp3d>
          </p:spPr>
        </p:pic>
        <p:pic>
          <p:nvPicPr>
            <p:cNvPr id="16" name="Picture 15"/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7566" y="155145"/>
              <a:ext cx="3127248" cy="3096000"/>
            </a:xfrm>
            <a:prstGeom prst="rect">
              <a:avLst/>
            </a:prstGeom>
            <a:blipFill dpi="0" rotWithShape="1">
              <a:blip r:embed="rId8" cstate="screen"/>
              <a:srcRect/>
              <a:stretch>
                <a:fillRect/>
              </a:stretch>
            </a:blipFill>
            <a:ln>
              <a:solidFill>
                <a:schemeClr val="tx2">
                  <a:lumMod val="25000"/>
                </a:schemeClr>
              </a:solidFill>
            </a:ln>
            <a:effectLst/>
            <a:scene3d>
              <a:camera prst="isometricOffAxis1Top"/>
              <a:lightRig rig="threePt" dir="t"/>
            </a:scene3d>
            <a:sp3d prstMaterial="matte">
              <a:bevelT prst="convex"/>
              <a:extrusionClr>
                <a:schemeClr val="bg1"/>
              </a:extrusionClr>
              <a:contourClr>
                <a:schemeClr val="tx1"/>
              </a:contourClr>
            </a:sp3d>
          </p:spPr>
        </p:pic>
      </p:grpSp>
      <p:grpSp>
        <p:nvGrpSpPr>
          <p:cNvPr id="3" name="Group 20"/>
          <p:cNvGrpSpPr/>
          <p:nvPr/>
        </p:nvGrpSpPr>
        <p:grpSpPr>
          <a:xfrm>
            <a:off x="1371600" y="133458"/>
            <a:ext cx="6400800" cy="6115927"/>
            <a:chOff x="1666667" y="98146"/>
            <a:chExt cx="5321962" cy="5161133"/>
          </a:xfrm>
        </p:grpSpPr>
        <p:pic>
          <p:nvPicPr>
            <p:cNvPr id="22" name="Picture 21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7566" y="98146"/>
              <a:ext cx="3096000" cy="3096000"/>
            </a:xfrm>
            <a:prstGeom prst="rect">
              <a:avLst/>
            </a:prstGeom>
            <a:blipFill dpi="0" rotWithShape="1">
              <a:blip r:embed="rId8" cstate="screen"/>
              <a:srcRect/>
              <a:stretch>
                <a:fillRect/>
              </a:stretch>
            </a:blipFill>
            <a:ln>
              <a:solidFill>
                <a:schemeClr val="tx2">
                  <a:lumMod val="25000"/>
                </a:schemeClr>
              </a:solidFill>
            </a:ln>
            <a:effectLst/>
            <a:scene3d>
              <a:camera prst="isometricOffAxis1Top"/>
              <a:lightRig rig="threePt" dir="t"/>
            </a:scene3d>
            <a:sp3d prstMaterial="matte">
              <a:bevelT prst="convex"/>
              <a:extrusionClr>
                <a:schemeClr val="bg1"/>
              </a:extrusionClr>
              <a:contourClr>
                <a:schemeClr val="tx1"/>
              </a:contourClr>
            </a:sp3d>
          </p:spPr>
        </p:pic>
        <p:pic>
          <p:nvPicPr>
            <p:cNvPr id="24" name="Picture 23"/>
            <p:cNvPicPr>
              <a:picLocks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2629" y="2127279"/>
              <a:ext cx="3096000" cy="3132000"/>
            </a:xfrm>
            <a:prstGeom prst="rect">
              <a:avLst/>
            </a:prstGeom>
            <a:blipFill dpi="0" rotWithShape="1">
              <a:blip r:embed="rId4" cstate="screen"/>
              <a:srcRect/>
              <a:stretch>
                <a:fillRect/>
              </a:stretch>
            </a:blipFill>
            <a:ln>
              <a:solidFill>
                <a:schemeClr val="tx2">
                  <a:lumMod val="25000"/>
                </a:schemeClr>
              </a:solidFill>
            </a:ln>
            <a:scene3d>
              <a:camera prst="isometricOffAxis1Right"/>
              <a:lightRig rig="threePt" dir="t"/>
            </a:scene3d>
            <a:sp3d prstMaterial="matte">
              <a:bevelT prst="convex"/>
              <a:extrusionClr>
                <a:schemeClr val="bg1"/>
              </a:extrusionClr>
              <a:contourClr>
                <a:schemeClr val="tx1"/>
              </a:contourClr>
            </a:sp3d>
          </p:spPr>
        </p:pic>
        <p:pic>
          <p:nvPicPr>
            <p:cNvPr id="25" name="Picture 2"/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666667" y="1883101"/>
              <a:ext cx="3132000" cy="3127248"/>
            </a:xfrm>
            <a:prstGeom prst="rect">
              <a:avLst/>
            </a:prstGeom>
            <a:blipFill dpi="0" rotWithShape="1">
              <a:blip r:embed="rId12" cstate="screen"/>
              <a:srcRect/>
              <a:stretch>
                <a:fillRect/>
              </a:stretch>
            </a:blipFill>
            <a:ln>
              <a:solidFill>
                <a:schemeClr val="tx2">
                  <a:lumMod val="25000"/>
                </a:schemeClr>
              </a:solidFill>
            </a:ln>
            <a:effectLst/>
            <a:scene3d>
              <a:camera prst="isometricOffAxis1Left"/>
              <a:lightRig rig="threePt" dir="t"/>
            </a:scene3d>
            <a:sp3d prstMaterial="matte">
              <a:bevelT prst="convex"/>
              <a:extrusionClr>
                <a:schemeClr val="bg1"/>
              </a:extrusionClr>
              <a:contourClr>
                <a:schemeClr val="tx1"/>
              </a:contourClr>
            </a:sp3d>
          </p:spPr>
        </p:pic>
      </p:grpSp>
      <p:grpSp>
        <p:nvGrpSpPr>
          <p:cNvPr id="4" name="Group 29"/>
          <p:cNvGrpSpPr/>
          <p:nvPr/>
        </p:nvGrpSpPr>
        <p:grpSpPr>
          <a:xfrm>
            <a:off x="1415882" y="133457"/>
            <a:ext cx="6356519" cy="6115636"/>
            <a:chOff x="1703495" y="125685"/>
            <a:chExt cx="5286543" cy="5128263"/>
          </a:xfrm>
        </p:grpSpPr>
        <p:pic>
          <p:nvPicPr>
            <p:cNvPr id="31" name="Picture 30"/>
            <p:cNvPicPr>
              <a:picLocks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4038" y="2121947"/>
              <a:ext cx="3096000" cy="3132001"/>
            </a:xfrm>
            <a:prstGeom prst="rect">
              <a:avLst/>
            </a:prstGeom>
            <a:blipFill dpi="0" rotWithShape="1">
              <a:blip r:embed="rId4" cstate="screen"/>
              <a:srcRect/>
              <a:stretch>
                <a:fillRect/>
              </a:stretch>
            </a:blipFill>
            <a:ln>
              <a:solidFill>
                <a:schemeClr val="tx2">
                  <a:lumMod val="25000"/>
                </a:schemeClr>
              </a:solidFill>
            </a:ln>
            <a:scene3d>
              <a:camera prst="isometricOffAxis1Right"/>
              <a:lightRig rig="threePt" dir="t"/>
            </a:scene3d>
            <a:sp3d prstMaterial="matte">
              <a:bevelT prst="convex"/>
              <a:extrusionClr>
                <a:schemeClr val="bg1"/>
              </a:extrusionClr>
              <a:contourClr>
                <a:schemeClr val="tx1"/>
              </a:contourClr>
            </a:sp3d>
          </p:spPr>
        </p:pic>
        <p:pic>
          <p:nvPicPr>
            <p:cNvPr id="32" name="Picture 31"/>
            <p:cNvPicPr>
              <a:picLocks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3495" y="1864783"/>
              <a:ext cx="3096000" cy="3168001"/>
            </a:xfrm>
            <a:prstGeom prst="rect">
              <a:avLst/>
            </a:prstGeom>
            <a:blipFill dpi="0" rotWithShape="1">
              <a:blip r:embed="rId6" cstate="screen"/>
              <a:srcRect/>
              <a:stretch>
                <a:fillRect/>
              </a:stretch>
            </a:blipFill>
            <a:ln>
              <a:solidFill>
                <a:schemeClr val="tx2">
                  <a:lumMod val="25000"/>
                </a:schemeClr>
              </a:solidFill>
            </a:ln>
            <a:effectLst/>
            <a:scene3d>
              <a:camera prst="isometricOffAxis1Left"/>
              <a:lightRig rig="threePt" dir="t"/>
            </a:scene3d>
            <a:sp3d prstMaterial="matte">
              <a:bevelT prst="convex"/>
              <a:extrusionClr>
                <a:schemeClr val="bg1"/>
              </a:extrusionClr>
              <a:contourClr>
                <a:schemeClr val="tx1"/>
              </a:contourClr>
            </a:sp3d>
          </p:spPr>
        </p:pic>
        <p:pic>
          <p:nvPicPr>
            <p:cNvPr id="33" name="Picture 2"/>
            <p:cNvPicPr>
              <a:picLocks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167566" y="125685"/>
              <a:ext cx="3132000" cy="3096001"/>
            </a:xfrm>
            <a:prstGeom prst="rect">
              <a:avLst/>
            </a:prstGeom>
            <a:blipFill dpi="0" rotWithShape="1">
              <a:blip r:embed="rId16" cstate="screen"/>
              <a:srcRect/>
              <a:stretch>
                <a:fillRect/>
              </a:stretch>
            </a:blipFill>
            <a:ln>
              <a:solidFill>
                <a:schemeClr val="tx2">
                  <a:lumMod val="25000"/>
                </a:schemeClr>
              </a:solidFill>
            </a:ln>
            <a:effectLst/>
            <a:scene3d>
              <a:camera prst="isometricOffAxis1Top"/>
              <a:lightRig rig="threePt" dir="t"/>
            </a:scene3d>
            <a:sp3d prstMaterial="matte">
              <a:bevelT prst="convex"/>
              <a:extrusionClr>
                <a:schemeClr val="bg1"/>
              </a:extrusionClr>
              <a:contourClr>
                <a:schemeClr val="tx1"/>
              </a:contourClr>
            </a:sp3d>
          </p:spPr>
        </p:pic>
      </p:grpSp>
      <p:grpSp>
        <p:nvGrpSpPr>
          <p:cNvPr id="5" name="Group 33"/>
          <p:cNvGrpSpPr/>
          <p:nvPr/>
        </p:nvGrpSpPr>
        <p:grpSpPr>
          <a:xfrm>
            <a:off x="1415882" y="0"/>
            <a:ext cx="6432718" cy="6324600"/>
            <a:chOff x="1688438" y="7203"/>
            <a:chExt cx="5306338" cy="5193261"/>
          </a:xfrm>
        </p:grpSpPr>
        <p:pic>
          <p:nvPicPr>
            <p:cNvPr id="35" name="Picture 34"/>
            <p:cNvPicPr>
              <a:picLocks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8776" y="2071557"/>
              <a:ext cx="3096000" cy="3128907"/>
            </a:xfrm>
            <a:prstGeom prst="rect">
              <a:avLst/>
            </a:prstGeom>
            <a:blipFill dpi="0" rotWithShape="1">
              <a:blip r:embed="rId4" cstate="screen"/>
              <a:srcRect/>
              <a:stretch>
                <a:fillRect/>
              </a:stretch>
            </a:blipFill>
            <a:ln>
              <a:solidFill>
                <a:schemeClr val="tx2">
                  <a:lumMod val="25000"/>
                </a:schemeClr>
              </a:solidFill>
            </a:ln>
            <a:scene3d>
              <a:camera prst="isometricOffAxis1Right"/>
              <a:lightRig rig="threePt" dir="t"/>
            </a:scene3d>
            <a:sp3d prstMaterial="matte">
              <a:bevelT prst="convex"/>
              <a:extrusionClr>
                <a:schemeClr val="bg1"/>
              </a:extrusionClr>
              <a:contourClr>
                <a:schemeClr val="tx1"/>
              </a:contourClr>
            </a:sp3d>
          </p:spPr>
        </p:pic>
        <p:pic>
          <p:nvPicPr>
            <p:cNvPr id="36" name="Picture 2"/>
            <p:cNvPicPr>
              <a:picLocks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126967" y="7203"/>
              <a:ext cx="3132000" cy="3204000"/>
            </a:xfrm>
            <a:prstGeom prst="rect">
              <a:avLst/>
            </a:prstGeom>
            <a:blipFill dpi="0" rotWithShape="1">
              <a:blip r:embed="rId19" cstate="screen"/>
              <a:srcRect/>
              <a:stretch>
                <a:fillRect/>
              </a:stretch>
            </a:blipFill>
            <a:ln>
              <a:solidFill>
                <a:schemeClr val="tx2">
                  <a:lumMod val="25000"/>
                </a:schemeClr>
              </a:solidFill>
            </a:ln>
            <a:effectLst/>
            <a:scene3d>
              <a:camera prst="isometricOffAxis1Top"/>
              <a:lightRig rig="threePt" dir="t"/>
            </a:scene3d>
            <a:sp3d prstMaterial="matte">
              <a:bevelT prst="convex"/>
              <a:extrusionClr>
                <a:schemeClr val="bg1"/>
              </a:extrusionClr>
              <a:contourClr>
                <a:schemeClr val="tx1"/>
              </a:contourClr>
            </a:sp3d>
          </p:spPr>
        </p:pic>
        <p:pic>
          <p:nvPicPr>
            <p:cNvPr id="37" name="Picture 36"/>
            <p:cNvPicPr>
              <a:picLocks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8438" y="1854088"/>
              <a:ext cx="3127248" cy="3096000"/>
            </a:xfrm>
            <a:prstGeom prst="rect">
              <a:avLst/>
            </a:prstGeom>
            <a:blipFill dpi="0" rotWithShape="1">
              <a:blip r:embed="rId6" cstate="screen"/>
              <a:srcRect/>
              <a:stretch>
                <a:fillRect/>
              </a:stretch>
            </a:blipFill>
            <a:ln>
              <a:solidFill>
                <a:schemeClr val="tx2">
                  <a:lumMod val="25000"/>
                </a:schemeClr>
              </a:solidFill>
            </a:ln>
            <a:effectLst/>
            <a:scene3d>
              <a:camera prst="isometricOffAxis1Left"/>
              <a:lightRig rig="threePt" dir="t"/>
            </a:scene3d>
            <a:sp3d prstMaterial="matte">
              <a:bevelT prst="convex"/>
              <a:extrusionClr>
                <a:schemeClr val="bg1"/>
              </a:extrusionClr>
              <a:contourClr>
                <a:schemeClr val="tx1"/>
              </a:contourClr>
            </a:sp3d>
          </p:spPr>
        </p:pic>
      </p:grpSp>
      <p:sp>
        <p:nvSpPr>
          <p:cNvPr id="19" name="TextovéPole 18"/>
          <p:cNvSpPr txBox="1"/>
          <p:nvPr/>
        </p:nvSpPr>
        <p:spPr>
          <a:xfrm>
            <a:off x="1000100" y="571480"/>
            <a:ext cx="4929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chemeClr val="bg1"/>
                </a:solidFill>
              </a:rPr>
              <a:t>Děkujeme za pozornost.</a:t>
            </a:r>
            <a:endParaRPr lang="cs-CZ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3978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 r="2000"/>
          <a:stretch/>
        </p:blipFill>
        <p:spPr>
          <a:xfrm>
            <a:off x="-40860" y="0"/>
            <a:ext cx="9190766" cy="6858000"/>
          </a:xfrm>
          <a:prstGeom prst="rect">
            <a:avLst/>
          </a:prstGeom>
        </p:spPr>
      </p:pic>
      <p:cxnSp>
        <p:nvCxnSpPr>
          <p:cNvPr id="4" name="Přímá spojnice 3"/>
          <p:cNvCxnSpPr/>
          <p:nvPr/>
        </p:nvCxnSpPr>
        <p:spPr>
          <a:xfrm>
            <a:off x="3124200" y="0"/>
            <a:ext cx="0" cy="68580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/>
          <p:cNvCxnSpPr/>
          <p:nvPr/>
        </p:nvCxnSpPr>
        <p:spPr>
          <a:xfrm>
            <a:off x="6096000" y="0"/>
            <a:ext cx="76200" cy="68580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>
            <a:off x="-40860" y="2286000"/>
            <a:ext cx="9190766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>
            <a:off x="-40860" y="4704678"/>
            <a:ext cx="9190766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bdélník 10"/>
          <p:cNvSpPr/>
          <p:nvPr/>
        </p:nvSpPr>
        <p:spPr>
          <a:xfrm>
            <a:off x="-40860" y="0"/>
            <a:ext cx="3165060" cy="2286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3124200" y="0"/>
            <a:ext cx="3048000" cy="2286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6172200" y="0"/>
            <a:ext cx="2977706" cy="2286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-40860" y="2286000"/>
            <a:ext cx="3165060" cy="241867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/>
          <p:cNvSpPr/>
          <p:nvPr/>
        </p:nvSpPr>
        <p:spPr>
          <a:xfrm>
            <a:off x="3124200" y="2286000"/>
            <a:ext cx="3048000" cy="241867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/>
          <p:cNvSpPr/>
          <p:nvPr/>
        </p:nvSpPr>
        <p:spPr>
          <a:xfrm>
            <a:off x="6172200" y="2286000"/>
            <a:ext cx="2977706" cy="241867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 16"/>
          <p:cNvSpPr/>
          <p:nvPr/>
        </p:nvSpPr>
        <p:spPr>
          <a:xfrm>
            <a:off x="-40860" y="4704678"/>
            <a:ext cx="3165060" cy="2153322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 17"/>
          <p:cNvSpPr/>
          <p:nvPr/>
        </p:nvSpPr>
        <p:spPr>
          <a:xfrm>
            <a:off x="3124200" y="4704678"/>
            <a:ext cx="3048000" cy="2153322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/>
          <p:cNvSpPr/>
          <p:nvPr/>
        </p:nvSpPr>
        <p:spPr>
          <a:xfrm>
            <a:off x="6172200" y="4704678"/>
            <a:ext cx="2977706" cy="2153322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58412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65000"/>
              </a:schemeClr>
            </a:gs>
            <a:gs pos="54000">
              <a:schemeClr val="tx1">
                <a:lumMod val="85000"/>
                <a:lumOff val="1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888" y="384585"/>
            <a:ext cx="6840000" cy="3960000"/>
          </a:xfrm>
          <a:prstGeom prst="rect">
            <a:avLst/>
          </a:prstGeom>
          <a:ln w="38100">
            <a:noFill/>
            <a:miter lim="800000"/>
          </a:ln>
          <a:effectLst/>
          <a:scene3d>
            <a:camera prst="perspectiveContrastingLeftFacing">
              <a:rot lat="559368" lon="1200000" rev="21480000"/>
            </a:camera>
            <a:lightRig rig="threePt" dir="t"/>
          </a:scene3d>
          <a:sp3d>
            <a:bevelT prst="convex"/>
            <a:extrusionClr>
              <a:schemeClr val="tx1">
                <a:lumMod val="65000"/>
                <a:lumOff val="35000"/>
              </a:schemeClr>
            </a:extrusionClr>
          </a:sp3d>
        </p:spPr>
      </p:pic>
      <p:pic>
        <p:nvPicPr>
          <p:cNvPr id="3" name="Picture 1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62318"/>
            <a:ext cx="6840000" cy="3960000"/>
          </a:xfrm>
          <a:prstGeom prst="rect">
            <a:avLst/>
          </a:prstGeom>
          <a:ln w="38100">
            <a:noFill/>
            <a:miter lim="800000"/>
          </a:ln>
          <a:effectLst/>
          <a:scene3d>
            <a:camera prst="perspectiveContrastingLeftFacing">
              <a:rot lat="559368" lon="1200000" rev="21480000"/>
            </a:camera>
            <a:lightRig rig="threePt" dir="t"/>
          </a:scene3d>
          <a:sp3d>
            <a:bevelT prst="convex"/>
            <a:extrusionClr>
              <a:schemeClr val="tx1">
                <a:lumMod val="65000"/>
                <a:lumOff val="35000"/>
              </a:schemeClr>
            </a:extrusionClr>
          </a:sp3d>
        </p:spPr>
      </p:pic>
      <p:pic>
        <p:nvPicPr>
          <p:cNvPr id="2" name="Picture 9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22" y="1828800"/>
            <a:ext cx="6840000" cy="3960000"/>
          </a:xfrm>
          <a:prstGeom prst="rect">
            <a:avLst/>
          </a:prstGeom>
          <a:ln w="38100">
            <a:noFill/>
            <a:miter lim="800000"/>
          </a:ln>
          <a:effectLst/>
          <a:scene3d>
            <a:camera prst="perspectiveContrastingLeftFacing">
              <a:rot lat="559368" lon="1200000" rev="21480000"/>
            </a:camera>
            <a:lightRig rig="threePt" dir="t"/>
          </a:scene3d>
          <a:sp3d>
            <a:bevelT prst="convex"/>
            <a:extrusionClr>
              <a:schemeClr val="tx1">
                <a:lumMod val="65000"/>
                <a:lumOff val="35000"/>
              </a:schemeClr>
            </a:extrusionClr>
          </a:sp3d>
        </p:spPr>
      </p:pic>
      <p:sp>
        <p:nvSpPr>
          <p:cNvPr id="5" name="TextovéPole 4"/>
          <p:cNvSpPr txBox="1"/>
          <p:nvPr/>
        </p:nvSpPr>
        <p:spPr>
          <a:xfrm>
            <a:off x="838200" y="6108869"/>
            <a:ext cx="5183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Ústí nad Labem</a:t>
            </a:r>
            <a:endParaRPr lang="cs-CZ" sz="2800" dirty="0"/>
          </a:p>
        </p:txBody>
      </p:sp>
      <p:sp>
        <p:nvSpPr>
          <p:cNvPr id="6" name="Šrafovaná šipka doprava 5"/>
          <p:cNvSpPr/>
          <p:nvPr/>
        </p:nvSpPr>
        <p:spPr>
          <a:xfrm>
            <a:off x="8582989" y="6555889"/>
            <a:ext cx="283464" cy="152400"/>
          </a:xfrm>
          <a:prstGeom prst="striped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90310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65000"/>
              </a:schemeClr>
            </a:gs>
            <a:gs pos="54000">
              <a:schemeClr val="tx1">
                <a:lumMod val="85000"/>
                <a:lumOff val="1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2590" y="1075722"/>
            <a:ext cx="7315200" cy="4160520"/>
          </a:xfrm>
          <a:prstGeom prst="rect">
            <a:avLst/>
          </a:prstGeom>
          <a:solidFill>
            <a:schemeClr val="tx1"/>
          </a:solidFill>
          <a:ln w="254000">
            <a:solidFill>
              <a:schemeClr val="tx1">
                <a:lumMod val="65000"/>
                <a:lumOff val="35000"/>
              </a:schemeClr>
            </a:solidFill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ContrastingLeftFacing">
              <a:rot lat="559368" lon="1200000" rev="21480000"/>
            </a:camera>
            <a:lightRig rig="threePt" dir="t"/>
          </a:scene3d>
          <a:sp3d extrusionH="508000">
            <a:bevelT w="342900" h="69850" prst="hardEdge"/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90" y="1175982"/>
            <a:ext cx="6840000" cy="3960000"/>
          </a:xfrm>
          <a:prstGeom prst="rect">
            <a:avLst/>
          </a:prstGeom>
          <a:ln w="38100">
            <a:solidFill>
              <a:schemeClr val="tx1"/>
            </a:solidFill>
            <a:miter lim="800000"/>
          </a:ln>
          <a:effectLst/>
          <a:scene3d>
            <a:camera prst="perspectiveContrastingLeftFacing">
              <a:rot lat="559368" lon="1200000" rev="21480000"/>
            </a:camera>
            <a:lightRig rig="threePt" dir="t"/>
          </a:scene3d>
          <a:sp3d>
            <a:extrusionClr>
              <a:schemeClr val="tx1">
                <a:lumMod val="65000"/>
                <a:lumOff val="35000"/>
              </a:schemeClr>
            </a:extrusionClr>
          </a:sp3d>
        </p:spPr>
      </p:pic>
      <p:pic>
        <p:nvPicPr>
          <p:cNvPr id="12" name="Picture 1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90" y="1175982"/>
            <a:ext cx="6840000" cy="3960000"/>
          </a:xfrm>
          <a:prstGeom prst="rect">
            <a:avLst/>
          </a:prstGeom>
          <a:ln w="38100">
            <a:solidFill>
              <a:schemeClr val="tx1"/>
            </a:solidFill>
            <a:miter lim="800000"/>
          </a:ln>
          <a:effectLst/>
          <a:scene3d>
            <a:camera prst="perspectiveContrastingLeftFacing">
              <a:rot lat="559368" lon="1200000" rev="21480000"/>
            </a:camera>
            <a:lightRig rig="threePt" dir="t"/>
          </a:scene3d>
          <a:sp3d>
            <a:extrusionClr>
              <a:schemeClr val="tx1">
                <a:lumMod val="65000"/>
                <a:lumOff val="35000"/>
              </a:schemeClr>
            </a:extrusionClr>
          </a:sp3d>
        </p:spPr>
      </p:pic>
      <p:pic>
        <p:nvPicPr>
          <p:cNvPr id="10" name="Picture 9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90" y="1219722"/>
            <a:ext cx="6840000" cy="3960000"/>
          </a:xfrm>
          <a:prstGeom prst="rect">
            <a:avLst/>
          </a:prstGeom>
          <a:ln w="38100">
            <a:solidFill>
              <a:schemeClr val="tx1"/>
            </a:solidFill>
            <a:miter lim="800000"/>
          </a:ln>
          <a:effectLst/>
          <a:scene3d>
            <a:camera prst="perspectiveContrastingLeftFacing">
              <a:rot lat="559368" lon="1200000" rev="21480000"/>
            </a:camera>
            <a:lightRig rig="threePt" dir="t"/>
          </a:scene3d>
          <a:sp3d>
            <a:extrusionClr>
              <a:schemeClr val="tx1">
                <a:lumMod val="65000"/>
                <a:lumOff val="35000"/>
              </a:schemeClr>
            </a:extrusionClr>
          </a:sp3d>
        </p:spPr>
      </p:pic>
      <p:sp>
        <p:nvSpPr>
          <p:cNvPr id="7" name="TextovéPole 6"/>
          <p:cNvSpPr txBox="1"/>
          <p:nvPr/>
        </p:nvSpPr>
        <p:spPr>
          <a:xfrm>
            <a:off x="228600" y="6032669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Gymnázium a Střední odborná škola dr. Václava Šmejkala</a:t>
            </a:r>
            <a:endParaRPr lang="cs-CZ" sz="2800" dirty="0"/>
          </a:p>
        </p:txBody>
      </p:sp>
      <p:sp>
        <p:nvSpPr>
          <p:cNvPr id="8" name="Šrafovaná šipka doprava 7"/>
          <p:cNvSpPr/>
          <p:nvPr/>
        </p:nvSpPr>
        <p:spPr>
          <a:xfrm>
            <a:off x="8582989" y="6555889"/>
            <a:ext cx="283464" cy="152400"/>
          </a:xfrm>
          <a:prstGeom prst="striped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60620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65000"/>
              </a:schemeClr>
            </a:gs>
            <a:gs pos="54000">
              <a:schemeClr val="tx1">
                <a:lumMod val="85000"/>
                <a:lumOff val="1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412376"/>
            <a:ext cx="6840000" cy="3960000"/>
          </a:xfrm>
          <a:prstGeom prst="rect">
            <a:avLst/>
          </a:prstGeom>
          <a:ln w="38100">
            <a:noFill/>
            <a:miter lim="800000"/>
          </a:ln>
          <a:effectLst/>
          <a:scene3d>
            <a:camera prst="perspectiveContrastingLeftFacing">
              <a:rot lat="559368" lon="1200000" rev="21480000"/>
            </a:camera>
            <a:lightRig rig="threePt" dir="t"/>
          </a:scene3d>
          <a:sp3d>
            <a:bevelT prst="convex"/>
            <a:extrusionClr>
              <a:schemeClr val="tx1">
                <a:lumMod val="65000"/>
                <a:lumOff val="35000"/>
              </a:schemeClr>
            </a:extrusionClr>
          </a:sp3d>
        </p:spPr>
      </p:pic>
      <p:pic>
        <p:nvPicPr>
          <p:cNvPr id="3" name="Picture 1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063214"/>
            <a:ext cx="6840000" cy="3960000"/>
          </a:xfrm>
          <a:prstGeom prst="rect">
            <a:avLst/>
          </a:prstGeom>
          <a:ln w="38100">
            <a:noFill/>
            <a:miter lim="800000"/>
          </a:ln>
          <a:effectLst/>
          <a:scene3d>
            <a:camera prst="perspectiveContrastingLeftFacing">
              <a:rot lat="559368" lon="1200000" rev="21480000"/>
            </a:camera>
            <a:lightRig rig="threePt" dir="t"/>
          </a:scene3d>
          <a:sp3d>
            <a:bevelT prst="convex"/>
            <a:extrusionClr>
              <a:schemeClr val="tx1">
                <a:lumMod val="65000"/>
                <a:lumOff val="35000"/>
              </a:schemeClr>
            </a:extrusionClr>
          </a:sp3d>
        </p:spPr>
      </p:pic>
      <p:pic>
        <p:nvPicPr>
          <p:cNvPr id="2" name="Picture 9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6840000" cy="3960000"/>
          </a:xfrm>
          <a:prstGeom prst="rect">
            <a:avLst/>
          </a:prstGeom>
          <a:ln w="38100">
            <a:noFill/>
            <a:miter lim="800000"/>
          </a:ln>
          <a:effectLst/>
          <a:scene3d>
            <a:camera prst="perspectiveContrastingLeftFacing">
              <a:rot lat="559368" lon="1200000" rev="21480000"/>
            </a:camera>
            <a:lightRig rig="threePt" dir="t"/>
          </a:scene3d>
          <a:sp3d>
            <a:bevelT prst="convex"/>
            <a:extrusionClr>
              <a:schemeClr val="tx1">
                <a:lumMod val="65000"/>
                <a:lumOff val="35000"/>
              </a:schemeClr>
            </a:extrusionClr>
          </a:sp3d>
        </p:spPr>
      </p:pic>
      <p:sp>
        <p:nvSpPr>
          <p:cNvPr id="5" name="TextovéPole 4"/>
          <p:cNvSpPr txBox="1"/>
          <p:nvPr/>
        </p:nvSpPr>
        <p:spPr>
          <a:xfrm>
            <a:off x="226807" y="6108869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Gymnázium a Střední odborná škola dr. Václava Šmejkala</a:t>
            </a:r>
            <a:endParaRPr lang="cs-CZ" sz="2800" dirty="0"/>
          </a:p>
        </p:txBody>
      </p:sp>
      <p:sp>
        <p:nvSpPr>
          <p:cNvPr id="6" name="Šrafovaná šipka doprava 5"/>
          <p:cNvSpPr/>
          <p:nvPr/>
        </p:nvSpPr>
        <p:spPr>
          <a:xfrm>
            <a:off x="8582989" y="6555889"/>
            <a:ext cx="283464" cy="152400"/>
          </a:xfrm>
          <a:prstGeom prst="striped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84497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65000"/>
              </a:schemeClr>
            </a:gs>
            <a:gs pos="54000">
              <a:schemeClr val="tx1">
                <a:lumMod val="85000"/>
                <a:lumOff val="1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09600" y="6083609"/>
            <a:ext cx="7467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800" dirty="0">
                <a:solidFill>
                  <a:schemeClr val="bg1"/>
                </a:solidFill>
              </a:rPr>
              <a:t>Škola je pojmenována po dr. Václavu Šmejkalovi </a:t>
            </a:r>
            <a:endParaRPr lang="cs-CZ" sz="2800" dirty="0">
              <a:solidFill>
                <a:schemeClr val="bg1"/>
              </a:solidFill>
            </a:endParaRPr>
          </a:p>
        </p:txBody>
      </p:sp>
      <p:sp>
        <p:nvSpPr>
          <p:cNvPr id="7" name="Šrafovaná šipka doprava 6"/>
          <p:cNvSpPr/>
          <p:nvPr/>
        </p:nvSpPr>
        <p:spPr>
          <a:xfrm>
            <a:off x="8582989" y="6555889"/>
            <a:ext cx="283464" cy="152400"/>
          </a:xfrm>
          <a:prstGeom prst="striped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33" y="381000"/>
            <a:ext cx="3060000" cy="450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4" name="Obrázek 3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"/>
          <a:stretch/>
        </p:blipFill>
        <p:spPr>
          <a:xfrm>
            <a:off x="5696098" y="381000"/>
            <a:ext cx="3060000" cy="450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295" y="838200"/>
            <a:ext cx="3446415" cy="5165785"/>
          </a:xfrm>
          <a:prstGeom prst="rect">
            <a:avLst/>
          </a:prstGeom>
          <a:ln w="38100" cap="sq">
            <a:noFill/>
            <a:bevel/>
          </a:ln>
          <a:effectLst/>
          <a:scene3d>
            <a:camera prst="orthographicFront"/>
            <a:lightRig rig="threePt" dir="t"/>
          </a:scene3d>
          <a:sp3d>
            <a:bevelT w="101600" prst="convex"/>
            <a:extrusionClr>
              <a:schemeClr val="tx1">
                <a:lumMod val="75000"/>
                <a:lumOff val="25000"/>
              </a:schemeClr>
            </a:extrusionClr>
          </a:sp3d>
        </p:spPr>
      </p:pic>
    </p:spTree>
    <p:extLst>
      <p:ext uri="{BB962C8B-B14F-4D97-AF65-F5344CB8AC3E}">
        <p14:creationId xmlns:p14="http://schemas.microsoft.com/office/powerpoint/2010/main" val="4941304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65000"/>
              </a:schemeClr>
            </a:gs>
            <a:gs pos="54000">
              <a:schemeClr val="tx1">
                <a:lumMod val="85000"/>
                <a:lumOff val="1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P901566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29"/>
          <a:stretch>
            <a:fillRect/>
          </a:stretch>
        </p:blipFill>
        <p:spPr bwMode="auto">
          <a:xfrm>
            <a:off x="566738" y="1219200"/>
            <a:ext cx="8153400" cy="5233086"/>
          </a:xfrm>
          <a:prstGeom prst="rect">
            <a:avLst/>
          </a:prstGeom>
          <a:noFill/>
          <a:ln w="38100">
            <a:noFill/>
          </a:ln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566738" y="304800"/>
            <a:ext cx="5715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800" dirty="0">
                <a:solidFill>
                  <a:schemeClr val="bg1"/>
                </a:solidFill>
              </a:rPr>
              <a:t>Mgr. Ing. Michal </a:t>
            </a:r>
            <a:r>
              <a:rPr lang="cs-CZ" altLang="cs-CZ" sz="2800" dirty="0" err="1">
                <a:solidFill>
                  <a:schemeClr val="bg1"/>
                </a:solidFill>
              </a:rPr>
              <a:t>Šidák</a:t>
            </a:r>
            <a:r>
              <a:rPr lang="cs-CZ" altLang="cs-CZ" sz="2800" dirty="0">
                <a:solidFill>
                  <a:schemeClr val="bg1"/>
                </a:solidFill>
              </a:rPr>
              <a:t> </a:t>
            </a:r>
            <a:r>
              <a:rPr lang="cs-CZ" altLang="cs-CZ" sz="2800" dirty="0" smtClean="0">
                <a:solidFill>
                  <a:schemeClr val="bg1"/>
                </a:solidFill>
              </a:rPr>
              <a:t>- ředitel </a:t>
            </a:r>
            <a:r>
              <a:rPr lang="cs-CZ" altLang="cs-CZ" sz="2800" dirty="0">
                <a:solidFill>
                  <a:schemeClr val="bg1"/>
                </a:solidFill>
              </a:rPr>
              <a:t>školy </a:t>
            </a:r>
          </a:p>
        </p:txBody>
      </p:sp>
      <p:sp>
        <p:nvSpPr>
          <p:cNvPr id="4" name="Šrafovaná šipka doprava 3"/>
          <p:cNvSpPr/>
          <p:nvPr/>
        </p:nvSpPr>
        <p:spPr>
          <a:xfrm>
            <a:off x="8582989" y="6555889"/>
            <a:ext cx="283464" cy="152400"/>
          </a:xfrm>
          <a:prstGeom prst="striped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83166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65000"/>
              </a:schemeClr>
            </a:gs>
            <a:gs pos="54000">
              <a:schemeClr val="tx1">
                <a:lumMod val="85000"/>
                <a:lumOff val="1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Obory vzdělání 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Osmileté studium (12 - 18 let)</a:t>
            </a:r>
            <a:endParaRPr lang="cs-CZ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	</a:t>
            </a:r>
            <a:r>
              <a:rPr lang="cs-CZ" dirty="0" smtClean="0">
                <a:solidFill>
                  <a:schemeClr val="bg1"/>
                </a:solidFill>
              </a:rPr>
              <a:t>79 </a:t>
            </a:r>
            <a:r>
              <a:rPr lang="cs-CZ" dirty="0">
                <a:solidFill>
                  <a:schemeClr val="bg1"/>
                </a:solidFill>
              </a:rPr>
              <a:t>- 41 - K / 81 - </a:t>
            </a:r>
            <a:r>
              <a:rPr lang="cs-CZ" b="1" dirty="0">
                <a:solidFill>
                  <a:schemeClr val="bg1"/>
                </a:solidFill>
              </a:rPr>
              <a:t>gymnázium</a:t>
            </a:r>
            <a:r>
              <a:rPr lang="cs-CZ" dirty="0">
                <a:solidFill>
                  <a:schemeClr val="bg1"/>
                </a:solidFill>
              </a:rPr>
              <a:t/>
            </a:r>
            <a:br>
              <a:rPr lang="cs-CZ" dirty="0">
                <a:solidFill>
                  <a:schemeClr val="bg1"/>
                </a:solidFill>
              </a:rPr>
            </a:br>
            <a:endParaRPr lang="cs-CZ" dirty="0" smtClean="0">
              <a:solidFill>
                <a:schemeClr val="bg1"/>
              </a:solidFill>
            </a:endParaRPr>
          </a:p>
          <a:p>
            <a:r>
              <a:rPr lang="cs-CZ" b="1" dirty="0" smtClean="0">
                <a:solidFill>
                  <a:schemeClr val="bg1"/>
                </a:solidFill>
              </a:rPr>
              <a:t>Čtyřleté studium (15 – 18 let)</a:t>
            </a:r>
            <a:endParaRPr lang="cs-CZ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	</a:t>
            </a:r>
            <a:r>
              <a:rPr lang="cs-CZ" dirty="0" smtClean="0">
                <a:solidFill>
                  <a:schemeClr val="bg1"/>
                </a:solidFill>
              </a:rPr>
              <a:t>79 </a:t>
            </a:r>
            <a:r>
              <a:rPr lang="cs-CZ" dirty="0">
                <a:solidFill>
                  <a:schemeClr val="bg1"/>
                </a:solidFill>
              </a:rPr>
              <a:t>- 41 </a:t>
            </a:r>
            <a:r>
              <a:rPr lang="cs-CZ" dirty="0" smtClean="0">
                <a:solidFill>
                  <a:schemeClr val="bg1"/>
                </a:solidFill>
              </a:rPr>
              <a:t>- K / 41 -  </a:t>
            </a:r>
            <a:r>
              <a:rPr lang="cs-CZ" b="1" dirty="0" smtClean="0">
                <a:solidFill>
                  <a:schemeClr val="bg1"/>
                </a:solidFill>
              </a:rPr>
              <a:t>gymnázium</a:t>
            </a:r>
            <a:endParaRPr lang="cs-CZ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	</a:t>
            </a:r>
            <a:r>
              <a:rPr lang="cs-CZ" dirty="0" smtClean="0">
                <a:solidFill>
                  <a:schemeClr val="bg1"/>
                </a:solidFill>
              </a:rPr>
              <a:t>78 </a:t>
            </a:r>
            <a:r>
              <a:rPr lang="cs-CZ" dirty="0">
                <a:solidFill>
                  <a:schemeClr val="bg1"/>
                </a:solidFill>
              </a:rPr>
              <a:t>- 42 - </a:t>
            </a:r>
            <a:r>
              <a:rPr lang="cs-CZ" dirty="0" smtClean="0">
                <a:solidFill>
                  <a:schemeClr val="bg1"/>
                </a:solidFill>
              </a:rPr>
              <a:t>M / 05 </a:t>
            </a:r>
            <a:r>
              <a:rPr lang="cs-CZ" dirty="0">
                <a:solidFill>
                  <a:schemeClr val="bg1"/>
                </a:solidFill>
              </a:rPr>
              <a:t>- </a:t>
            </a:r>
            <a:r>
              <a:rPr lang="cs-CZ" b="1" dirty="0">
                <a:solidFill>
                  <a:schemeClr val="bg1"/>
                </a:solidFill>
              </a:rPr>
              <a:t>přírodovědné lyceum</a:t>
            </a:r>
            <a:endParaRPr lang="cs-CZ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	</a:t>
            </a:r>
            <a:r>
              <a:rPr lang="cs-CZ" dirty="0" smtClean="0">
                <a:solidFill>
                  <a:schemeClr val="bg1"/>
                </a:solidFill>
              </a:rPr>
              <a:t>28 </a:t>
            </a:r>
            <a:r>
              <a:rPr lang="cs-CZ" dirty="0">
                <a:solidFill>
                  <a:schemeClr val="bg1"/>
                </a:solidFill>
              </a:rPr>
              <a:t>- 44 </a:t>
            </a:r>
            <a:r>
              <a:rPr lang="cs-CZ" dirty="0" smtClean="0">
                <a:solidFill>
                  <a:schemeClr val="bg1"/>
                </a:solidFill>
              </a:rPr>
              <a:t>- M / 01 </a:t>
            </a:r>
            <a:r>
              <a:rPr lang="cs-CZ" dirty="0">
                <a:solidFill>
                  <a:schemeClr val="bg1"/>
                </a:solidFill>
              </a:rPr>
              <a:t>- </a:t>
            </a:r>
            <a:r>
              <a:rPr lang="cs-CZ" b="1" dirty="0">
                <a:solidFill>
                  <a:schemeClr val="bg1"/>
                </a:solidFill>
              </a:rPr>
              <a:t>aplikovaná chemie</a:t>
            </a:r>
            <a:endParaRPr lang="cs-CZ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	</a:t>
            </a:r>
            <a:r>
              <a:rPr lang="cs-CZ" dirty="0" smtClean="0">
                <a:solidFill>
                  <a:schemeClr val="bg1"/>
                </a:solidFill>
              </a:rPr>
              <a:t>68 </a:t>
            </a:r>
            <a:r>
              <a:rPr lang="cs-CZ" dirty="0">
                <a:solidFill>
                  <a:schemeClr val="bg1"/>
                </a:solidFill>
              </a:rPr>
              <a:t>- 43 </a:t>
            </a:r>
            <a:r>
              <a:rPr lang="cs-CZ" dirty="0" smtClean="0">
                <a:solidFill>
                  <a:schemeClr val="bg1"/>
                </a:solidFill>
              </a:rPr>
              <a:t>- M / 01 </a:t>
            </a:r>
            <a:r>
              <a:rPr lang="cs-CZ" dirty="0">
                <a:solidFill>
                  <a:schemeClr val="bg1"/>
                </a:solidFill>
              </a:rPr>
              <a:t>- </a:t>
            </a:r>
            <a:r>
              <a:rPr lang="cs-CZ" b="1" dirty="0">
                <a:solidFill>
                  <a:schemeClr val="bg1"/>
                </a:solidFill>
              </a:rPr>
              <a:t>veřejnosprávní činnost</a:t>
            </a:r>
            <a:endParaRPr lang="cs-CZ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	</a:t>
            </a:r>
            <a:r>
              <a:rPr lang="cs-CZ" dirty="0" smtClean="0">
                <a:solidFill>
                  <a:schemeClr val="bg1"/>
                </a:solidFill>
              </a:rPr>
              <a:t>75 </a:t>
            </a:r>
            <a:r>
              <a:rPr lang="cs-CZ" dirty="0">
                <a:solidFill>
                  <a:schemeClr val="bg1"/>
                </a:solidFill>
              </a:rPr>
              <a:t>- 41 - M / 01 - </a:t>
            </a:r>
            <a:r>
              <a:rPr lang="cs-CZ" b="1" dirty="0">
                <a:solidFill>
                  <a:schemeClr val="bg1"/>
                </a:solidFill>
              </a:rPr>
              <a:t>sociální činnost</a:t>
            </a:r>
            <a:endParaRPr lang="cs-CZ" dirty="0">
              <a:solidFill>
                <a:schemeClr val="bg1"/>
              </a:solidFill>
            </a:endParaRPr>
          </a:p>
          <a:p>
            <a:endParaRPr lang="cs-CZ" dirty="0"/>
          </a:p>
        </p:txBody>
      </p:sp>
      <p:sp>
        <p:nvSpPr>
          <p:cNvPr id="4" name="Šrafovaná šipka doprava 3"/>
          <p:cNvSpPr/>
          <p:nvPr/>
        </p:nvSpPr>
        <p:spPr>
          <a:xfrm>
            <a:off x="8582989" y="6555889"/>
            <a:ext cx="283464" cy="152400"/>
          </a:xfrm>
          <a:prstGeom prst="striped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939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65000"/>
              </a:schemeClr>
            </a:gs>
            <a:gs pos="54000">
              <a:schemeClr val="tx1">
                <a:lumMod val="85000"/>
                <a:lumOff val="1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626236" y="1739770"/>
            <a:ext cx="2345436" cy="3387852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noFill/>
          </a:ln>
          <a:scene3d>
            <a:camera prst="perspectiveContrastingRightFacing" fov="1500000">
              <a:rot lat="3434777" lon="20547348" rev="660000"/>
            </a:camera>
            <a:lightRig rig="threePt" dir="t"/>
          </a:scene3d>
          <a:sp3d extrusionH="12700">
            <a:bevelT prst="convex"/>
            <a:extrusionClr>
              <a:schemeClr val="tx1">
                <a:lumMod val="50000"/>
                <a:lumOff val="50000"/>
              </a:schemeClr>
            </a:extrusionClr>
            <a:contourClr>
              <a:schemeClr val="bg1">
                <a:lumMod val="6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440999" y="3484234"/>
            <a:ext cx="2971800" cy="228600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203200" dist="50800" dir="9600000" sx="102000" sy="102000" algn="tr" rotWithShape="0">
              <a:prstClr val="black">
                <a:alpha val="53000"/>
              </a:prstClr>
            </a:outerShdw>
          </a:effectLst>
          <a:scene3d>
            <a:camera prst="perspectiveContrastingRightFacing" fov="5400000">
              <a:rot lat="19800000" lon="18618000" rev="3780000"/>
            </a:camera>
            <a:lightRig rig="balanced" dir="t"/>
          </a:scene3d>
          <a:sp3d extrusionH="12700" prstMaterial="plastic">
            <a:bevelT prst="convex"/>
            <a:extrusionClr>
              <a:schemeClr val="tx1">
                <a:lumMod val="50000"/>
                <a:lumOff val="50000"/>
              </a:schemeClr>
            </a:extrusionClr>
            <a:contourClr>
              <a:schemeClr val="bg1">
                <a:lumMod val="6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Gymnázium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00600" y="1600200"/>
            <a:ext cx="38862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>
                <a:solidFill>
                  <a:schemeClr val="bg1"/>
                </a:solidFill>
              </a:rPr>
              <a:t>Absolvent  </a:t>
            </a:r>
            <a:r>
              <a:rPr lang="cs-CZ" dirty="0">
                <a:solidFill>
                  <a:schemeClr val="bg1"/>
                </a:solidFill>
              </a:rPr>
              <a:t>je </a:t>
            </a:r>
            <a:r>
              <a:rPr lang="cs-CZ" dirty="0" smtClean="0">
                <a:solidFill>
                  <a:schemeClr val="bg1"/>
                </a:solidFill>
              </a:rPr>
              <a:t>připraven </a:t>
            </a:r>
            <a:r>
              <a:rPr lang="cs-CZ" dirty="0">
                <a:solidFill>
                  <a:schemeClr val="bg1"/>
                </a:solidFill>
              </a:rPr>
              <a:t>pro studium na vysokých školách </a:t>
            </a:r>
            <a:r>
              <a:rPr lang="cs-CZ" dirty="0" smtClean="0">
                <a:solidFill>
                  <a:schemeClr val="bg1"/>
                </a:solidFill>
              </a:rPr>
              <a:t>všech</a:t>
            </a:r>
            <a:r>
              <a:rPr lang="cs-CZ" dirty="0">
                <a:solidFill>
                  <a:schemeClr val="bg1"/>
                </a:solidFill>
              </a:rPr>
              <a:t> směrů. </a:t>
            </a:r>
            <a:endParaRPr lang="cs-CZ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dirty="0" smtClean="0">
                <a:solidFill>
                  <a:schemeClr val="bg1"/>
                </a:solidFill>
              </a:rPr>
              <a:t>Díky </a:t>
            </a:r>
            <a:r>
              <a:rPr lang="cs-CZ" dirty="0">
                <a:solidFill>
                  <a:schemeClr val="bg1"/>
                </a:solidFill>
              </a:rPr>
              <a:t>vzdělanostnímu základu může </a:t>
            </a:r>
            <a:r>
              <a:rPr lang="cs-CZ" dirty="0" smtClean="0">
                <a:solidFill>
                  <a:schemeClr val="bg1"/>
                </a:solidFill>
              </a:rPr>
              <a:t>také nalézt </a:t>
            </a:r>
            <a:r>
              <a:rPr lang="cs-CZ" dirty="0">
                <a:solidFill>
                  <a:schemeClr val="bg1"/>
                </a:solidFill>
              </a:rPr>
              <a:t>uplatnění na trhu </a:t>
            </a:r>
            <a:r>
              <a:rPr lang="cs-CZ" dirty="0" smtClean="0">
                <a:solidFill>
                  <a:schemeClr val="bg1"/>
                </a:solidFill>
              </a:rPr>
              <a:t>práce.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8" name="Šrafovaná šipka doprava 7"/>
          <p:cNvSpPr/>
          <p:nvPr/>
        </p:nvSpPr>
        <p:spPr>
          <a:xfrm>
            <a:off x="8582989" y="6555889"/>
            <a:ext cx="283464" cy="152400"/>
          </a:xfrm>
          <a:prstGeom prst="striped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91364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8" grpId="0" animBg="1"/>
    </p:bldLst>
  </p:timing>
</p:sld>
</file>

<file path=ppt/theme/theme1.xml><?xml version="1.0" encoding="utf-8"?>
<a:theme xmlns:a="http://schemas.openxmlformats.org/drawingml/2006/main" name="TM0196479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APDescription xmlns="4873beb7-5857-4685-be1f-d57550cc96cc" xsi:nil="true"/>
    <AssetExpire xmlns="4873beb7-5857-4685-be1f-d57550cc96cc">2029-05-12T07:00:00+00:00</AssetExpire>
    <IntlLangReviewDate xmlns="4873beb7-5857-4685-be1f-d57550cc96cc">2010-07-30T17:48:00+00:00</IntlLangReviewDate>
    <TPFriendlyName xmlns="4873beb7-5857-4685-be1f-d57550cc96cc" xsi:nil="true"/>
    <IntlLangReview xmlns="4873beb7-5857-4685-be1f-d57550cc96cc" xsi:nil="true"/>
    <PolicheckWords xmlns="4873beb7-5857-4685-be1f-d57550cc96cc" xsi:nil="true"/>
    <SubmitterId xmlns="4873beb7-5857-4685-be1f-d57550cc96cc" xsi:nil="true"/>
    <AcquiredFrom xmlns="4873beb7-5857-4685-be1f-d57550cc96cc">Community</AcquiredFrom>
    <EditorialStatus xmlns="4873beb7-5857-4685-be1f-d57550cc96cc" xsi:nil="true"/>
    <Markets xmlns="4873beb7-5857-4685-be1f-d57550cc96cc"/>
    <OriginAsset xmlns="4873beb7-5857-4685-be1f-d57550cc96cc" xsi:nil="true"/>
    <AssetStart xmlns="4873beb7-5857-4685-be1f-d57550cc96cc">2010-07-30T17:47:00+00:00</AssetStart>
    <FriendlyTitle xmlns="4873beb7-5857-4685-be1f-d57550cc96cc" xsi:nil="true"/>
    <MarketSpecific xmlns="4873beb7-5857-4685-be1f-d57550cc96cc">false</MarketSpecific>
    <TPNamespace xmlns="4873beb7-5857-4685-be1f-d57550cc96cc" xsi:nil="true"/>
    <PublishStatusLookup xmlns="4873beb7-5857-4685-be1f-d57550cc96cc">
      <Value>975688</Value>
      <Value>1316051</Value>
    </PublishStatusLookup>
    <APAuthor xmlns="4873beb7-5857-4685-be1f-d57550cc96cc">
      <UserInfo>
        <DisplayName>REDMOND\v-luannv</DisplayName>
        <AccountId>92</AccountId>
        <AccountType/>
      </UserInfo>
    </APAuthor>
    <TPCommandLine xmlns="4873beb7-5857-4685-be1f-d57550cc96cc" xsi:nil="true"/>
    <IntlLangReviewer xmlns="4873beb7-5857-4685-be1f-d57550cc96cc" xsi:nil="true"/>
    <OpenTemplate xmlns="4873beb7-5857-4685-be1f-d57550cc96cc">true</OpenTemplate>
    <CSXSubmissionDate xmlns="4873beb7-5857-4685-be1f-d57550cc96cc" xsi:nil="true"/>
    <Manager xmlns="4873beb7-5857-4685-be1f-d57550cc96cc" xsi:nil="true"/>
    <NumericId xmlns="4873beb7-5857-4685-be1f-d57550cc96cc" xsi:nil="true"/>
    <ParentAssetId xmlns="4873beb7-5857-4685-be1f-d57550cc96cc" xsi:nil="true"/>
    <OriginalSourceMarket xmlns="4873beb7-5857-4685-be1f-d57550cc96cc" xsi:nil="true"/>
    <ApprovalStatus xmlns="4873beb7-5857-4685-be1f-d57550cc96cc">InProgress</ApprovalStatus>
    <TPComponent xmlns="4873beb7-5857-4685-be1f-d57550cc96cc" xsi:nil="true"/>
    <EditorialTags xmlns="4873beb7-5857-4685-be1f-d57550cc96cc" xsi:nil="true"/>
    <TPExecutable xmlns="4873beb7-5857-4685-be1f-d57550cc96cc" xsi:nil="true"/>
    <TPLaunchHelpLink xmlns="4873beb7-5857-4685-be1f-d57550cc96cc" xsi:nil="true"/>
    <Source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AssetType xmlns="4873beb7-5857-4685-be1f-d57550cc96cc">TP</AssetType>
    <MachineTranslated xmlns="4873beb7-5857-4685-be1f-d57550cc96cc">false</MachineTranslated>
    <OutputCachingOn xmlns="4873beb7-5857-4685-be1f-d57550cc96cc">true</OutputCachingOn>
    <TemplateStatus xmlns="4873beb7-5857-4685-be1f-d57550cc96cc" xsi:nil="true"/>
    <IsSearchable xmlns="4873beb7-5857-4685-be1f-d57550cc96cc">true</IsSearchable>
    <ContentItem xmlns="4873beb7-5857-4685-be1f-d57550cc96cc" xsi:nil="true"/>
    <HandoffToMSDN xmlns="4873beb7-5857-4685-be1f-d57550cc96cc">2010-07-30T17:48:00+00:00</HandoffToMSDN>
    <ShowIn xmlns="4873beb7-5857-4685-be1f-d57550cc96cc">Show everywhere</ShowIn>
    <ThumbnailAssetId xmlns="4873beb7-5857-4685-be1f-d57550cc96cc" xsi:nil="true"/>
    <UALocComments xmlns="4873beb7-5857-4685-be1f-d57550cc96cc" xsi:nil="true"/>
    <UALocRecommendation xmlns="4873beb7-5857-4685-be1f-d57550cc96cc">Localize</UALocRecommendation>
    <LastModifiedDateTime xmlns="4873beb7-5857-4685-be1f-d57550cc96cc">2010-07-30T17:48:00+00:00</LastModifiedDateTime>
    <LastPublishResultLookup xmlns="4873beb7-5857-4685-be1f-d57550cc96cc" xsi:nil="true"/>
    <LegacyData xmlns="4873beb7-5857-4685-be1f-d57550cc96cc" xsi:nil="true"/>
    <ClipArtFilename xmlns="4873beb7-5857-4685-be1f-d57550cc96cc" xsi:nil="true"/>
    <TPApplication xmlns="4873beb7-5857-4685-be1f-d57550cc96cc" xsi:nil="true"/>
    <CSXHash xmlns="4873beb7-5857-4685-be1f-d57550cc96cc" xsi:nil="true"/>
    <DirectSourceMarket xmlns="4873beb7-5857-4685-be1f-d57550cc96cc" xsi:nil="true"/>
    <PrimaryImageGen xmlns="4873beb7-5857-4685-be1f-d57550cc96cc">false</PrimaryImageGen>
    <PlannedPubDate xmlns="4873beb7-5857-4685-be1f-d57550cc96cc">2010-07-30T17:48:00+00:00</PlannedPubDate>
    <CSXSubmissionMarket xmlns="4873beb7-5857-4685-be1f-d57550cc96cc" xsi:nil="true"/>
    <Downloads xmlns="4873beb7-5857-4685-be1f-d57550cc96cc">0</Downloads>
    <ArtSampleDocs xmlns="4873beb7-5857-4685-be1f-d57550cc96cc" xsi:nil="true"/>
    <TrustLevel xmlns="4873beb7-5857-4685-be1f-d57550cc96cc">1 Microsoft Managed Content</TrustLevel>
    <TPLaunchHelpLinkType xmlns="4873beb7-5857-4685-be1f-d57550cc96cc">Template</TPLaunchHelpLinkType>
    <BusinessGroup xmlns="4873beb7-5857-4685-be1f-d57550cc96cc" xsi:nil="true"/>
    <Providers xmlns="4873beb7-5857-4685-be1f-d57550cc96cc" xsi:nil="true"/>
    <TemplateTemplateType xmlns="4873beb7-5857-4685-be1f-d57550cc96cc">PowerPoint Presentation Template</TemplateTemplateType>
    <TimesCloned xmlns="4873beb7-5857-4685-be1f-d57550cc96cc" xsi:nil="true"/>
    <TPAppVersion xmlns="4873beb7-5857-4685-be1f-d57550cc96cc" xsi:nil="true"/>
    <VoteCount xmlns="4873beb7-5857-4685-be1f-d57550cc96cc" xsi:nil="true"/>
    <AverageRating xmlns="4873beb7-5857-4685-be1f-d57550cc96cc" xsi:nil="true"/>
    <Provider xmlns="4873beb7-5857-4685-be1f-d57550cc96cc" xsi:nil="true"/>
    <UACurrentWords xmlns="4873beb7-5857-4685-be1f-d57550cc96cc" xsi:nil="true"/>
    <AssetId xmlns="4873beb7-5857-4685-be1f-d57550cc96cc">TP101964766</AssetId>
    <TPClientViewer xmlns="4873beb7-5857-4685-be1f-d57550cc96cc" xsi:nil="true"/>
    <DSATActionTaken xmlns="4873beb7-5857-4685-be1f-d57550cc96cc">Best Bets</DSATActionTaken>
    <APEditor xmlns="4873beb7-5857-4685-be1f-d57550cc96cc">
      <UserInfo>
        <DisplayName/>
        <AccountId xsi:nil="true"/>
        <AccountType/>
      </UserInfo>
    </APEditor>
    <TPInstallLocation xmlns="4873beb7-5857-4685-be1f-d57550cc96cc" xsi:nil="true"/>
    <OOCacheId xmlns="4873beb7-5857-4685-be1f-d57550cc96cc" xsi:nil="true"/>
    <IsDeleted xmlns="4873beb7-5857-4685-be1f-d57550cc96cc">false</IsDeleted>
    <PublishTargets xmlns="4873beb7-5857-4685-be1f-d57550cc96cc">OfficeOnline</PublishTargets>
    <ApprovalLog xmlns="4873beb7-5857-4685-be1f-d57550cc96cc" xsi:nil="true"/>
    <BugNumber xmlns="4873beb7-5857-4685-be1f-d57550cc96cc" xsi:nil="true"/>
    <CrawlForDependencies xmlns="4873beb7-5857-4685-be1f-d57550cc96cc">false</CrawlForDependencies>
    <LastHandOff xmlns="4873beb7-5857-4685-be1f-d57550cc96cc" xsi:nil="true"/>
    <Milestone xmlns="4873beb7-5857-4685-be1f-d57550cc96cc" xsi:nil="true"/>
    <UANotes xmlns="4873beb7-5857-4685-be1f-d57550cc96cc" xsi:nil="true"/>
    <BlockPublish xmlns="4873beb7-5857-4685-be1f-d57550cc96cc" xsi:nil="true"/>
    <CampaignTagsTaxHTField0 xmlns="4873beb7-5857-4685-be1f-d57550cc96cc">
      <Terms xmlns="http://schemas.microsoft.com/office/infopath/2007/PartnerControls"/>
    </CampaignTagsTaxHTField0>
    <LocLastLocAttemptVersionLookup xmlns="4873beb7-5857-4685-be1f-d57550cc96cc">129730</LocLastLocAttemptVersionLookup>
    <LocLastLocAttemptVersionTypeLookup xmlns="4873beb7-5857-4685-be1f-d57550cc96cc" xsi:nil="true"/>
    <LocOverallPreviewStatusLookup xmlns="4873beb7-5857-4685-be1f-d57550cc96cc" xsi:nil="true"/>
    <LocOverallPublishStatusLookup xmlns="4873beb7-5857-4685-be1f-d57550cc96cc" xsi:nil="true"/>
    <TaxCatchAll xmlns="4873beb7-5857-4685-be1f-d57550cc96cc"/>
    <LocNewPublishedVersionLookup xmlns="4873beb7-5857-4685-be1f-d57550cc96cc" xsi:nil="true"/>
    <LocPublishedDependentAssetsLookup xmlns="4873beb7-5857-4685-be1f-d57550cc96cc" xsi:nil="true"/>
    <LocComments xmlns="4873beb7-5857-4685-be1f-d57550cc96cc" xsi:nil="true"/>
    <LocProcessedForMarketsLookup xmlns="4873beb7-5857-4685-be1f-d57550cc96cc" xsi:nil="true"/>
    <LocRecommendedHandoff xmlns="4873beb7-5857-4685-be1f-d57550cc96cc" xsi:nil="true"/>
    <LocManualTestRequired xmlns="4873beb7-5857-4685-be1f-d57550cc96cc" xsi:nil="true"/>
    <LocProcessedForHandoffsLookup xmlns="4873beb7-5857-4685-be1f-d57550cc96cc" xsi:nil="true"/>
    <LocOverallHandbackStatusLookup xmlns="4873beb7-5857-4685-be1f-d57550cc96cc" xsi:nil="true"/>
    <LocalizationTagsTaxHTField0 xmlns="4873beb7-5857-4685-be1f-d57550cc96cc">
      <Terms xmlns="http://schemas.microsoft.com/office/infopath/2007/PartnerControls"/>
    </LocalizationTagsTaxHTField0>
    <FeatureTagsTaxHTField0 xmlns="4873beb7-5857-4685-be1f-d57550cc96cc">
      <Terms xmlns="http://schemas.microsoft.com/office/infopath/2007/PartnerControls"/>
    </FeatureTagsTaxHTField0>
    <LocOverallLocStatusLookup xmlns="4873beb7-5857-4685-be1f-d57550cc96cc" xsi:nil="true"/>
    <LocPublishedLinkedAssetsLookup xmlns="4873beb7-5857-4685-be1f-d57550cc96cc" xsi:nil="true"/>
    <InternalTagsTaxHTField0 xmlns="4873beb7-5857-4685-be1f-d57550cc96cc">
      <Terms xmlns="http://schemas.microsoft.com/office/infopath/2007/PartnerControls"/>
    </InternalTagsTaxHTField0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LocMarketGroupTiers2 xmlns="4873beb7-5857-4685-be1f-d57550cc96c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45FF625F-04BF-47F1-B8B5-CD5CD812558D}">
  <ds:schemaRefs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4873beb7-5857-4685-be1f-d57550cc96cc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2F98442-87CC-4334-8706-7DB63995B6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3C537DF-6104-4349-92AA-8BCEB896AA2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TM01964794</Template>
  <TotalTime>5302</TotalTime>
  <Words>10418</Words>
  <Application>Microsoft Office PowerPoint</Application>
  <PresentationFormat>Předvádění na obrazovce (4:3)</PresentationFormat>
  <Paragraphs>634</Paragraphs>
  <Slides>28</Slides>
  <Notes>9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2" baseType="lpstr">
      <vt:lpstr>Arial</vt:lpstr>
      <vt:lpstr>Calibri</vt:lpstr>
      <vt:lpstr>inherit</vt:lpstr>
      <vt:lpstr>TM01964794</vt:lpstr>
      <vt:lpstr>Gymnázium  a Střední odborná škola dr. Václava Šmejkala,  Ústí nad Labem, příspěvková organizace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Obory vzdělání </vt:lpstr>
      <vt:lpstr>Gymnázium</vt:lpstr>
      <vt:lpstr>Přírodovědné lyceum</vt:lpstr>
      <vt:lpstr>Aplikovaná chemie</vt:lpstr>
      <vt:lpstr>Veřejnosprávní činnost</vt:lpstr>
      <vt:lpstr>Sociální činnost</vt:lpstr>
      <vt:lpstr>Společné prostory školy</vt:lpstr>
      <vt:lpstr>Speciálně vybavené odborné učebny</vt:lpstr>
      <vt:lpstr>Prezentace aplikace PowerPoint</vt:lpstr>
      <vt:lpstr>Prostory pro výuku tělesné výchovy</vt:lpstr>
      <vt:lpstr>Biotechnologická laboratoř – Školní minipivovar</vt:lpstr>
      <vt:lpstr>Sportovní kurzy</vt:lpstr>
      <vt:lpstr>Specifické akce školy (pravidelné)</vt:lpstr>
      <vt:lpstr>Prezentace aplikace PowerPoint</vt:lpstr>
      <vt:lpstr>Prezentace aplikace PowerPoint</vt:lpstr>
      <vt:lpstr>Mezinárodní spolupráce</vt:lpstr>
      <vt:lpstr>Prezentace aplikace PowerPoint</vt:lpstr>
      <vt:lpstr>Projekt Comenius</vt:lpstr>
      <vt:lpstr>Prezentace aplikace PowerPoint</vt:lpstr>
      <vt:lpstr>Prezentace aplikace PowerPoint</vt:lpstr>
      <vt:lpstr>Prezentace aplikace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ANI_PIC</dc:title>
  <dc:creator>Eric Schmidt</dc:creator>
  <cp:lastModifiedBy>Dita Henzlová</cp:lastModifiedBy>
  <cp:revision>157</cp:revision>
  <dcterms:created xsi:type="dcterms:W3CDTF">2008-11-18T22:30:07Z</dcterms:created>
  <dcterms:modified xsi:type="dcterms:W3CDTF">2015-01-06T07:24:24Z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crubbed &amp; tested?">
    <vt:lpwstr>0</vt:lpwstr>
  </property>
  <property fmtid="{D5CDD505-2E9C-101B-9397-08002B2CF9AE}" pid="3" name="Effects types">
    <vt:lpwstr/>
  </property>
  <property fmtid="{D5CDD505-2E9C-101B-9397-08002B2CF9AE}" pid="4" name="Presentation">
    <vt:lpwstr>ANI_PIC</vt:lpwstr>
  </property>
  <property fmtid="{D5CDD505-2E9C-101B-9397-08002B2CF9AE}" pid="5" name="SlideDescription">
    <vt:lpwstr/>
  </property>
  <property fmtid="{D5CDD505-2E9C-101B-9397-08002B2CF9AE}" pid="6" name="ContentTypeId">
    <vt:lpwstr>0x0101006EDDDB5EE6D98C44930B742096920B300400F5B6D36B3EF94B4E9A635CDF2A18F5B8</vt:lpwstr>
  </property>
</Properties>
</file>