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19"/>
  </p:notesMasterIdLst>
  <p:sldIdLst>
    <p:sldId id="282" r:id="rId2"/>
    <p:sldId id="257" r:id="rId3"/>
    <p:sldId id="258" r:id="rId4"/>
    <p:sldId id="259" r:id="rId5"/>
    <p:sldId id="261" r:id="rId6"/>
    <p:sldId id="285" r:id="rId7"/>
    <p:sldId id="263" r:id="rId8"/>
    <p:sldId id="264" r:id="rId9"/>
    <p:sldId id="273" r:id="rId10"/>
    <p:sldId id="269" r:id="rId11"/>
    <p:sldId id="270" r:id="rId12"/>
    <p:sldId id="271" r:id="rId13"/>
    <p:sldId id="281" r:id="rId14"/>
    <p:sldId id="272" r:id="rId15"/>
    <p:sldId id="268" r:id="rId16"/>
    <p:sldId id="280" r:id="rId17"/>
    <p:sldId id="287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8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835FD-8159-4614-ACDD-60D8C02A3CF5}" type="datetimeFigureOut">
              <a:rPr lang="it-IT" smtClean="0"/>
              <a:t>13/10/2019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93B6D-8510-4DAD-9191-3BC2DCA942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Talking Points: The first stage of fundraising is cultivation. This is the time to introduce the organization to prospects and generate interest in giving. </a:t>
            </a:r>
          </a:p>
        </p:txBody>
      </p:sp>
    </p:spTree>
    <p:extLst>
      <p:ext uri="{BB962C8B-B14F-4D97-AF65-F5344CB8AC3E}">
        <p14:creationId xmlns:p14="http://schemas.microsoft.com/office/powerpoint/2010/main" val="149537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Talking Points: Solicitation is asking the prospect for a donation. Solicitation can be as formal as a one-on-one meeting or as informal as a form letter. Remember that larger donations generally require more personalized solicitation approaches. </a:t>
            </a:r>
          </a:p>
        </p:txBody>
      </p:sp>
    </p:spTree>
    <p:extLst>
      <p:ext uri="{BB962C8B-B14F-4D97-AF65-F5344CB8AC3E}">
        <p14:creationId xmlns:p14="http://schemas.microsoft.com/office/powerpoint/2010/main" val="1495377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Talking Points: An organization’s fundraising responsibilities are not over once it has received a donation from a donor. The final stage of fundraising is stewardship — thanking the donor and maintaining a relationship that keeps the donor connected to the organization. Let the donor know the gift was appreciated and that it made a difference to the organization. Keep major donors involved with the organization through invitations to special events or periodic updates from board members or senior staff members. By maintaining a relationship with previous donors, the organization increases its chance of receiving future gifts from these donors.</a:t>
            </a:r>
          </a:p>
        </p:txBody>
      </p:sp>
    </p:spTree>
    <p:extLst>
      <p:ext uri="{BB962C8B-B14F-4D97-AF65-F5344CB8AC3E}">
        <p14:creationId xmlns:p14="http://schemas.microsoft.com/office/powerpoint/2010/main" val="149537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6338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69FF-CF79-418F-8F5F-C59E88AD7005}" type="datetimeFigureOut">
              <a:rPr lang="it-IT" smtClean="0"/>
              <a:t>13/10/2019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75A6-E1AD-4572-B0C0-9966E1FBB4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7B72BB-D1AB-400B-9610-CAC399941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955" y="188640"/>
            <a:ext cx="7414089" cy="173888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0899549-5B62-44D8-8E6F-80F97E164C99}"/>
              </a:ext>
            </a:extLst>
          </p:cNvPr>
          <p:cNvSpPr/>
          <p:nvPr/>
        </p:nvSpPr>
        <p:spPr>
          <a:xfrm>
            <a:off x="708224" y="5048359"/>
            <a:ext cx="78870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KA2 School Education 2017-1-DE03-KA219-035600_6</a:t>
            </a:r>
          </a:p>
          <a:p>
            <a:pPr algn="ctr"/>
            <a:r>
              <a:rPr lang="en-US" sz="2800" b="1" i="1" dirty="0"/>
              <a:t>“Art Ventures in EUROPE – </a:t>
            </a:r>
          </a:p>
          <a:p>
            <a:pPr algn="ctr"/>
            <a:r>
              <a:rPr lang="en-US" sz="2800" b="1" i="1" dirty="0"/>
              <a:t>in search of common roots and perspectives</a:t>
            </a:r>
            <a:r>
              <a:rPr lang="en-US" sz="2800" b="1" i="1" dirty="0">
                <a:solidFill>
                  <a:srgbClr val="00B0F0"/>
                </a:solidFill>
              </a:rPr>
              <a:t>”</a:t>
            </a:r>
            <a:endParaRPr lang="en-US" dirty="0"/>
          </a:p>
          <a:p>
            <a:pPr algn="ctr"/>
            <a:r>
              <a:rPr lang="en-US" dirty="0"/>
              <a:t>Bari – ITALY</a:t>
            </a:r>
          </a:p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-  7</a:t>
            </a:r>
            <a:r>
              <a:rPr lang="en-US" baseline="30000" dirty="0"/>
              <a:t>th</a:t>
            </a:r>
            <a:r>
              <a:rPr lang="en-US" dirty="0"/>
              <a:t>  April 2019</a:t>
            </a:r>
          </a:p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A998CA-1132-4759-A3BC-E01A46727493}"/>
              </a:ext>
            </a:extLst>
          </p:cNvPr>
          <p:cNvSpPr txBox="1"/>
          <p:nvPr/>
        </p:nvSpPr>
        <p:spPr>
          <a:xfrm>
            <a:off x="1475348" y="2564904"/>
            <a:ext cx="6352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FUNDRAISING</a:t>
            </a:r>
          </a:p>
        </p:txBody>
      </p:sp>
    </p:spTree>
    <p:extLst>
      <p:ext uri="{BB962C8B-B14F-4D97-AF65-F5344CB8AC3E}">
        <p14:creationId xmlns:p14="http://schemas.microsoft.com/office/powerpoint/2010/main" val="343895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Stage One: Cultivation</a:t>
            </a:r>
            <a:endParaRPr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1259632" y="1484784"/>
            <a:ext cx="7214641" cy="33843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800" kern="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Identifying</a:t>
            </a:r>
            <a:r>
              <a:rPr lang="en-US" sz="2800" b="0" kern="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 potential donors (prospects)</a:t>
            </a:r>
          </a:p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800" kern="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Building relationships </a:t>
            </a:r>
            <a:r>
              <a:rPr lang="en-US" sz="2800" b="0" kern="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with prospects</a:t>
            </a:r>
          </a:p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800" kern="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Generating interest </a:t>
            </a:r>
            <a:r>
              <a:rPr lang="en-US" sz="2800" b="0" kern="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in the organization</a:t>
            </a:r>
          </a:p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800" kern="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Showing</a:t>
            </a:r>
            <a:r>
              <a:rPr lang="en-US" sz="2800" b="0" kern="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 prospects what the organization is all about – history, programs, finances, etc.</a:t>
            </a:r>
          </a:p>
          <a:p>
            <a:pPr algn="just"/>
            <a:endParaRPr sz="2400" b="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4208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Stage Two: Solicitation</a:t>
            </a:r>
            <a:endParaRPr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500064" y="1460607"/>
            <a:ext cx="8392415" cy="3552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6333" lvl="0" indent="-296333" algn="just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8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Presenting</a:t>
            </a:r>
            <a:r>
              <a:rPr lang="en-US" sz="2800" b="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the organization’s case statement</a:t>
            </a:r>
          </a:p>
          <a:p>
            <a:pPr marL="296333" lvl="0" indent="-296333" algn="just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8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Participating in one-on-one solicitation</a:t>
            </a:r>
          </a:p>
          <a:p>
            <a:pPr marL="296333" lvl="0" indent="-296333" algn="just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8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Sending direct mail </a:t>
            </a:r>
            <a:r>
              <a:rPr lang="en-US" sz="2800" b="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pieces with personalized notes</a:t>
            </a:r>
          </a:p>
          <a:p>
            <a:pPr marL="296333" lvl="0" indent="-296333" algn="just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8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Making telephone </a:t>
            </a:r>
            <a:r>
              <a:rPr lang="en-US" sz="2800" b="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solicitations</a:t>
            </a:r>
          </a:p>
          <a:p>
            <a:endParaRPr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6044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Stage Three: Stewardship</a:t>
            </a:r>
            <a:endParaRPr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467545" y="980728"/>
            <a:ext cx="6696744" cy="40324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4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Thanking donors </a:t>
            </a:r>
            <a:r>
              <a:rPr lang="en-US" sz="2400" b="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and letting them know their gift </a:t>
            </a:r>
            <a:br>
              <a:rPr lang="en-US" sz="2400" b="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</a:br>
            <a:r>
              <a:rPr lang="en-US" sz="2400" b="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made a difference</a:t>
            </a:r>
          </a:p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4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Maintaining donor relationships</a:t>
            </a:r>
          </a:p>
          <a:p>
            <a:pPr marL="740833" lvl="1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4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Thank you letters</a:t>
            </a:r>
          </a:p>
          <a:p>
            <a:pPr marL="740833" lvl="1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4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Donor recognition activities</a:t>
            </a:r>
          </a:p>
          <a:p>
            <a:pPr marL="740833" lvl="1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4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Invitations to special events</a:t>
            </a:r>
          </a:p>
          <a:p>
            <a:pPr marL="740833" lvl="1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4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Updates from the organization</a:t>
            </a:r>
          </a:p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58966088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sz="4000" cap="all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methods</a:t>
            </a:r>
            <a:endParaRPr lang="it-IT" dirty="0"/>
          </a:p>
        </p:txBody>
      </p:sp>
      <p:pic>
        <p:nvPicPr>
          <p:cNvPr id="3074" name="Picture 2" descr="C:\Users\Angela\Desktop\pinificazione-metodi-e1428505667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409825"/>
            <a:ext cx="3619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1701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/>
          <a:lstStyle/>
          <a:p>
            <a:pPr algn="ctr"/>
            <a:r>
              <a:rPr lang="it-IT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endParaRPr lang="it-IT" sz="32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738" y="1292706"/>
            <a:ext cx="9036496" cy="4272588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Direct  Marketing (</a:t>
            </a:r>
            <a:r>
              <a:rPr lang="it-IT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it-IT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mail)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Telemarketing (</a:t>
            </a:r>
            <a:r>
              <a:rPr lang="it-IT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telephone</a:t>
            </a:r>
            <a:r>
              <a:rPr lang="it-IT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Face to Face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Web Marketing </a:t>
            </a:r>
            <a:r>
              <a:rPr lang="it-IT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especially</a:t>
            </a:r>
            <a:r>
              <a:rPr lang="it-IT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it-IT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dedicated</a:t>
            </a:r>
            <a:r>
              <a:rPr lang="it-IT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it-IT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platforms</a:t>
            </a:r>
            <a:endParaRPr lang="it-IT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it-IT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sponsor, social investments, and so on….</a:t>
            </a:r>
          </a:p>
          <a:p>
            <a:pPr marL="457200" indent="-457200">
              <a:buFont typeface="Arial" pitchFamily="34" charset="0"/>
              <a:buChar char="•"/>
            </a:pPr>
            <a:endParaRPr lang="it-IT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it-IT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0795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23528" y="365760"/>
            <a:ext cx="8352928" cy="1119024"/>
          </a:xfrm>
        </p:spPr>
        <p:txBody>
          <a:bodyPr/>
          <a:lstStyle/>
          <a:p>
            <a:pPr lvl="0" defTabSz="584200">
              <a:lnSpc>
                <a:spcPct val="150000"/>
              </a:lnSpc>
              <a:spcBef>
                <a:spcPts val="0"/>
              </a:spcBef>
            </a:pPr>
            <a:br>
              <a:rPr lang="en-US" kern="0" cap="none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  <a:sym typeface="Calibri"/>
              </a:rPr>
            </a:br>
            <a:r>
              <a:rPr lang="en-US" sz="3600" b="1" kern="0" cap="none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  <a:sym typeface="Calibri"/>
              </a:rPr>
              <a:t>TO SUCCEED IN FUNDRAISING, YOU MUST KNOW FOUR THINGS:</a:t>
            </a:r>
            <a:br>
              <a:rPr lang="en-US" sz="3600" b="1" kern="0" cap="none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  <a:sym typeface="Calibri"/>
              </a:rPr>
            </a:br>
            <a:endParaRPr lang="it-IT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11560" y="1649351"/>
            <a:ext cx="7056784" cy="3579849"/>
          </a:xfrm>
        </p:spPr>
        <p:txBody>
          <a:bodyPr>
            <a:normAutofit/>
          </a:bodyPr>
          <a:lstStyle/>
          <a:p>
            <a:pPr marL="457200" lvl="0" indent="-457200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 typeface="+mj-lt"/>
              <a:buAutoNum type="arabicPeriod"/>
            </a:pPr>
            <a:r>
              <a:rPr lang="en-US" sz="3500" b="0" kern="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The mission of the organization</a:t>
            </a:r>
          </a:p>
          <a:p>
            <a:pPr marL="457200" lvl="0" indent="-457200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 typeface="+mj-lt"/>
              <a:buAutoNum type="arabicPeriod"/>
            </a:pPr>
            <a:r>
              <a:rPr lang="en-US" sz="3500" b="0" kern="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The goals of the organization</a:t>
            </a:r>
          </a:p>
          <a:p>
            <a:pPr marL="457200" lvl="0" indent="-457200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 typeface="+mj-lt"/>
              <a:buAutoNum type="arabicPeriod"/>
            </a:pPr>
            <a:r>
              <a:rPr lang="en-US" sz="3500" b="0" kern="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How to ask</a:t>
            </a:r>
          </a:p>
          <a:p>
            <a:pPr marL="457200" lvl="0" indent="-457200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 typeface="+mj-lt"/>
              <a:buAutoNum type="arabicPeriod"/>
            </a:pPr>
            <a:r>
              <a:rPr lang="en-US" sz="3500" b="0" kern="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How to overcome fears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00" y="1628800"/>
            <a:ext cx="2075878" cy="15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ngela\Desktop\pa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0658"/>
            <a:ext cx="3303875" cy="178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gela\Desktop\paure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55" y="5076840"/>
            <a:ext cx="2624423" cy="177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gela\Desktop\comechiederescus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52" y="5023240"/>
            <a:ext cx="3256985" cy="18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ngela\Desktop\chiede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80399"/>
            <a:ext cx="1512168" cy="166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38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064896" cy="467502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1825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DCD8096-887F-4B64-BEE7-A4102506E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-13506"/>
            <a:ext cx="6048672" cy="688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5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61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348880"/>
            <a:ext cx="8496708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Fundraising </a:t>
            </a:r>
          </a:p>
          <a:p>
            <a:pPr marL="0" indent="0" algn="ctr">
              <a:buNone/>
            </a:pPr>
            <a:r>
              <a:rPr lang="en-US" sz="25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 fund-raising </a:t>
            </a:r>
          </a:p>
          <a:p>
            <a:pPr marL="0" indent="0" algn="just">
              <a:buNone/>
            </a:pPr>
            <a:r>
              <a:rPr lang="en-US" sz="25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the process of </a:t>
            </a:r>
            <a:r>
              <a:rPr lang="en-US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gathering voluntary contributions </a:t>
            </a:r>
            <a:r>
              <a:rPr lang="en-US" sz="25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money or other resources, </a:t>
            </a:r>
            <a:r>
              <a:rPr lang="en-US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requesting donations </a:t>
            </a:r>
            <a:r>
              <a:rPr lang="en-US" sz="25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from individuals, businesses, charitable foundations, or governmental agencies. </a:t>
            </a:r>
            <a:endParaRPr lang="it-IT" sz="25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100">
            <a:off x="121008" y="438068"/>
            <a:ext cx="2027606" cy="148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1292160-3D96-4E2F-AFD0-E83BDCE42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099" y="211960"/>
            <a:ext cx="1912813" cy="190425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1048990-90AB-4480-BCAB-5C51CC6A6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418896"/>
            <a:ext cx="1714637" cy="17366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1EEE739-03F3-428E-A9F2-EFF278C42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619" y="4895851"/>
            <a:ext cx="4980290" cy="196214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5776C08-AD2F-462E-8F51-B7F7D88A9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5823" y="13133"/>
            <a:ext cx="3394981" cy="233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5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92697"/>
            <a:ext cx="8229600" cy="4320480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sz="28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Fundraising typically refers to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efforts to gather money </a:t>
            </a:r>
            <a:r>
              <a:rPr lang="en-US" sz="28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non-profit organizations</a:t>
            </a:r>
          </a:p>
          <a:p>
            <a:pPr marL="0" lvl="0" indent="0" algn="ctr">
              <a:buNone/>
            </a:pPr>
            <a:endParaRPr lang="en-US" sz="2800" b="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en-US" sz="28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sometimes used to refer to the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identification and solicitation of investors</a:t>
            </a:r>
            <a:r>
              <a:rPr lang="en-US" sz="28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other sources of capital for for-profit enterprises.</a:t>
            </a: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09559"/>
            <a:ext cx="5328592" cy="272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73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PURPOSE</a:t>
            </a:r>
            <a:br>
              <a:rPr lang="it-IT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it-IT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484784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Organizations raise funds to support capital projects, endowments, or operating expenses of current programs.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Many non-profit organizations solicit funds for a financial endowment, which is a sum of money that is invested to generate an annual return. </a:t>
            </a:r>
            <a:endParaRPr lang="it-IT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793"/>
            <a:ext cx="1800200" cy="119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54" y="5068394"/>
            <a:ext cx="3403546" cy="178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15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26D88E0-820F-45C6-B85B-D398D8000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09" y="260648"/>
            <a:ext cx="8577381" cy="42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7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44624"/>
            <a:ext cx="7520940" cy="5486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 People Give to Nonprofits</a:t>
            </a:r>
            <a:endParaRPr lang="it-IT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4896544"/>
          </a:xfrm>
        </p:spPr>
        <p:txBody>
          <a:bodyPr>
            <a:normAutofit fontScale="25000" lnSpcReduction="20000"/>
          </a:bodyPr>
          <a:lstStyle/>
          <a:p>
            <a:pPr marL="127169" lvl="1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9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They feel a connection to the organization</a:t>
            </a:r>
          </a:p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96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Their peers are giving</a:t>
            </a:r>
          </a:p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96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Someone asks them to</a:t>
            </a:r>
          </a:p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96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To make a difference</a:t>
            </a:r>
          </a:p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96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To share their good fortune</a:t>
            </a:r>
          </a:p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96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For recognition</a:t>
            </a:r>
          </a:p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96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To ensure the organization’s ability to fulfill its mission in the future</a:t>
            </a:r>
          </a:p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96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For tax reasons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29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7524" y="188640"/>
            <a:ext cx="8568952" cy="54864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 People Do Not Give to Nonprofits</a:t>
            </a:r>
            <a:endParaRPr lang="it-IT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08" y="1016732"/>
            <a:ext cx="8856984" cy="4824536"/>
          </a:xfrm>
        </p:spPr>
        <p:txBody>
          <a:bodyPr>
            <a:noAutofit/>
          </a:bodyPr>
          <a:lstStyle/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4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Solicitation is infrequent or poorly communicated</a:t>
            </a:r>
          </a:p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4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They don’t see how their gift would make a difference</a:t>
            </a:r>
          </a:p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4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They receive no direct, personalized appeal</a:t>
            </a:r>
          </a:p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4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They gave an unacknowledged gift in the past</a:t>
            </a:r>
          </a:p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4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They were not asked to give</a:t>
            </a:r>
          </a:p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4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The timing wasn’t right</a:t>
            </a:r>
          </a:p>
          <a:p>
            <a:pPr marL="296333" lvl="0" indent="-296333" defTabSz="584200">
              <a:lnSpc>
                <a:spcPct val="150000"/>
              </a:lnSpc>
              <a:spcBef>
                <a:spcPts val="0"/>
              </a:spcBef>
              <a:buClr>
                <a:srgbClr val="CB2C30"/>
              </a:buClr>
              <a:buSzPct val="75000"/>
              <a:buFontTx/>
              <a:buChar char="•"/>
            </a:pPr>
            <a:r>
              <a:rPr lang="en-US" sz="24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The organization’s mission was not compelling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21866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440160"/>
          </a:xfrm>
        </p:spPr>
        <p:txBody>
          <a:bodyPr/>
          <a:lstStyle/>
          <a:p>
            <a:pPr algn="ctr"/>
            <a:r>
              <a:rPr lang="it-IT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Stages</a:t>
            </a:r>
            <a:r>
              <a:rPr lang="it-IT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Fundraising</a:t>
            </a:r>
            <a:endParaRPr lang="it-IT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ngela\Desktop\fundraisingcyc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9293"/>
            <a:ext cx="3312368" cy="369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7832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516</TotalTime>
  <Words>531</Words>
  <Application>Microsoft Office PowerPoint</Application>
  <PresentationFormat>Presentazione su schermo (4:3)</PresentationFormat>
  <Paragraphs>67</Paragraphs>
  <Slides>17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Algerian</vt:lpstr>
      <vt:lpstr>Arial</vt:lpstr>
      <vt:lpstr>Calibri</vt:lpstr>
      <vt:lpstr>Franklin Gothic Book</vt:lpstr>
      <vt:lpstr>Franklin Gothic Medium</vt:lpstr>
      <vt:lpstr>Times New Roman</vt:lpstr>
      <vt:lpstr>Wingdings</vt:lpstr>
      <vt:lpstr>Angoli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PURPOSE </vt:lpstr>
      <vt:lpstr>Presentazione standard di PowerPoint</vt:lpstr>
      <vt:lpstr>Why People Give to Nonprofits</vt:lpstr>
      <vt:lpstr>Why People Do Not Give to Nonprofits</vt:lpstr>
      <vt:lpstr>Stages of Fundraising</vt:lpstr>
      <vt:lpstr>Stage One: Cultivation</vt:lpstr>
      <vt:lpstr>Stage Two: Solicitation</vt:lpstr>
      <vt:lpstr>Stage Three: Stewardship</vt:lpstr>
      <vt:lpstr>Presentazione standard di PowerPoint</vt:lpstr>
      <vt:lpstr>Methods</vt:lpstr>
      <vt:lpstr> TO SUCCEED IN FUNDRAISING, YOU MUST KNOW FOUR THINGS: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Fundraising</dc:title>
  <dc:creator>Angela</dc:creator>
  <cp:lastModifiedBy>Cinzia Ladisa</cp:lastModifiedBy>
  <cp:revision>61</cp:revision>
  <dcterms:created xsi:type="dcterms:W3CDTF">2019-03-12T17:02:30Z</dcterms:created>
  <dcterms:modified xsi:type="dcterms:W3CDTF">2019-10-12T23:15:00Z</dcterms:modified>
</cp:coreProperties>
</file>