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9"/>
  </p:notesMasterIdLst>
  <p:sldIdLst>
    <p:sldId id="282" r:id="rId2"/>
    <p:sldId id="275" r:id="rId3"/>
    <p:sldId id="284" r:id="rId4"/>
    <p:sldId id="274" r:id="rId5"/>
    <p:sldId id="276" r:id="rId6"/>
    <p:sldId id="277" r:id="rId7"/>
    <p:sldId id="286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8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835FD-8159-4614-ACDD-60D8C02A3CF5}" type="datetimeFigureOut">
              <a:rPr lang="it-IT" smtClean="0"/>
              <a:t>13/10/2019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93B6D-8510-4DAD-9191-3BC2DCA942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69FF-CF79-418F-8F5F-C59E88AD7005}" type="datetimeFigureOut">
              <a:rPr lang="it-IT" smtClean="0"/>
              <a:t>13/10/2019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75A6-E1AD-4572-B0C0-9966E1FBB4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410751" hangingPunct="0"/>
            <a:fld id="{86CB4B4D-7CA3-9044-876B-883B54F8677D}" type="slidenum">
              <a:rPr lang="it-IT" kern="0" smtClean="0"/>
              <a:pPr defTabSz="410751" hangingPunct="0"/>
              <a:t>‹N›</a:t>
            </a:fld>
            <a:endParaRPr lang="it-IT"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7B72BB-D1AB-400B-9610-CAC399941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955" y="188640"/>
            <a:ext cx="7414089" cy="173888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0899549-5B62-44D8-8E6F-80F97E164C99}"/>
              </a:ext>
            </a:extLst>
          </p:cNvPr>
          <p:cNvSpPr/>
          <p:nvPr/>
        </p:nvSpPr>
        <p:spPr>
          <a:xfrm>
            <a:off x="708224" y="5048359"/>
            <a:ext cx="78870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KA2 School Education 2017-1-DE03-KA219-035600_6</a:t>
            </a:r>
          </a:p>
          <a:p>
            <a:pPr algn="ctr"/>
            <a:r>
              <a:rPr lang="en-US" sz="2800" b="1" i="1" dirty="0"/>
              <a:t>“Art Ventures in EUROPE – </a:t>
            </a:r>
          </a:p>
          <a:p>
            <a:pPr algn="ctr"/>
            <a:r>
              <a:rPr lang="en-US" sz="2800" b="1" i="1" dirty="0"/>
              <a:t>in search of common roots and perspectives</a:t>
            </a:r>
            <a:r>
              <a:rPr lang="en-US" sz="2800" b="1" i="1" dirty="0">
                <a:solidFill>
                  <a:srgbClr val="00B0F0"/>
                </a:solidFill>
              </a:rPr>
              <a:t>”</a:t>
            </a:r>
            <a:endParaRPr lang="en-US" dirty="0"/>
          </a:p>
          <a:p>
            <a:pPr algn="ctr"/>
            <a:r>
              <a:rPr lang="en-US" dirty="0"/>
              <a:t>Bari – ITALY</a:t>
            </a:r>
          </a:p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-  7</a:t>
            </a:r>
            <a:r>
              <a:rPr lang="en-US" baseline="30000" dirty="0"/>
              <a:t>th</a:t>
            </a:r>
            <a:r>
              <a:rPr lang="en-US" dirty="0"/>
              <a:t>  April 2019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936A5A8-5097-44B1-9BD4-934F2901F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59" y="2420888"/>
            <a:ext cx="833288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5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</p:spPr>
        <p:txBody>
          <a:bodyPr/>
          <a:lstStyle/>
          <a:p>
            <a:pPr algn="ctr"/>
            <a:b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amateur </a:t>
            </a:r>
            <a:r>
              <a:rPr lang="it-IT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theater</a:t>
            </a:r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company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7948364" cy="3555733"/>
          </a:xfrm>
        </p:spPr>
        <p:txBody>
          <a:bodyPr/>
          <a:lstStyle/>
          <a:p>
            <a:pPr marL="457200" algn="ctr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it-IT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en-US" sz="2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The amateur theater company indicates 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a group of non-professional people</a:t>
            </a:r>
            <a:r>
              <a:rPr lang="en-US" sz="28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who make non-profit events and theater performances in a stable manner.</a:t>
            </a:r>
            <a:endParaRPr lang="it-IT" sz="2800" b="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259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502AB-81E8-4B82-9461-A46EB94C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legal aspects of the creation and management of a theater company</a:t>
            </a:r>
            <a:endParaRPr lang="it-IT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F2DE0BF-289D-44CA-B5E3-79DFE71ED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2" y="2132856"/>
            <a:ext cx="2931740" cy="29317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834F28E-6558-40CD-8CA9-F86D0561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89" y="4869160"/>
            <a:ext cx="3523088" cy="19888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773E539-D508-453C-8EE7-EA544B8FB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75711">
            <a:off x="4044859" y="1524307"/>
            <a:ext cx="4945102" cy="8371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F0B5119-2D98-48C9-B957-E12A1E5E0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3072641"/>
            <a:ext cx="3313563" cy="18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5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653752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Legal and </a:t>
            </a:r>
            <a:r>
              <a:rPr lang="it-IT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tax</a:t>
            </a:r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compliance</a:t>
            </a:r>
            <a:br>
              <a:rPr lang="it-IT" dirty="0">
                <a:latin typeface="Times New Roman" pitchFamily="18" charset="0"/>
                <a:cs typeface="Times New Roman" pitchFamily="18" charset="0"/>
              </a:rPr>
            </a:b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328592"/>
          </a:xfrm>
        </p:spPr>
        <p:txBody>
          <a:bodyPr>
            <a:normAutofit/>
          </a:bodyPr>
          <a:lstStyle/>
          <a:p>
            <a:pPr algn="just"/>
            <a:r>
              <a:rPr lang="en-US" sz="22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The memorandum and articles of association are drafted with a private deed. They define the birth and the operating rules of the company.</a:t>
            </a:r>
          </a:p>
          <a:p>
            <a:pPr algn="just"/>
            <a:r>
              <a:rPr lang="en-US" sz="22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The documents are deposited at the Revenue Agency of the territory, within 20 days from the date of constitution.</a:t>
            </a:r>
          </a:p>
          <a:p>
            <a:pPr algn="just"/>
            <a:r>
              <a:rPr lang="en-US" sz="22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It is necessary to buy stamps of  Euro 16.42 every 4 pages and the registration fee of 170 Euros is paid.</a:t>
            </a:r>
          </a:p>
          <a:p>
            <a:pPr algn="just"/>
            <a:r>
              <a:rPr lang="en-US" sz="22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The Fiscal Code is required, which is used by the Revenue Agency to identify the company for tax purposes.</a:t>
            </a:r>
          </a:p>
          <a:p>
            <a:pPr algn="just"/>
            <a:r>
              <a:rPr lang="en-US" sz="22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Within 60 days of the establishment of the company, a specific model (EAS) is compiled on the website of the Revenue Agency .</a:t>
            </a:r>
          </a:p>
          <a:p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5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</p:spPr>
        <p:txBody>
          <a:bodyPr/>
          <a:lstStyle/>
          <a:p>
            <a:pPr marL="342900" lvl="0" indent="-342900" algn="ctr">
              <a:spcBef>
                <a:spcPts val="800"/>
              </a:spcBef>
            </a:pPr>
            <a:br>
              <a:rPr lang="en-US" b="1" cap="none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b="1" cap="none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STATUTE</a:t>
            </a:r>
            <a:br>
              <a:rPr lang="en-US" b="1" cap="none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92696"/>
            <a:ext cx="8280920" cy="4824536"/>
          </a:xfrm>
        </p:spPr>
        <p:txBody>
          <a:bodyPr>
            <a:normAutofit/>
          </a:bodyPr>
          <a:lstStyle/>
          <a:p>
            <a:pPr algn="just"/>
            <a:endParaRPr lang="en-US" sz="26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6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contains the operating rules of the amateur company.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6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company must be non-profit making and the members' activities must not be paid.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6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case of denouement, the assets  must be donated to another association with similar purposes.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6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Every adult member has the right to vote and can transfer his / her share only in case of  death.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6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share should not be revalued.</a:t>
            </a:r>
          </a:p>
          <a:p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4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DOCUMENTS AND MANDATORY BOOKS</a:t>
            </a:r>
            <a:br>
              <a:rPr 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608512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5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Memorandum and articles of association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5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book of reports of the shareholders’ meeting  containing the resolutions of each meeting.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5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members' book, where each year registered members and excluded members are noted.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5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Both books must be authenticated by the competent local Chamber of Commerce.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5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annual economic-financial statement that must be deposited at the Revenue Agency.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85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8264962-1CCF-4DAC-8BF5-737E955D5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0986"/>
            <a:ext cx="9112672" cy="569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45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504</TotalTime>
  <Words>300</Words>
  <Application>Microsoft Office PowerPoint</Application>
  <PresentationFormat>Presentazione su schermo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Angoli</vt:lpstr>
      <vt:lpstr>Presentazione standard di PowerPoint</vt:lpstr>
      <vt:lpstr> The amateur theater company </vt:lpstr>
      <vt:lpstr>legal aspects of the creation and management of a theater company</vt:lpstr>
      <vt:lpstr>Legal and tax compliance </vt:lpstr>
      <vt:lpstr> THE STATUTE </vt:lpstr>
      <vt:lpstr> DOCUMENTS AND MANDATORY BOOKS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</dc:title>
  <dc:creator>Angela</dc:creator>
  <cp:lastModifiedBy>Cinzia Ladisa</cp:lastModifiedBy>
  <cp:revision>59</cp:revision>
  <dcterms:created xsi:type="dcterms:W3CDTF">2019-03-12T17:02:30Z</dcterms:created>
  <dcterms:modified xsi:type="dcterms:W3CDTF">2019-10-12T23:00:40Z</dcterms:modified>
</cp:coreProperties>
</file>