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8"/>
  </p:notesMasterIdLst>
  <p:sldIdLst>
    <p:sldId id="256" r:id="rId2"/>
    <p:sldId id="257" r:id="rId3"/>
    <p:sldId id="258" r:id="rId4"/>
    <p:sldId id="259" r:id="rId5"/>
    <p:sldId id="260" r:id="rId6"/>
    <p:sldId id="261" r:id="rId7"/>
  </p:sldIdLst>
  <p:sldSz cx="9144000" cy="5143500" type="screen16x9"/>
  <p:notesSz cx="6858000" cy="9144000"/>
  <p:embeddedFontLst>
    <p:embeddedFont>
      <p:font typeface="Lato" panose="020F0502020204030203" pitchFamily="34" charset="0"/>
      <p:regular r:id="rId9"/>
    </p:embeddedFont>
    <p:embeddedFont>
      <p:font typeface="Playfair Display" panose="020B0604020202020204" charset="0"/>
      <p:regular r:id="rId10"/>
      <p:bold r:id="rId11"/>
      <p:italic r:id="rId12"/>
      <p:boldItalic r:id="rId13"/>
    </p:embeddedFont>
    <p:embeddedFont>
      <p:font typeface="Amatic SC" panose="020B0604020202020204" charset="-79"/>
      <p:regular r:id="rId14"/>
      <p:bold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7" d="100"/>
          <a:sy n="107" d="100"/>
        </p:scale>
        <p:origin x="-84" y="-58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00231034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3d464e4ddb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3d464e4ddb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3d464e4ddb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3d464e4ddb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3d464e4ddb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3d464e4ddb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3d464e4ddb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3d464e4ddb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d464e4ddb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d464e4ddb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2749050" y="748800"/>
            <a:ext cx="3645900" cy="3645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2992950" y="992700"/>
            <a:ext cx="3158100" cy="3158100"/>
          </a:xfrm>
          <a:prstGeom prst="rect">
            <a:avLst/>
          </a:prstGeom>
          <a:noFill/>
          <a:ln w="28575" cap="flat" cmpd="sng">
            <a:solidFill>
              <a:schemeClr val="lt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096250" y="1627200"/>
            <a:ext cx="2951400" cy="1584300"/>
          </a:xfrm>
          <a:prstGeom prst="rect">
            <a:avLst/>
          </a:prstGeom>
        </p:spPr>
        <p:txBody>
          <a:bodyPr spcFirstLastPara="1" wrap="square" lIns="91425" tIns="91425" rIns="91425" bIns="91425" anchor="ctr" anchorCtr="0"/>
          <a:lstStyle>
            <a:lvl1pPr lvl="0" algn="ctr">
              <a:spcBef>
                <a:spcPts val="0"/>
              </a:spcBef>
              <a:spcAft>
                <a:spcPts val="0"/>
              </a:spcAft>
              <a:buClr>
                <a:schemeClr val="lt1"/>
              </a:buClr>
              <a:buSzPts val="3200"/>
              <a:buFont typeface="Lato"/>
              <a:buNone/>
              <a:defRPr>
                <a:solidFill>
                  <a:schemeClr val="lt1"/>
                </a:solidFill>
                <a:latin typeface="Lato"/>
                <a:ea typeface="Lato"/>
                <a:cs typeface="Lato"/>
                <a:sym typeface="Lato"/>
              </a:defRPr>
            </a:lvl1pPr>
            <a:lvl2pPr lvl="1" algn="ctr">
              <a:spcBef>
                <a:spcPts val="0"/>
              </a:spcBef>
              <a:spcAft>
                <a:spcPts val="0"/>
              </a:spcAft>
              <a:buClr>
                <a:schemeClr val="lt1"/>
              </a:buClr>
              <a:buSzPts val="3200"/>
              <a:buFont typeface="Lato"/>
              <a:buNone/>
              <a:defRPr>
                <a:solidFill>
                  <a:schemeClr val="lt1"/>
                </a:solidFill>
                <a:latin typeface="Lato"/>
                <a:ea typeface="Lato"/>
                <a:cs typeface="Lato"/>
                <a:sym typeface="Lato"/>
              </a:defRPr>
            </a:lvl2pPr>
            <a:lvl3pPr lvl="2" algn="ctr">
              <a:spcBef>
                <a:spcPts val="0"/>
              </a:spcBef>
              <a:spcAft>
                <a:spcPts val="0"/>
              </a:spcAft>
              <a:buClr>
                <a:schemeClr val="lt1"/>
              </a:buClr>
              <a:buSzPts val="3200"/>
              <a:buFont typeface="Lato"/>
              <a:buNone/>
              <a:defRPr>
                <a:solidFill>
                  <a:schemeClr val="lt1"/>
                </a:solidFill>
                <a:latin typeface="Lato"/>
                <a:ea typeface="Lato"/>
                <a:cs typeface="Lato"/>
                <a:sym typeface="Lato"/>
              </a:defRPr>
            </a:lvl3pPr>
            <a:lvl4pPr lvl="3" algn="ctr">
              <a:spcBef>
                <a:spcPts val="0"/>
              </a:spcBef>
              <a:spcAft>
                <a:spcPts val="0"/>
              </a:spcAft>
              <a:buClr>
                <a:schemeClr val="lt1"/>
              </a:buClr>
              <a:buSzPts val="3200"/>
              <a:buFont typeface="Lato"/>
              <a:buNone/>
              <a:defRPr>
                <a:solidFill>
                  <a:schemeClr val="lt1"/>
                </a:solidFill>
                <a:latin typeface="Lato"/>
                <a:ea typeface="Lato"/>
                <a:cs typeface="Lato"/>
                <a:sym typeface="Lato"/>
              </a:defRPr>
            </a:lvl4pPr>
            <a:lvl5pPr lvl="4" algn="ctr">
              <a:spcBef>
                <a:spcPts val="0"/>
              </a:spcBef>
              <a:spcAft>
                <a:spcPts val="0"/>
              </a:spcAft>
              <a:buClr>
                <a:schemeClr val="lt1"/>
              </a:buClr>
              <a:buSzPts val="3200"/>
              <a:buFont typeface="Lato"/>
              <a:buNone/>
              <a:defRPr>
                <a:solidFill>
                  <a:schemeClr val="lt1"/>
                </a:solidFill>
                <a:latin typeface="Lato"/>
                <a:ea typeface="Lato"/>
                <a:cs typeface="Lato"/>
                <a:sym typeface="Lato"/>
              </a:defRPr>
            </a:lvl5pPr>
            <a:lvl6pPr lvl="5" algn="ctr">
              <a:spcBef>
                <a:spcPts val="0"/>
              </a:spcBef>
              <a:spcAft>
                <a:spcPts val="0"/>
              </a:spcAft>
              <a:buClr>
                <a:schemeClr val="lt1"/>
              </a:buClr>
              <a:buSzPts val="3200"/>
              <a:buFont typeface="Lato"/>
              <a:buNone/>
              <a:defRPr>
                <a:solidFill>
                  <a:schemeClr val="lt1"/>
                </a:solidFill>
                <a:latin typeface="Lato"/>
                <a:ea typeface="Lato"/>
                <a:cs typeface="Lato"/>
                <a:sym typeface="Lato"/>
              </a:defRPr>
            </a:lvl6pPr>
            <a:lvl7pPr lvl="6" algn="ctr">
              <a:spcBef>
                <a:spcPts val="0"/>
              </a:spcBef>
              <a:spcAft>
                <a:spcPts val="0"/>
              </a:spcAft>
              <a:buClr>
                <a:schemeClr val="lt1"/>
              </a:buClr>
              <a:buSzPts val="3200"/>
              <a:buFont typeface="Lato"/>
              <a:buNone/>
              <a:defRPr>
                <a:solidFill>
                  <a:schemeClr val="lt1"/>
                </a:solidFill>
                <a:latin typeface="Lato"/>
                <a:ea typeface="Lato"/>
                <a:cs typeface="Lato"/>
                <a:sym typeface="Lato"/>
              </a:defRPr>
            </a:lvl7pPr>
            <a:lvl8pPr lvl="7" algn="ctr">
              <a:spcBef>
                <a:spcPts val="0"/>
              </a:spcBef>
              <a:spcAft>
                <a:spcPts val="0"/>
              </a:spcAft>
              <a:buClr>
                <a:schemeClr val="lt1"/>
              </a:buClr>
              <a:buSzPts val="3200"/>
              <a:buFont typeface="Lato"/>
              <a:buNone/>
              <a:defRPr>
                <a:solidFill>
                  <a:schemeClr val="lt1"/>
                </a:solidFill>
                <a:latin typeface="Lato"/>
                <a:ea typeface="Lato"/>
                <a:cs typeface="Lato"/>
                <a:sym typeface="Lato"/>
              </a:defRPr>
            </a:lvl8pPr>
            <a:lvl9pPr lvl="8" algn="ctr">
              <a:spcBef>
                <a:spcPts val="0"/>
              </a:spcBef>
              <a:spcAft>
                <a:spcPts val="0"/>
              </a:spcAft>
              <a:buClr>
                <a:schemeClr val="lt1"/>
              </a:buClr>
              <a:buSzPts val="3200"/>
              <a:buFont typeface="Lato"/>
              <a:buNone/>
              <a:defRPr>
                <a:solidFill>
                  <a:schemeClr val="lt1"/>
                </a:solidFill>
                <a:latin typeface="Lato"/>
                <a:ea typeface="Lato"/>
                <a:cs typeface="Lato"/>
                <a:sym typeface="Lato"/>
              </a:defRPr>
            </a:lvl9pPr>
          </a:lstStyle>
          <a:p>
            <a:endParaRPr/>
          </a:p>
        </p:txBody>
      </p:sp>
      <p:sp>
        <p:nvSpPr>
          <p:cNvPr id="13" name="Google Shape;13;p2"/>
          <p:cNvSpPr txBox="1">
            <a:spLocks noGrp="1"/>
          </p:cNvSpPr>
          <p:nvPr>
            <p:ph type="subTitle" idx="1"/>
          </p:nvPr>
        </p:nvSpPr>
        <p:spPr>
          <a:xfrm>
            <a:off x="3096363" y="3266930"/>
            <a:ext cx="2951400" cy="701400"/>
          </a:xfrm>
          <a:prstGeom prst="rect">
            <a:avLst/>
          </a:prstGeom>
        </p:spPr>
        <p:txBody>
          <a:bodyPr spcFirstLastPara="1" wrap="square" lIns="91425" tIns="91425" rIns="91425" bIns="91425" anchor="b" anchorCtr="0"/>
          <a:lstStyle>
            <a:lvl1pPr lvl="0" algn="ctr">
              <a:lnSpc>
                <a:spcPct val="100000"/>
              </a:lnSpc>
              <a:spcBef>
                <a:spcPts val="0"/>
              </a:spcBef>
              <a:spcAft>
                <a:spcPts val="0"/>
              </a:spcAft>
              <a:buClr>
                <a:schemeClr val="lt1"/>
              </a:buClr>
              <a:buSzPts val="1800"/>
              <a:buFont typeface="Playfair Display"/>
              <a:buNone/>
              <a:defRPr b="1">
                <a:solidFill>
                  <a:schemeClr val="lt1"/>
                </a:solidFill>
                <a:latin typeface="Playfair Display"/>
                <a:ea typeface="Playfair Display"/>
                <a:cs typeface="Playfair Display"/>
                <a:sym typeface="Playfair Display"/>
              </a:defRPr>
            </a:lvl1pPr>
            <a:lvl2pPr lvl="1"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2pPr>
            <a:lvl3pPr lvl="2"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3pPr>
            <a:lvl4pPr lvl="3"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4pPr>
            <a:lvl5pPr lvl="4"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5pPr>
            <a:lvl6pPr lvl="5"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6pPr>
            <a:lvl7pPr lvl="6"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7pPr>
            <a:lvl8pPr lvl="7"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8pPr>
            <a:lvl9pPr lvl="8"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9pPr>
          </a:lstStyle>
          <a:p>
            <a:endParaRPr/>
          </a:p>
        </p:txBody>
      </p:sp>
      <p:sp>
        <p:nvSpPr>
          <p:cNvPr id="14" name="Google Shape;14;p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11"/>
          <p:cNvSpPr txBox="1">
            <a:spLocks noGrp="1"/>
          </p:cNvSpPr>
          <p:nvPr>
            <p:ph type="title" hasCustomPrompt="1"/>
          </p:nvPr>
        </p:nvSpPr>
        <p:spPr>
          <a:xfrm>
            <a:off x="311700" y="1233100"/>
            <a:ext cx="8520600" cy="1610100"/>
          </a:xfrm>
          <a:prstGeom prst="rect">
            <a:avLst/>
          </a:prstGeom>
        </p:spPr>
        <p:txBody>
          <a:bodyPr spcFirstLastPara="1" wrap="square" lIns="91425" tIns="91425" rIns="91425" bIns="91425" anchor="b" anchorCtr="0"/>
          <a:lstStyle>
            <a:lvl1pPr lvl="0" algn="ctr">
              <a:spcBef>
                <a:spcPts val="0"/>
              </a:spcBef>
              <a:spcAft>
                <a:spcPts val="0"/>
              </a:spcAft>
              <a:buSzPts val="10000"/>
              <a:buFont typeface="Lato"/>
              <a:buNone/>
              <a:defRPr sz="10000">
                <a:latin typeface="Lato"/>
                <a:ea typeface="Lato"/>
                <a:cs typeface="Lato"/>
                <a:sym typeface="Lato"/>
              </a:defRPr>
            </a:lvl1pPr>
            <a:lvl2pPr lvl="1" algn="ctr">
              <a:spcBef>
                <a:spcPts val="0"/>
              </a:spcBef>
              <a:spcAft>
                <a:spcPts val="0"/>
              </a:spcAft>
              <a:buSzPts val="10000"/>
              <a:buFont typeface="Lato"/>
              <a:buNone/>
              <a:defRPr sz="10000">
                <a:latin typeface="Lato"/>
                <a:ea typeface="Lato"/>
                <a:cs typeface="Lato"/>
                <a:sym typeface="Lato"/>
              </a:defRPr>
            </a:lvl2pPr>
            <a:lvl3pPr lvl="2" algn="ctr">
              <a:spcBef>
                <a:spcPts val="0"/>
              </a:spcBef>
              <a:spcAft>
                <a:spcPts val="0"/>
              </a:spcAft>
              <a:buSzPts val="10000"/>
              <a:buFont typeface="Lato"/>
              <a:buNone/>
              <a:defRPr sz="10000">
                <a:latin typeface="Lato"/>
                <a:ea typeface="Lato"/>
                <a:cs typeface="Lato"/>
                <a:sym typeface="Lato"/>
              </a:defRPr>
            </a:lvl3pPr>
            <a:lvl4pPr lvl="3" algn="ctr">
              <a:spcBef>
                <a:spcPts val="0"/>
              </a:spcBef>
              <a:spcAft>
                <a:spcPts val="0"/>
              </a:spcAft>
              <a:buSzPts val="10000"/>
              <a:buFont typeface="Lato"/>
              <a:buNone/>
              <a:defRPr sz="10000">
                <a:latin typeface="Lato"/>
                <a:ea typeface="Lato"/>
                <a:cs typeface="Lato"/>
                <a:sym typeface="Lato"/>
              </a:defRPr>
            </a:lvl4pPr>
            <a:lvl5pPr lvl="4" algn="ctr">
              <a:spcBef>
                <a:spcPts val="0"/>
              </a:spcBef>
              <a:spcAft>
                <a:spcPts val="0"/>
              </a:spcAft>
              <a:buSzPts val="10000"/>
              <a:buFont typeface="Lato"/>
              <a:buNone/>
              <a:defRPr sz="10000">
                <a:latin typeface="Lato"/>
                <a:ea typeface="Lato"/>
                <a:cs typeface="Lato"/>
                <a:sym typeface="Lato"/>
              </a:defRPr>
            </a:lvl5pPr>
            <a:lvl6pPr lvl="5" algn="ctr">
              <a:spcBef>
                <a:spcPts val="0"/>
              </a:spcBef>
              <a:spcAft>
                <a:spcPts val="0"/>
              </a:spcAft>
              <a:buSzPts val="10000"/>
              <a:buFont typeface="Lato"/>
              <a:buNone/>
              <a:defRPr sz="10000">
                <a:latin typeface="Lato"/>
                <a:ea typeface="Lato"/>
                <a:cs typeface="Lato"/>
                <a:sym typeface="Lato"/>
              </a:defRPr>
            </a:lvl6pPr>
            <a:lvl7pPr lvl="6" algn="ctr">
              <a:spcBef>
                <a:spcPts val="0"/>
              </a:spcBef>
              <a:spcAft>
                <a:spcPts val="0"/>
              </a:spcAft>
              <a:buSzPts val="10000"/>
              <a:buFont typeface="Lato"/>
              <a:buNone/>
              <a:defRPr sz="10000">
                <a:latin typeface="Lato"/>
                <a:ea typeface="Lato"/>
                <a:cs typeface="Lato"/>
                <a:sym typeface="Lato"/>
              </a:defRPr>
            </a:lvl7pPr>
            <a:lvl8pPr lvl="7" algn="ctr">
              <a:spcBef>
                <a:spcPts val="0"/>
              </a:spcBef>
              <a:spcAft>
                <a:spcPts val="0"/>
              </a:spcAft>
              <a:buSzPts val="10000"/>
              <a:buFont typeface="Lato"/>
              <a:buNone/>
              <a:defRPr sz="10000">
                <a:latin typeface="Lato"/>
                <a:ea typeface="Lato"/>
                <a:cs typeface="Lato"/>
                <a:sym typeface="Lato"/>
              </a:defRPr>
            </a:lvl8pPr>
            <a:lvl9pPr lvl="8" algn="ctr">
              <a:spcBef>
                <a:spcPts val="0"/>
              </a:spcBef>
              <a:spcAft>
                <a:spcPts val="0"/>
              </a:spcAft>
              <a:buSzPts val="10000"/>
              <a:buFont typeface="Lato"/>
              <a:buNone/>
              <a:defRPr sz="10000">
                <a:latin typeface="Lato"/>
                <a:ea typeface="Lato"/>
                <a:cs typeface="Lato"/>
                <a:sym typeface="Lato"/>
              </a:defRPr>
            </a:lvl9pPr>
          </a:lstStyle>
          <a:p>
            <a:r>
              <a:t>xx%</a:t>
            </a:r>
          </a:p>
        </p:txBody>
      </p:sp>
      <p:sp>
        <p:nvSpPr>
          <p:cNvPr id="51" name="Google Shape;51;p11"/>
          <p:cNvSpPr txBox="1">
            <a:spLocks noGrp="1"/>
          </p:cNvSpPr>
          <p:nvPr>
            <p:ph type="body" idx="1"/>
          </p:nvPr>
        </p:nvSpPr>
        <p:spPr>
          <a:xfrm>
            <a:off x="311700" y="2919450"/>
            <a:ext cx="8520600" cy="10716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2" name="Google Shape;52;p11"/>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509550" y="1423875"/>
            <a:ext cx="8124900" cy="1798200"/>
          </a:xfrm>
          <a:prstGeom prst="rect">
            <a:avLst/>
          </a:prstGeom>
        </p:spPr>
        <p:txBody>
          <a:bodyPr spcFirstLastPara="1" wrap="square" lIns="91425" tIns="91425" rIns="91425" bIns="91425" anchor="ctr" anchorCtr="0"/>
          <a:lstStyle>
            <a:lvl1pPr lvl="0"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1pPr>
            <a:lvl2pPr lvl="1"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2pPr>
            <a:lvl3pPr lvl="2"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3pPr>
            <a:lvl4pPr lvl="3"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4pPr>
            <a:lvl5pPr lvl="4"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5pPr>
            <a:lvl6pPr lvl="5"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6pPr>
            <a:lvl7pPr lvl="6"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7pPr>
            <a:lvl8pPr lvl="7"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8pPr>
            <a:lvl9pPr lvl="8"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9pPr>
          </a:lstStyle>
          <a:p>
            <a:endParaRPr/>
          </a:p>
        </p:txBody>
      </p:sp>
      <p:sp>
        <p:nvSpPr>
          <p:cNvPr id="17" name="Google Shape;17;p3"/>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1" name="Google Shape;21;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2" name="Google Shape;22;p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5" name="Google Shape;25;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6" name="Google Shape;26;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0" name="Google Shape;30;p6"/>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 name="Google Shape;33;p7"/>
          <p:cNvSpPr txBox="1">
            <a:spLocks noGrp="1"/>
          </p:cNvSpPr>
          <p:nvPr>
            <p:ph type="body" idx="1"/>
          </p:nvPr>
        </p:nvSpPr>
        <p:spPr>
          <a:xfrm>
            <a:off x="311700" y="1391378"/>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4" name="Google Shape;34;p7"/>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2"/>
        </a:solidFill>
        <a:effectLst/>
      </p:bgPr>
    </p:bg>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4800"/>
              <a:buFont typeface="Lato"/>
              <a:buNone/>
              <a:defRPr sz="4800" b="0">
                <a:solidFill>
                  <a:schemeClr val="lt1"/>
                </a:solidFill>
                <a:latin typeface="Lato"/>
                <a:ea typeface="Lato"/>
                <a:cs typeface="Lato"/>
                <a:sym typeface="Lato"/>
              </a:defRPr>
            </a:lvl1pPr>
            <a:lvl2pPr lvl="1">
              <a:spcBef>
                <a:spcPts val="0"/>
              </a:spcBef>
              <a:spcAft>
                <a:spcPts val="0"/>
              </a:spcAft>
              <a:buClr>
                <a:schemeClr val="lt1"/>
              </a:buClr>
              <a:buSzPts val="4800"/>
              <a:buFont typeface="Lato"/>
              <a:buNone/>
              <a:defRPr sz="4800" b="0">
                <a:solidFill>
                  <a:schemeClr val="lt1"/>
                </a:solidFill>
                <a:latin typeface="Lato"/>
                <a:ea typeface="Lato"/>
                <a:cs typeface="Lato"/>
                <a:sym typeface="Lato"/>
              </a:defRPr>
            </a:lvl2pPr>
            <a:lvl3pPr lvl="2">
              <a:spcBef>
                <a:spcPts val="0"/>
              </a:spcBef>
              <a:spcAft>
                <a:spcPts val="0"/>
              </a:spcAft>
              <a:buClr>
                <a:schemeClr val="lt1"/>
              </a:buClr>
              <a:buSzPts val="4800"/>
              <a:buFont typeface="Lato"/>
              <a:buNone/>
              <a:defRPr sz="4800" b="0">
                <a:solidFill>
                  <a:schemeClr val="lt1"/>
                </a:solidFill>
                <a:latin typeface="Lato"/>
                <a:ea typeface="Lato"/>
                <a:cs typeface="Lato"/>
                <a:sym typeface="Lato"/>
              </a:defRPr>
            </a:lvl3pPr>
            <a:lvl4pPr lvl="3">
              <a:spcBef>
                <a:spcPts val="0"/>
              </a:spcBef>
              <a:spcAft>
                <a:spcPts val="0"/>
              </a:spcAft>
              <a:buClr>
                <a:schemeClr val="lt1"/>
              </a:buClr>
              <a:buSzPts val="4800"/>
              <a:buFont typeface="Lato"/>
              <a:buNone/>
              <a:defRPr sz="4800" b="0">
                <a:solidFill>
                  <a:schemeClr val="lt1"/>
                </a:solidFill>
                <a:latin typeface="Lato"/>
                <a:ea typeface="Lato"/>
                <a:cs typeface="Lato"/>
                <a:sym typeface="Lato"/>
              </a:defRPr>
            </a:lvl4pPr>
            <a:lvl5pPr lvl="4">
              <a:spcBef>
                <a:spcPts val="0"/>
              </a:spcBef>
              <a:spcAft>
                <a:spcPts val="0"/>
              </a:spcAft>
              <a:buClr>
                <a:schemeClr val="lt1"/>
              </a:buClr>
              <a:buSzPts val="4800"/>
              <a:buFont typeface="Lato"/>
              <a:buNone/>
              <a:defRPr sz="4800" b="0">
                <a:solidFill>
                  <a:schemeClr val="lt1"/>
                </a:solidFill>
                <a:latin typeface="Lato"/>
                <a:ea typeface="Lato"/>
                <a:cs typeface="Lato"/>
                <a:sym typeface="Lato"/>
              </a:defRPr>
            </a:lvl5pPr>
            <a:lvl6pPr lvl="5">
              <a:spcBef>
                <a:spcPts val="0"/>
              </a:spcBef>
              <a:spcAft>
                <a:spcPts val="0"/>
              </a:spcAft>
              <a:buClr>
                <a:schemeClr val="lt1"/>
              </a:buClr>
              <a:buSzPts val="4800"/>
              <a:buFont typeface="Lato"/>
              <a:buNone/>
              <a:defRPr sz="4800" b="0">
                <a:solidFill>
                  <a:schemeClr val="lt1"/>
                </a:solidFill>
                <a:latin typeface="Lato"/>
                <a:ea typeface="Lato"/>
                <a:cs typeface="Lato"/>
                <a:sym typeface="Lato"/>
              </a:defRPr>
            </a:lvl6pPr>
            <a:lvl7pPr lvl="6">
              <a:spcBef>
                <a:spcPts val="0"/>
              </a:spcBef>
              <a:spcAft>
                <a:spcPts val="0"/>
              </a:spcAft>
              <a:buClr>
                <a:schemeClr val="lt1"/>
              </a:buClr>
              <a:buSzPts val="4800"/>
              <a:buFont typeface="Lato"/>
              <a:buNone/>
              <a:defRPr sz="4800" b="0">
                <a:solidFill>
                  <a:schemeClr val="lt1"/>
                </a:solidFill>
                <a:latin typeface="Lato"/>
                <a:ea typeface="Lato"/>
                <a:cs typeface="Lato"/>
                <a:sym typeface="Lato"/>
              </a:defRPr>
            </a:lvl7pPr>
            <a:lvl8pPr lvl="7">
              <a:spcBef>
                <a:spcPts val="0"/>
              </a:spcBef>
              <a:spcAft>
                <a:spcPts val="0"/>
              </a:spcAft>
              <a:buClr>
                <a:schemeClr val="lt1"/>
              </a:buClr>
              <a:buSzPts val="4800"/>
              <a:buFont typeface="Lato"/>
              <a:buNone/>
              <a:defRPr sz="4800" b="0">
                <a:solidFill>
                  <a:schemeClr val="lt1"/>
                </a:solidFill>
                <a:latin typeface="Lato"/>
                <a:ea typeface="Lato"/>
                <a:cs typeface="Lato"/>
                <a:sym typeface="Lato"/>
              </a:defRPr>
            </a:lvl8pPr>
            <a:lvl9pPr lvl="8">
              <a:spcBef>
                <a:spcPts val="0"/>
              </a:spcBef>
              <a:spcAft>
                <a:spcPts val="0"/>
              </a:spcAft>
              <a:buClr>
                <a:schemeClr val="lt1"/>
              </a:buClr>
              <a:buSzPts val="4800"/>
              <a:buFont typeface="Lato"/>
              <a:buNone/>
              <a:defRPr sz="4800" b="0">
                <a:solidFill>
                  <a:schemeClr val="lt1"/>
                </a:solidFill>
                <a:latin typeface="Lato"/>
                <a:ea typeface="Lato"/>
                <a:cs typeface="Lato"/>
                <a:sym typeface="Lato"/>
              </a:defRPr>
            </a:lvl9pPr>
          </a:lstStyle>
          <a:p>
            <a:endParaRPr/>
          </a:p>
        </p:txBody>
      </p:sp>
      <p:sp>
        <p:nvSpPr>
          <p:cNvPr id="37" name="Google Shape;37;p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 name="Google Shape;40;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1" name="Google Shape;41;p9"/>
          <p:cNvSpPr txBox="1">
            <a:spLocks noGrp="1"/>
          </p:cNvSpPr>
          <p:nvPr>
            <p:ph type="title"/>
          </p:nvPr>
        </p:nvSpPr>
        <p:spPr>
          <a:xfrm>
            <a:off x="265500" y="1107950"/>
            <a:ext cx="4045200" cy="16836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2845201"/>
            <a:ext cx="4045200" cy="13455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4" name="Google Shape;44;p9"/>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7" name="Google Shape;47;p10"/>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coral">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91350"/>
            <a:ext cx="8520600" cy="6261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s"/>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3"/>
          <p:cNvSpPr txBox="1">
            <a:spLocks noGrp="1"/>
          </p:cNvSpPr>
          <p:nvPr>
            <p:ph type="ctrTitle"/>
          </p:nvPr>
        </p:nvSpPr>
        <p:spPr>
          <a:xfrm>
            <a:off x="3096300" y="1330825"/>
            <a:ext cx="2951400" cy="158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sz="3600">
                <a:latin typeface="Amatic SC"/>
                <a:ea typeface="Amatic SC"/>
                <a:cs typeface="Amatic SC"/>
                <a:sym typeface="Amatic SC"/>
              </a:rPr>
              <a:t>Alterations of relief in the Canary Islands</a:t>
            </a:r>
            <a:endParaRPr sz="3600">
              <a:latin typeface="Amatic SC"/>
              <a:ea typeface="Amatic SC"/>
              <a:cs typeface="Amatic SC"/>
              <a:sym typeface="Amatic SC"/>
            </a:endParaRPr>
          </a:p>
        </p:txBody>
      </p:sp>
      <p:sp>
        <p:nvSpPr>
          <p:cNvPr id="60" name="Google Shape;60;p13"/>
          <p:cNvSpPr txBox="1">
            <a:spLocks noGrp="1"/>
          </p:cNvSpPr>
          <p:nvPr>
            <p:ph type="subTitle" idx="1"/>
          </p:nvPr>
        </p:nvSpPr>
        <p:spPr>
          <a:xfrm>
            <a:off x="3096300" y="3211498"/>
            <a:ext cx="2951400" cy="1014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sz="1400">
                <a:latin typeface="Times New Roman"/>
                <a:ea typeface="Times New Roman"/>
                <a:cs typeface="Times New Roman"/>
                <a:sym typeface="Times New Roman"/>
              </a:rPr>
              <a:t>Cristina López, Sara García y Lucía Díaz  (IES San Juan de la Rambla. 4.º ESO A. Course 2017-18)</a:t>
            </a:r>
            <a:endParaRPr sz="1400">
              <a:latin typeface="Times New Roman"/>
              <a:ea typeface="Times New Roman"/>
              <a:cs typeface="Times New Roman"/>
              <a:sym typeface="Times New Roman"/>
            </a:endParaRPr>
          </a:p>
          <a:p>
            <a:pPr marL="0" lvl="0" indent="0" algn="ctr"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311700" y="128875"/>
            <a:ext cx="8520600" cy="10236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s" sz="4400">
                <a:latin typeface="Amatic SC"/>
                <a:ea typeface="Amatic SC"/>
                <a:cs typeface="Amatic SC"/>
                <a:sym typeface="Amatic SC"/>
              </a:rPr>
              <a:t>What is the relief?</a:t>
            </a:r>
            <a:endParaRPr sz="4400">
              <a:latin typeface="Amatic SC"/>
              <a:ea typeface="Amatic SC"/>
              <a:cs typeface="Amatic SC"/>
              <a:sym typeface="Amatic SC"/>
            </a:endParaRPr>
          </a:p>
        </p:txBody>
      </p:sp>
      <p:sp>
        <p:nvSpPr>
          <p:cNvPr id="66" name="Google Shape;66;p14"/>
          <p:cNvSpPr txBox="1">
            <a:spLocks noGrp="1"/>
          </p:cNvSpPr>
          <p:nvPr>
            <p:ph type="body" idx="1"/>
          </p:nvPr>
        </p:nvSpPr>
        <p:spPr>
          <a:xfrm>
            <a:off x="4686725" y="1475950"/>
            <a:ext cx="36021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1600">
                <a:solidFill>
                  <a:srgbClr val="222222"/>
                </a:solidFill>
                <a:latin typeface="Times New Roman"/>
                <a:ea typeface="Times New Roman"/>
                <a:cs typeface="Times New Roman"/>
                <a:sym typeface="Times New Roman"/>
              </a:rPr>
              <a:t>   The </a:t>
            </a:r>
            <a:r>
              <a:rPr lang="es" sz="1600">
                <a:solidFill>
                  <a:srgbClr val="990000"/>
                </a:solidFill>
                <a:latin typeface="Times New Roman"/>
                <a:ea typeface="Times New Roman"/>
                <a:cs typeface="Times New Roman"/>
                <a:sym typeface="Times New Roman"/>
              </a:rPr>
              <a:t>relief</a:t>
            </a:r>
            <a:r>
              <a:rPr lang="es" sz="1600">
                <a:solidFill>
                  <a:srgbClr val="222222"/>
                </a:solidFill>
                <a:latin typeface="Times New Roman"/>
                <a:ea typeface="Times New Roman"/>
                <a:cs typeface="Times New Roman"/>
                <a:sym typeface="Times New Roman"/>
              </a:rPr>
              <a:t> is formed by everything that protrudes from a flat surface or that modifies it. The concept is often used to refer to the elevations and depressions found on our planet.</a:t>
            </a:r>
            <a:endParaRPr sz="1600">
              <a:solidFill>
                <a:srgbClr val="222222"/>
              </a:solidFill>
              <a:latin typeface="Times New Roman"/>
              <a:ea typeface="Times New Roman"/>
              <a:cs typeface="Times New Roman"/>
              <a:sym typeface="Times New Roman"/>
            </a:endParaRPr>
          </a:p>
          <a:p>
            <a:pPr marL="0" lvl="0" indent="0" algn="l" rtl="0">
              <a:spcBef>
                <a:spcPts val="1600"/>
              </a:spcBef>
              <a:spcAft>
                <a:spcPts val="0"/>
              </a:spcAft>
              <a:buNone/>
            </a:pPr>
            <a:r>
              <a:rPr lang="es" sz="1600">
                <a:solidFill>
                  <a:srgbClr val="222222"/>
                </a:solidFill>
                <a:latin typeface="Times New Roman"/>
                <a:ea typeface="Times New Roman"/>
                <a:cs typeface="Times New Roman"/>
                <a:sym typeface="Times New Roman"/>
              </a:rPr>
              <a:t>The terrestrial relief includes both the shapes that are noticed on the surface and those that involve accidents on the seabed.</a:t>
            </a:r>
            <a:endParaRPr sz="1600">
              <a:solidFill>
                <a:srgbClr val="222222"/>
              </a:solidFill>
              <a:latin typeface="Times New Roman"/>
              <a:ea typeface="Times New Roman"/>
              <a:cs typeface="Times New Roman"/>
              <a:sym typeface="Times New Roman"/>
            </a:endParaRPr>
          </a:p>
          <a:p>
            <a:pPr marL="0" lvl="0" indent="0" algn="l" rtl="0">
              <a:spcBef>
                <a:spcPts val="1600"/>
              </a:spcBef>
              <a:spcAft>
                <a:spcPts val="0"/>
              </a:spcAft>
              <a:buNone/>
            </a:pPr>
            <a:endParaRPr sz="1100">
              <a:solidFill>
                <a:srgbClr val="222222"/>
              </a:solidFill>
              <a:latin typeface="Arial"/>
              <a:ea typeface="Arial"/>
              <a:cs typeface="Arial"/>
              <a:sym typeface="Arial"/>
            </a:endParaRPr>
          </a:p>
          <a:p>
            <a:pPr marL="0" lvl="0" indent="0" algn="l" rtl="0">
              <a:spcBef>
                <a:spcPts val="1600"/>
              </a:spcBef>
              <a:spcAft>
                <a:spcPts val="0"/>
              </a:spcAft>
              <a:buNone/>
            </a:pPr>
            <a:endParaRPr sz="1100">
              <a:solidFill>
                <a:srgbClr val="222222"/>
              </a:solidFill>
              <a:latin typeface="Arial"/>
              <a:ea typeface="Arial"/>
              <a:cs typeface="Arial"/>
              <a:sym typeface="Arial"/>
            </a:endParaRPr>
          </a:p>
          <a:p>
            <a:pPr marL="0" lvl="0" indent="0" algn="l" rtl="0">
              <a:spcBef>
                <a:spcPts val="1600"/>
              </a:spcBef>
              <a:spcAft>
                <a:spcPts val="1600"/>
              </a:spcAft>
              <a:buNone/>
            </a:pPr>
            <a:endParaRPr/>
          </a:p>
        </p:txBody>
      </p:sp>
      <p:pic>
        <p:nvPicPr>
          <p:cNvPr id="67" name="Google Shape;67;p14"/>
          <p:cNvPicPr preferRelativeResize="0"/>
          <p:nvPr/>
        </p:nvPicPr>
        <p:blipFill rotWithShape="1">
          <a:blip r:embed="rId3">
            <a:alphaModFix/>
          </a:blip>
          <a:srcRect t="2276"/>
          <a:stretch/>
        </p:blipFill>
        <p:spPr>
          <a:xfrm>
            <a:off x="386825" y="1475950"/>
            <a:ext cx="4003325" cy="29340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5"/>
          <p:cNvSpPr txBox="1">
            <a:spLocks noGrp="1"/>
          </p:cNvSpPr>
          <p:nvPr>
            <p:ph type="title"/>
          </p:nvPr>
        </p:nvSpPr>
        <p:spPr>
          <a:xfrm>
            <a:off x="311700" y="219275"/>
            <a:ext cx="8520600" cy="1444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sz="3800">
                <a:latin typeface="Amatic SC"/>
                <a:ea typeface="Amatic SC"/>
                <a:cs typeface="Amatic SC"/>
                <a:sym typeface="Amatic SC"/>
              </a:rPr>
              <a:t>The Canary Islands suffer serious environmental problems,</a:t>
            </a:r>
            <a:endParaRPr sz="3800">
              <a:latin typeface="Amatic SC"/>
              <a:ea typeface="Amatic SC"/>
              <a:cs typeface="Amatic SC"/>
              <a:sym typeface="Amatic SC"/>
            </a:endParaRPr>
          </a:p>
          <a:p>
            <a:pPr marL="0" lvl="0" indent="0" algn="ctr" rtl="0">
              <a:spcBef>
                <a:spcPts val="0"/>
              </a:spcBef>
              <a:spcAft>
                <a:spcPts val="0"/>
              </a:spcAft>
              <a:buNone/>
            </a:pPr>
            <a:r>
              <a:rPr lang="es" sz="3800">
                <a:latin typeface="Amatic SC"/>
                <a:ea typeface="Amatic SC"/>
                <a:cs typeface="Amatic SC"/>
                <a:sym typeface="Amatic SC"/>
              </a:rPr>
              <a:t>as the alterations of the landscape and the relief</a:t>
            </a:r>
            <a:endParaRPr sz="3800">
              <a:latin typeface="Amatic SC"/>
              <a:ea typeface="Amatic SC"/>
              <a:cs typeface="Amatic SC"/>
              <a:sym typeface="Amatic SC"/>
            </a:endParaRPr>
          </a:p>
          <a:p>
            <a:pPr marL="0" lvl="0" indent="0" algn="ctr" rtl="0">
              <a:spcBef>
                <a:spcPts val="0"/>
              </a:spcBef>
              <a:spcAft>
                <a:spcPts val="0"/>
              </a:spcAft>
              <a:buNone/>
            </a:pPr>
            <a:endParaRPr sz="3800">
              <a:latin typeface="Amatic SC"/>
              <a:ea typeface="Amatic SC"/>
              <a:cs typeface="Amatic SC"/>
              <a:sym typeface="Amatic SC"/>
            </a:endParaRPr>
          </a:p>
        </p:txBody>
      </p:sp>
      <p:sp>
        <p:nvSpPr>
          <p:cNvPr id="73" name="Google Shape;73;p15"/>
          <p:cNvSpPr txBox="1">
            <a:spLocks noGrp="1"/>
          </p:cNvSpPr>
          <p:nvPr>
            <p:ph type="body" idx="1"/>
          </p:nvPr>
        </p:nvSpPr>
        <p:spPr>
          <a:xfrm>
            <a:off x="225650" y="1620950"/>
            <a:ext cx="8520600" cy="34164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Clr>
                <a:srgbClr val="000000"/>
              </a:buClr>
              <a:buSzPts val="1600"/>
              <a:buFont typeface="Times New Roman"/>
              <a:buChar char="●"/>
            </a:pPr>
            <a:r>
              <a:rPr lang="es" sz="1600">
                <a:solidFill>
                  <a:srgbClr val="980000"/>
                </a:solidFill>
                <a:latin typeface="Times New Roman"/>
                <a:ea typeface="Times New Roman"/>
                <a:cs typeface="Times New Roman"/>
                <a:sym typeface="Times New Roman"/>
              </a:rPr>
              <a:t>  The alterations of the relief and the landscape</a:t>
            </a:r>
            <a:r>
              <a:rPr lang="es" sz="1600">
                <a:solidFill>
                  <a:srgbClr val="000000"/>
                </a:solidFill>
                <a:latin typeface="Times New Roman"/>
                <a:ea typeface="Times New Roman"/>
                <a:cs typeface="Times New Roman"/>
                <a:sym typeface="Times New Roman"/>
              </a:rPr>
              <a:t> are due at present, mainly, to the urban pressure and to the extension of the tourist and transport infrastructures, affecting everything to the coastal areas. These are affected by problems linked to constructive massification, pollution and overexploitation of the territory.</a:t>
            </a:r>
            <a:endParaRPr sz="1600">
              <a:solidFill>
                <a:srgbClr val="000000"/>
              </a:solidFill>
              <a:latin typeface="Times New Roman"/>
              <a:ea typeface="Times New Roman"/>
              <a:cs typeface="Times New Roman"/>
              <a:sym typeface="Times New Roman"/>
            </a:endParaRPr>
          </a:p>
          <a:p>
            <a:pPr marL="0" lvl="0" indent="0" algn="l" rtl="0">
              <a:spcBef>
                <a:spcPts val="1600"/>
              </a:spcBef>
              <a:spcAft>
                <a:spcPts val="1600"/>
              </a:spcAft>
              <a:buNone/>
            </a:pPr>
            <a:endParaRPr sz="1600">
              <a:solidFill>
                <a:srgbClr val="000000"/>
              </a:solidFill>
              <a:latin typeface="Times New Roman"/>
              <a:ea typeface="Times New Roman"/>
              <a:cs typeface="Times New Roman"/>
              <a:sym typeface="Times New Roman"/>
            </a:endParaRPr>
          </a:p>
        </p:txBody>
      </p:sp>
      <p:pic>
        <p:nvPicPr>
          <p:cNvPr id="74" name="Google Shape;74;p15"/>
          <p:cNvPicPr preferRelativeResize="0"/>
          <p:nvPr/>
        </p:nvPicPr>
        <p:blipFill>
          <a:blip r:embed="rId3">
            <a:alphaModFix/>
          </a:blip>
          <a:stretch>
            <a:fillRect/>
          </a:stretch>
        </p:blipFill>
        <p:spPr>
          <a:xfrm>
            <a:off x="1058875" y="3009600"/>
            <a:ext cx="5575900" cy="1870625"/>
          </a:xfrm>
          <a:prstGeom prst="rect">
            <a:avLst/>
          </a:prstGeom>
          <a:noFill/>
          <a:ln>
            <a:noFill/>
          </a:ln>
        </p:spPr>
      </p:pic>
      <p:sp>
        <p:nvSpPr>
          <p:cNvPr id="75" name="Google Shape;75;p15"/>
          <p:cNvSpPr txBox="1"/>
          <p:nvPr/>
        </p:nvSpPr>
        <p:spPr>
          <a:xfrm>
            <a:off x="6840350" y="3447350"/>
            <a:ext cx="1794000" cy="995100"/>
          </a:xfrm>
          <a:prstGeom prst="rect">
            <a:avLst/>
          </a:prstGeom>
          <a:solidFill>
            <a:srgbClr val="E06666"/>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b="1">
                <a:solidFill>
                  <a:srgbClr val="FFFFFF"/>
                </a:solidFill>
                <a:latin typeface="Times New Roman"/>
                <a:ea typeface="Times New Roman"/>
                <a:cs typeface="Times New Roman"/>
                <a:sym typeface="Times New Roman"/>
              </a:rPr>
              <a:t>Mogán, Gran Canaria, before and after tourism development.</a:t>
            </a:r>
            <a:endParaRPr b="1">
              <a:solidFill>
                <a:srgbClr val="FFFFFF"/>
              </a:solidFill>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6"/>
          <p:cNvSpPr txBox="1">
            <a:spLocks noGrp="1"/>
          </p:cNvSpPr>
          <p:nvPr>
            <p:ph type="title"/>
          </p:nvPr>
        </p:nvSpPr>
        <p:spPr>
          <a:xfrm>
            <a:off x="311700" y="133225"/>
            <a:ext cx="8520600" cy="626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sz="4200">
                <a:latin typeface="Amatic SC"/>
                <a:ea typeface="Amatic SC"/>
                <a:cs typeface="Amatic SC"/>
                <a:sym typeface="Amatic SC"/>
              </a:rPr>
              <a:t>HUMAN ACTIVITY AND LANDSCAPE</a:t>
            </a:r>
            <a:endParaRPr sz="4200">
              <a:latin typeface="Amatic SC"/>
              <a:ea typeface="Amatic SC"/>
              <a:cs typeface="Amatic SC"/>
              <a:sym typeface="Amatic SC"/>
            </a:endParaRPr>
          </a:p>
        </p:txBody>
      </p:sp>
      <p:sp>
        <p:nvSpPr>
          <p:cNvPr id="81" name="Google Shape;81;p16"/>
          <p:cNvSpPr txBox="1">
            <a:spLocks noGrp="1"/>
          </p:cNvSpPr>
          <p:nvPr>
            <p:ph type="body" idx="1"/>
          </p:nvPr>
        </p:nvSpPr>
        <p:spPr>
          <a:xfrm>
            <a:off x="621425" y="879575"/>
            <a:ext cx="3633000" cy="1367100"/>
          </a:xfrm>
          <a:prstGeom prst="rect">
            <a:avLst/>
          </a:prstGeom>
        </p:spPr>
        <p:txBody>
          <a:bodyPr spcFirstLastPara="1" wrap="square" lIns="91425" tIns="91425" rIns="91425" bIns="18000" anchor="t" anchorCtr="0">
            <a:noAutofit/>
          </a:bodyPr>
          <a:lstStyle/>
          <a:p>
            <a:pPr marL="0" lvl="0" indent="0" algn="l" rtl="0">
              <a:spcBef>
                <a:spcPts val="0"/>
              </a:spcBef>
              <a:spcAft>
                <a:spcPts val="1600"/>
              </a:spcAft>
              <a:buNone/>
            </a:pPr>
            <a:r>
              <a:rPr lang="es" sz="1400">
                <a:solidFill>
                  <a:srgbClr val="000000"/>
                </a:solidFill>
                <a:latin typeface="Times New Roman"/>
                <a:ea typeface="Times New Roman"/>
                <a:cs typeface="Times New Roman"/>
                <a:sym typeface="Times New Roman"/>
              </a:rPr>
              <a:t>    If we observe the natural environment of our islands, we can verify that there is a great variety of landscapes. The </a:t>
            </a:r>
            <a:r>
              <a:rPr lang="es" sz="1400" b="1">
                <a:solidFill>
                  <a:srgbClr val="980000"/>
                </a:solidFill>
                <a:latin typeface="Times New Roman"/>
                <a:ea typeface="Times New Roman"/>
                <a:cs typeface="Times New Roman"/>
                <a:sym typeface="Times New Roman"/>
              </a:rPr>
              <a:t>landscape</a:t>
            </a:r>
            <a:r>
              <a:rPr lang="es" sz="1400">
                <a:solidFill>
                  <a:srgbClr val="000000"/>
                </a:solidFill>
                <a:latin typeface="Times New Roman"/>
                <a:ea typeface="Times New Roman"/>
                <a:cs typeface="Times New Roman"/>
                <a:sym typeface="Times New Roman"/>
              </a:rPr>
              <a:t> of a place is the result of several natural factors and, of course, of the action that human beings perform on it.</a:t>
            </a:r>
            <a:endParaRPr sz="1400"/>
          </a:p>
        </p:txBody>
      </p:sp>
      <p:sp>
        <p:nvSpPr>
          <p:cNvPr id="82" name="Google Shape;82;p16"/>
          <p:cNvSpPr txBox="1"/>
          <p:nvPr/>
        </p:nvSpPr>
        <p:spPr>
          <a:xfrm>
            <a:off x="621425" y="3097575"/>
            <a:ext cx="3336600" cy="1998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
                <a:latin typeface="Times New Roman"/>
                <a:ea typeface="Times New Roman"/>
                <a:cs typeface="Times New Roman"/>
                <a:sym typeface="Times New Roman"/>
              </a:rPr>
              <a:t>1) The relief, formed by numerous volcanic eruptions.</a:t>
            </a:r>
            <a:endParaRPr>
              <a:latin typeface="Times New Roman"/>
              <a:ea typeface="Times New Roman"/>
              <a:cs typeface="Times New Roman"/>
              <a:sym typeface="Times New Roman"/>
            </a:endParaRPr>
          </a:p>
          <a:p>
            <a:pPr marL="0" lvl="0" indent="0" algn="l" rtl="0">
              <a:spcBef>
                <a:spcPts val="0"/>
              </a:spcBef>
              <a:spcAft>
                <a:spcPts val="0"/>
              </a:spcAft>
              <a:buNone/>
            </a:pPr>
            <a:r>
              <a:rPr lang="es">
                <a:latin typeface="Times New Roman"/>
                <a:ea typeface="Times New Roman"/>
                <a:cs typeface="Times New Roman"/>
                <a:sym typeface="Times New Roman"/>
              </a:rPr>
              <a:t>2) The latitude and position of the Islands (climate).</a:t>
            </a:r>
            <a:endParaRPr>
              <a:latin typeface="Times New Roman"/>
              <a:ea typeface="Times New Roman"/>
              <a:cs typeface="Times New Roman"/>
              <a:sym typeface="Times New Roman"/>
            </a:endParaRPr>
          </a:p>
          <a:p>
            <a:pPr marL="0" lvl="0" indent="0" algn="l" rtl="0">
              <a:spcBef>
                <a:spcPts val="0"/>
              </a:spcBef>
              <a:spcAft>
                <a:spcPts val="0"/>
              </a:spcAft>
              <a:buNone/>
            </a:pPr>
            <a:r>
              <a:rPr lang="es">
                <a:latin typeface="Times New Roman"/>
                <a:ea typeface="Times New Roman"/>
                <a:cs typeface="Times New Roman"/>
                <a:sym typeface="Times New Roman"/>
              </a:rPr>
              <a:t>3) The action of the sea.</a:t>
            </a:r>
            <a:endParaRPr>
              <a:latin typeface="Times New Roman"/>
              <a:ea typeface="Times New Roman"/>
              <a:cs typeface="Times New Roman"/>
              <a:sym typeface="Times New Roman"/>
            </a:endParaRPr>
          </a:p>
          <a:p>
            <a:pPr marL="0" lvl="0" indent="0" algn="l" rtl="0">
              <a:spcBef>
                <a:spcPts val="0"/>
              </a:spcBef>
              <a:spcAft>
                <a:spcPts val="0"/>
              </a:spcAft>
              <a:buNone/>
            </a:pPr>
            <a:r>
              <a:rPr lang="es">
                <a:latin typeface="Times New Roman"/>
                <a:ea typeface="Times New Roman"/>
                <a:cs typeface="Times New Roman"/>
                <a:sym typeface="Times New Roman"/>
              </a:rPr>
              <a:t>4) Erosion produced by the wind.</a:t>
            </a:r>
            <a:endParaRPr>
              <a:latin typeface="Times New Roman"/>
              <a:ea typeface="Times New Roman"/>
              <a:cs typeface="Times New Roman"/>
              <a:sym typeface="Times New Roman"/>
            </a:endParaRPr>
          </a:p>
          <a:p>
            <a:pPr marL="0" lvl="0" indent="0" algn="l" rtl="0">
              <a:spcBef>
                <a:spcPts val="0"/>
              </a:spcBef>
              <a:spcAft>
                <a:spcPts val="0"/>
              </a:spcAft>
              <a:buNone/>
            </a:pPr>
            <a:r>
              <a:rPr lang="es">
                <a:latin typeface="Times New Roman"/>
                <a:ea typeface="Times New Roman"/>
                <a:cs typeface="Times New Roman"/>
                <a:sym typeface="Times New Roman"/>
              </a:rPr>
              <a:t>5) Surface water and groundwater.</a:t>
            </a:r>
            <a:endParaRPr>
              <a:latin typeface="Times New Roman"/>
              <a:ea typeface="Times New Roman"/>
              <a:cs typeface="Times New Roman"/>
              <a:sym typeface="Times New Roman"/>
            </a:endParaRPr>
          </a:p>
          <a:p>
            <a:pPr marL="0" lvl="0" indent="0" algn="l" rtl="0">
              <a:spcBef>
                <a:spcPts val="0"/>
              </a:spcBef>
              <a:spcAft>
                <a:spcPts val="0"/>
              </a:spcAft>
              <a:buNone/>
            </a:pPr>
            <a:r>
              <a:rPr lang="es">
                <a:latin typeface="Times New Roman"/>
                <a:ea typeface="Times New Roman"/>
                <a:cs typeface="Times New Roman"/>
                <a:sym typeface="Times New Roman"/>
              </a:rPr>
              <a:t>6) Living beings that are modifying the shape and composition of the relief.</a:t>
            </a:r>
            <a:endParaRPr>
              <a:latin typeface="Times New Roman"/>
              <a:ea typeface="Times New Roman"/>
              <a:cs typeface="Times New Roman"/>
              <a:sym typeface="Times New Roman"/>
            </a:endParaRPr>
          </a:p>
          <a:p>
            <a:pPr marL="0" lvl="0" indent="0" algn="l" rtl="0">
              <a:spcBef>
                <a:spcPts val="0"/>
              </a:spcBef>
              <a:spcAft>
                <a:spcPts val="0"/>
              </a:spcAft>
              <a:buNone/>
            </a:pPr>
            <a:endParaRPr>
              <a:latin typeface="Times New Roman"/>
              <a:ea typeface="Times New Roman"/>
              <a:cs typeface="Times New Roman"/>
              <a:sym typeface="Times New Roman"/>
            </a:endParaRPr>
          </a:p>
        </p:txBody>
      </p:sp>
      <p:sp>
        <p:nvSpPr>
          <p:cNvPr id="83" name="Google Shape;83;p16"/>
          <p:cNvSpPr txBox="1"/>
          <p:nvPr/>
        </p:nvSpPr>
        <p:spPr>
          <a:xfrm>
            <a:off x="621425" y="1185500"/>
            <a:ext cx="3508800" cy="3116700"/>
          </a:xfrm>
          <a:prstGeom prst="rect">
            <a:avLst/>
          </a:prstGeom>
          <a:noFill/>
          <a:ln>
            <a:noFill/>
          </a:ln>
        </p:spPr>
        <p:txBody>
          <a:bodyPr spcFirstLastPara="1" wrap="square" lIns="91425" tIns="91425" rIns="91425" bIns="91425" anchor="ctr" anchorCtr="0">
            <a:noAutofit/>
          </a:bodyPr>
          <a:lstStyle/>
          <a:p>
            <a:pPr marL="0" marR="25400" lvl="0" indent="0" algn="l" rtl="0">
              <a:lnSpc>
                <a:spcPct val="115000"/>
              </a:lnSpc>
              <a:spcBef>
                <a:spcPts val="0"/>
              </a:spcBef>
              <a:spcAft>
                <a:spcPts val="0"/>
              </a:spcAft>
              <a:buNone/>
            </a:pPr>
            <a:r>
              <a:rPr lang="es">
                <a:solidFill>
                  <a:srgbClr val="212121"/>
                </a:solidFill>
                <a:highlight>
                  <a:srgbClr val="FFFFFF"/>
                </a:highlight>
                <a:latin typeface="Times New Roman"/>
                <a:ea typeface="Times New Roman"/>
                <a:cs typeface="Times New Roman"/>
                <a:sym typeface="Times New Roman"/>
              </a:rPr>
              <a:t>The </a:t>
            </a:r>
            <a:r>
              <a:rPr lang="es" b="1">
                <a:solidFill>
                  <a:srgbClr val="980000"/>
                </a:solidFill>
                <a:highlight>
                  <a:srgbClr val="FFFFFF"/>
                </a:highlight>
                <a:latin typeface="Times New Roman"/>
                <a:ea typeface="Times New Roman"/>
                <a:cs typeface="Times New Roman"/>
                <a:sym typeface="Times New Roman"/>
              </a:rPr>
              <a:t>factors</a:t>
            </a:r>
            <a:r>
              <a:rPr lang="es" b="1">
                <a:solidFill>
                  <a:srgbClr val="212121"/>
                </a:solidFill>
                <a:highlight>
                  <a:srgbClr val="FFFFFF"/>
                </a:highlight>
                <a:latin typeface="Times New Roman"/>
                <a:ea typeface="Times New Roman"/>
                <a:cs typeface="Times New Roman"/>
                <a:sym typeface="Times New Roman"/>
              </a:rPr>
              <a:t> </a:t>
            </a:r>
            <a:r>
              <a:rPr lang="es">
                <a:solidFill>
                  <a:srgbClr val="212121"/>
                </a:solidFill>
                <a:highlight>
                  <a:srgbClr val="FFFFFF"/>
                </a:highlight>
                <a:latin typeface="Times New Roman"/>
                <a:ea typeface="Times New Roman"/>
                <a:cs typeface="Times New Roman"/>
                <a:sym typeface="Times New Roman"/>
              </a:rPr>
              <a:t>that condition the landscape of our islands are the following:</a:t>
            </a:r>
            <a:endParaRPr>
              <a:solidFill>
                <a:srgbClr val="212121"/>
              </a:solidFill>
              <a:highlight>
                <a:srgbClr val="FFFFFF"/>
              </a:highlight>
              <a:latin typeface="Times New Roman"/>
              <a:ea typeface="Times New Roman"/>
              <a:cs typeface="Times New Roman"/>
              <a:sym typeface="Times New Roman"/>
            </a:endParaRPr>
          </a:p>
        </p:txBody>
      </p:sp>
      <p:pic>
        <p:nvPicPr>
          <p:cNvPr id="84" name="Google Shape;84;p16"/>
          <p:cNvPicPr preferRelativeResize="0"/>
          <p:nvPr/>
        </p:nvPicPr>
        <p:blipFill rotWithShape="1">
          <a:blip r:embed="rId3">
            <a:alphaModFix/>
          </a:blip>
          <a:srcRect l="6257" t="3019" r="3178" b="2013"/>
          <a:stretch/>
        </p:blipFill>
        <p:spPr>
          <a:xfrm>
            <a:off x="5881975" y="936925"/>
            <a:ext cx="2723574" cy="3832549"/>
          </a:xfrm>
          <a:prstGeom prst="rect">
            <a:avLst/>
          </a:prstGeom>
          <a:noFill/>
          <a:ln>
            <a:noFill/>
          </a:ln>
        </p:spPr>
      </p:pic>
      <p:sp>
        <p:nvSpPr>
          <p:cNvPr id="85" name="Google Shape;85;p16"/>
          <p:cNvSpPr txBox="1"/>
          <p:nvPr/>
        </p:nvSpPr>
        <p:spPr>
          <a:xfrm>
            <a:off x="4507050" y="1559800"/>
            <a:ext cx="1122300" cy="1873500"/>
          </a:xfrm>
          <a:prstGeom prst="rect">
            <a:avLst/>
          </a:prstGeom>
          <a:solidFill>
            <a:srgbClr val="E06666"/>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b="1">
                <a:solidFill>
                  <a:srgbClr val="FFFFFF"/>
                </a:solidFill>
                <a:latin typeface="Times New Roman"/>
                <a:ea typeface="Times New Roman"/>
                <a:cs typeface="Times New Roman"/>
                <a:sym typeface="Times New Roman"/>
              </a:rPr>
              <a:t>Partial view of Los Cristianos in the 60s of the 20th century and today.</a:t>
            </a:r>
            <a:endParaRPr b="1">
              <a:solidFill>
                <a:srgbClr val="FFFFFF"/>
              </a:solidFill>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7"/>
          <p:cNvSpPr txBox="1">
            <a:spLocks noGrp="1"/>
          </p:cNvSpPr>
          <p:nvPr>
            <p:ph type="title"/>
          </p:nvPr>
        </p:nvSpPr>
        <p:spPr>
          <a:xfrm>
            <a:off x="3967575" y="114075"/>
            <a:ext cx="4864800" cy="727200"/>
          </a:xfrm>
          <a:prstGeom prst="rect">
            <a:avLst/>
          </a:prstGeom>
        </p:spPr>
        <p:txBody>
          <a:bodyPr spcFirstLastPara="1" wrap="square" lIns="91425" tIns="91425" rIns="91425" bIns="91425" anchor="t" anchorCtr="0">
            <a:noAutofit/>
          </a:bodyPr>
          <a:lstStyle/>
          <a:p>
            <a:pPr marL="0" marR="25400" lvl="0" indent="0" algn="ctr" rtl="0">
              <a:lnSpc>
                <a:spcPct val="115000"/>
              </a:lnSpc>
              <a:spcBef>
                <a:spcPts val="0"/>
              </a:spcBef>
              <a:spcAft>
                <a:spcPts val="0"/>
              </a:spcAft>
              <a:buNone/>
            </a:pPr>
            <a:r>
              <a:rPr lang="es" sz="4400">
                <a:highlight>
                  <a:srgbClr val="FFFFFF"/>
                </a:highlight>
                <a:latin typeface="Amatic SC"/>
                <a:ea typeface="Amatic SC"/>
                <a:cs typeface="Amatic SC"/>
                <a:sym typeface="Amatic SC"/>
              </a:rPr>
              <a:t>Urban pressure</a:t>
            </a:r>
            <a:endParaRPr sz="4400">
              <a:highlight>
                <a:srgbClr val="FFFFFF"/>
              </a:highlight>
              <a:latin typeface="Amatic SC"/>
              <a:ea typeface="Amatic SC"/>
              <a:cs typeface="Amatic SC"/>
              <a:sym typeface="Amatic SC"/>
            </a:endParaRPr>
          </a:p>
          <a:p>
            <a:pPr marL="0" lvl="0" indent="0" algn="l" rtl="0">
              <a:spcBef>
                <a:spcPts val="0"/>
              </a:spcBef>
              <a:spcAft>
                <a:spcPts val="0"/>
              </a:spcAft>
              <a:buNone/>
            </a:pPr>
            <a:endParaRPr/>
          </a:p>
        </p:txBody>
      </p:sp>
      <p:sp>
        <p:nvSpPr>
          <p:cNvPr id="91" name="Google Shape;91;p17"/>
          <p:cNvSpPr txBox="1">
            <a:spLocks noGrp="1"/>
          </p:cNvSpPr>
          <p:nvPr>
            <p:ph type="body" idx="1"/>
          </p:nvPr>
        </p:nvSpPr>
        <p:spPr>
          <a:xfrm>
            <a:off x="4722975" y="999525"/>
            <a:ext cx="41094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1600">
                <a:solidFill>
                  <a:srgbClr val="000000"/>
                </a:solidFill>
                <a:latin typeface="Times New Roman"/>
                <a:ea typeface="Times New Roman"/>
                <a:cs typeface="Times New Roman"/>
                <a:sym typeface="Times New Roman"/>
              </a:rPr>
              <a:t>The urban pressure is determinant in the alteration of the relief and landscape. Canarias has spent less than 80 years from 680,000 to 2,100,000 inhabitants.</a:t>
            </a:r>
            <a:endParaRPr sz="1600">
              <a:solidFill>
                <a:srgbClr val="000000"/>
              </a:solidFill>
              <a:latin typeface="Times New Roman"/>
              <a:ea typeface="Times New Roman"/>
              <a:cs typeface="Times New Roman"/>
              <a:sym typeface="Times New Roman"/>
            </a:endParaRPr>
          </a:p>
          <a:p>
            <a:pPr marL="0" lvl="0" indent="0" algn="l" rtl="0">
              <a:spcBef>
                <a:spcPts val="1600"/>
              </a:spcBef>
              <a:spcAft>
                <a:spcPts val="0"/>
              </a:spcAft>
              <a:buNone/>
            </a:pPr>
            <a:r>
              <a:rPr lang="es" sz="1600">
                <a:solidFill>
                  <a:srgbClr val="000000"/>
                </a:solidFill>
                <a:latin typeface="Times New Roman"/>
                <a:ea typeface="Times New Roman"/>
                <a:cs typeface="Times New Roman"/>
                <a:sym typeface="Times New Roman"/>
              </a:rPr>
              <a:t>In addition to the increase in population, urbanization for tourism has occupied large areas on the coasts and, in the case of residential construction, in recent years has opted for a type of construction that occupies large bags of land (townhouses).</a:t>
            </a:r>
            <a:endParaRPr sz="1600">
              <a:solidFill>
                <a:srgbClr val="000000"/>
              </a:solidFill>
              <a:latin typeface="Times New Roman"/>
              <a:ea typeface="Times New Roman"/>
              <a:cs typeface="Times New Roman"/>
              <a:sym typeface="Times New Roman"/>
            </a:endParaRPr>
          </a:p>
          <a:p>
            <a:pPr marL="0" lvl="0" indent="0" algn="l" rtl="0">
              <a:spcBef>
                <a:spcPts val="1600"/>
              </a:spcBef>
              <a:spcAft>
                <a:spcPts val="1600"/>
              </a:spcAft>
              <a:buNone/>
            </a:pPr>
            <a:endParaRPr/>
          </a:p>
        </p:txBody>
      </p:sp>
      <p:pic>
        <p:nvPicPr>
          <p:cNvPr id="92" name="Google Shape;92;p17"/>
          <p:cNvPicPr preferRelativeResize="0"/>
          <p:nvPr/>
        </p:nvPicPr>
        <p:blipFill>
          <a:blip r:embed="rId3">
            <a:alphaModFix/>
          </a:blip>
          <a:stretch>
            <a:fillRect/>
          </a:stretch>
        </p:blipFill>
        <p:spPr>
          <a:xfrm>
            <a:off x="557239" y="372375"/>
            <a:ext cx="3322486" cy="4443999"/>
          </a:xfrm>
          <a:prstGeom prst="rect">
            <a:avLst/>
          </a:prstGeom>
          <a:noFill/>
          <a:ln>
            <a:noFill/>
          </a:ln>
        </p:spPr>
      </p:pic>
      <p:sp>
        <p:nvSpPr>
          <p:cNvPr id="93" name="Google Shape;93;p17"/>
          <p:cNvSpPr txBox="1"/>
          <p:nvPr/>
        </p:nvSpPr>
        <p:spPr>
          <a:xfrm>
            <a:off x="4809025" y="4123225"/>
            <a:ext cx="3575700" cy="731400"/>
          </a:xfrm>
          <a:prstGeom prst="rect">
            <a:avLst/>
          </a:prstGeom>
          <a:solidFill>
            <a:srgbClr val="E06666"/>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b="1">
                <a:solidFill>
                  <a:srgbClr val="FFFFFF"/>
                </a:solidFill>
                <a:latin typeface="Times New Roman"/>
                <a:ea typeface="Times New Roman"/>
                <a:cs typeface="Times New Roman"/>
                <a:sym typeface="Times New Roman"/>
              </a:rPr>
              <a:t>La Rambla de Pulido in Santa Cruz de Tenerife in the 20s of the twentieth century and today.</a:t>
            </a:r>
            <a:endParaRPr b="1">
              <a:solidFill>
                <a:srgbClr val="FFFFFF"/>
              </a:solidFill>
              <a:latin typeface="Times New Roman"/>
              <a:ea typeface="Times New Roman"/>
              <a:cs typeface="Times New Roman"/>
              <a:sym typeface="Times New Roman"/>
            </a:endParaRPr>
          </a:p>
          <a:p>
            <a:pPr marL="0" lvl="0" indent="0" algn="l" rtl="0">
              <a:spcBef>
                <a:spcPts val="0"/>
              </a:spcBef>
              <a:spcAft>
                <a:spcPts val="0"/>
              </a:spcAft>
              <a:buNone/>
            </a:pPr>
            <a:endParaRPr b="1">
              <a:solidFill>
                <a:srgbClr val="FFFFFF"/>
              </a:solidFill>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8"/>
          <p:cNvSpPr txBox="1">
            <a:spLocks noGrp="1"/>
          </p:cNvSpPr>
          <p:nvPr>
            <p:ph type="title"/>
          </p:nvPr>
        </p:nvSpPr>
        <p:spPr>
          <a:xfrm>
            <a:off x="251500" y="-143400"/>
            <a:ext cx="4260300" cy="1109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a:p>
            <a:pPr marL="0" lvl="0" indent="0" algn="ctr" rtl="0">
              <a:spcBef>
                <a:spcPts val="0"/>
              </a:spcBef>
              <a:spcAft>
                <a:spcPts val="0"/>
              </a:spcAft>
              <a:buNone/>
            </a:pPr>
            <a:r>
              <a:rPr lang="es" sz="4200">
                <a:highlight>
                  <a:srgbClr val="FFFFFF"/>
                </a:highlight>
                <a:latin typeface="Amatic SC"/>
                <a:ea typeface="Amatic SC"/>
                <a:cs typeface="Amatic SC"/>
                <a:sym typeface="Amatic SC"/>
              </a:rPr>
              <a:t>Extraction of aggregates</a:t>
            </a:r>
            <a:endParaRPr sz="4200">
              <a:highlight>
                <a:srgbClr val="FFFFFF"/>
              </a:highlight>
              <a:latin typeface="Amatic SC"/>
              <a:ea typeface="Amatic SC"/>
              <a:cs typeface="Amatic SC"/>
              <a:sym typeface="Amatic SC"/>
            </a:endParaRPr>
          </a:p>
          <a:p>
            <a:pPr marL="0" lvl="0" indent="0" algn="ctr" rtl="0">
              <a:spcBef>
                <a:spcPts val="0"/>
              </a:spcBef>
              <a:spcAft>
                <a:spcPts val="0"/>
              </a:spcAft>
              <a:buNone/>
            </a:pPr>
            <a:endParaRPr/>
          </a:p>
          <a:p>
            <a:pPr marL="0" lvl="0" indent="0" algn="ctr" rtl="0">
              <a:spcBef>
                <a:spcPts val="0"/>
              </a:spcBef>
              <a:spcAft>
                <a:spcPts val="0"/>
              </a:spcAft>
              <a:buNone/>
            </a:pPr>
            <a:endParaRPr/>
          </a:p>
        </p:txBody>
      </p:sp>
      <p:sp>
        <p:nvSpPr>
          <p:cNvPr id="99" name="Google Shape;99;p18"/>
          <p:cNvSpPr txBox="1">
            <a:spLocks noGrp="1"/>
          </p:cNvSpPr>
          <p:nvPr>
            <p:ph type="body" idx="1"/>
          </p:nvPr>
        </p:nvSpPr>
        <p:spPr>
          <a:xfrm>
            <a:off x="5153100" y="459450"/>
            <a:ext cx="3164400" cy="422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1600">
                <a:solidFill>
                  <a:srgbClr val="000000"/>
                </a:solidFill>
                <a:latin typeface="Times New Roman"/>
                <a:ea typeface="Times New Roman"/>
                <a:cs typeface="Times New Roman"/>
                <a:sym typeface="Times New Roman"/>
              </a:rPr>
              <a:t>One of the most frequent alterations of the insular relief is the extraction of aggregates. Traditionally, fertile land was extracted from different areas of the islands and transported to other less fertile ones, creating rendering lands </a:t>
            </a:r>
            <a:r>
              <a:rPr lang="es" sz="1600">
                <a:solidFill>
                  <a:srgbClr val="980000"/>
                </a:solidFill>
                <a:latin typeface="Times New Roman"/>
                <a:ea typeface="Times New Roman"/>
                <a:cs typeface="Times New Roman"/>
                <a:sym typeface="Times New Roman"/>
              </a:rPr>
              <a:t>(</a:t>
            </a:r>
            <a:r>
              <a:rPr lang="es" sz="1600" b="1">
                <a:solidFill>
                  <a:srgbClr val="980000"/>
                </a:solidFill>
                <a:latin typeface="Times New Roman"/>
                <a:ea typeface="Times New Roman"/>
                <a:cs typeface="Times New Roman"/>
                <a:sym typeface="Times New Roman"/>
              </a:rPr>
              <a:t>sorribas</a:t>
            </a:r>
            <a:r>
              <a:rPr lang="es" sz="1600">
                <a:solidFill>
                  <a:srgbClr val="980000"/>
                </a:solidFill>
                <a:latin typeface="Times New Roman"/>
                <a:ea typeface="Times New Roman"/>
                <a:cs typeface="Times New Roman"/>
                <a:sym typeface="Times New Roman"/>
              </a:rPr>
              <a:t>)</a:t>
            </a:r>
            <a:r>
              <a:rPr lang="es" sz="1600">
                <a:solidFill>
                  <a:srgbClr val="000000"/>
                </a:solidFill>
                <a:latin typeface="Times New Roman"/>
                <a:ea typeface="Times New Roman"/>
                <a:cs typeface="Times New Roman"/>
                <a:sym typeface="Times New Roman"/>
              </a:rPr>
              <a:t> in order to dedicate the arid zones to export crops (bananas and tomatoes).</a:t>
            </a:r>
            <a:endParaRPr sz="1600">
              <a:solidFill>
                <a:srgbClr val="000000"/>
              </a:solidFill>
              <a:latin typeface="Times New Roman"/>
              <a:ea typeface="Times New Roman"/>
              <a:cs typeface="Times New Roman"/>
              <a:sym typeface="Times New Roman"/>
            </a:endParaRPr>
          </a:p>
          <a:p>
            <a:pPr marL="0" lvl="0" indent="0" algn="l" rtl="0">
              <a:spcBef>
                <a:spcPts val="1600"/>
              </a:spcBef>
              <a:spcAft>
                <a:spcPts val="0"/>
              </a:spcAft>
              <a:buNone/>
            </a:pPr>
            <a:r>
              <a:rPr lang="es" sz="1600">
                <a:solidFill>
                  <a:srgbClr val="000000"/>
                </a:solidFill>
                <a:latin typeface="Times New Roman"/>
                <a:ea typeface="Times New Roman"/>
                <a:cs typeface="Times New Roman"/>
                <a:sym typeface="Times New Roman"/>
              </a:rPr>
              <a:t>In recent decades the extraction of aggregates has been associated with construction and there have been serious cases of illegal exploitation.</a:t>
            </a:r>
            <a:endParaRPr sz="1600">
              <a:solidFill>
                <a:srgbClr val="000000"/>
              </a:solidFill>
              <a:latin typeface="Times New Roman"/>
              <a:ea typeface="Times New Roman"/>
              <a:cs typeface="Times New Roman"/>
              <a:sym typeface="Times New Roman"/>
            </a:endParaRPr>
          </a:p>
          <a:p>
            <a:pPr marL="0" lvl="0" indent="0" algn="l" rtl="0">
              <a:spcBef>
                <a:spcPts val="1600"/>
              </a:spcBef>
              <a:spcAft>
                <a:spcPts val="1600"/>
              </a:spcAft>
              <a:buNone/>
            </a:pPr>
            <a:endParaRPr sz="1600">
              <a:solidFill>
                <a:srgbClr val="000000"/>
              </a:solidFill>
              <a:latin typeface="Times New Roman"/>
              <a:ea typeface="Times New Roman"/>
              <a:cs typeface="Times New Roman"/>
              <a:sym typeface="Times New Roman"/>
            </a:endParaRPr>
          </a:p>
        </p:txBody>
      </p:sp>
      <p:pic>
        <p:nvPicPr>
          <p:cNvPr id="100" name="Google Shape;100;p18"/>
          <p:cNvPicPr preferRelativeResize="0"/>
          <p:nvPr/>
        </p:nvPicPr>
        <p:blipFill>
          <a:blip r:embed="rId3">
            <a:alphaModFix/>
          </a:blip>
          <a:stretch>
            <a:fillRect/>
          </a:stretch>
        </p:blipFill>
        <p:spPr>
          <a:xfrm>
            <a:off x="456260" y="1257150"/>
            <a:ext cx="3850778" cy="2899250"/>
          </a:xfrm>
          <a:prstGeom prst="rect">
            <a:avLst/>
          </a:prstGeom>
          <a:noFill/>
          <a:ln>
            <a:noFill/>
          </a:ln>
        </p:spPr>
      </p:pic>
      <p:sp>
        <p:nvSpPr>
          <p:cNvPr id="101" name="Google Shape;101;p18"/>
          <p:cNvSpPr txBox="1"/>
          <p:nvPr/>
        </p:nvSpPr>
        <p:spPr>
          <a:xfrm>
            <a:off x="251500" y="4261825"/>
            <a:ext cx="4407600" cy="556800"/>
          </a:xfrm>
          <a:prstGeom prst="rect">
            <a:avLst/>
          </a:prstGeom>
          <a:solidFill>
            <a:srgbClr val="E06666"/>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b="1">
                <a:solidFill>
                  <a:srgbClr val="FFFFFF"/>
                </a:solidFill>
                <a:latin typeface="Times New Roman"/>
                <a:ea typeface="Times New Roman"/>
                <a:cs typeface="Times New Roman"/>
                <a:sym typeface="Times New Roman"/>
              </a:rPr>
              <a:t>The illegal exploitation of aggregates quarries in Güímar has produced a very serious environmental. impact.</a:t>
            </a:r>
            <a:endParaRPr b="1">
              <a:solidFill>
                <a:srgbClr val="FFFFFF"/>
              </a:solidFill>
              <a:latin typeface="Times New Roman"/>
              <a:ea typeface="Times New Roman"/>
              <a:cs typeface="Times New Roman"/>
              <a:sym typeface="Times New Roman"/>
            </a:endParaRPr>
          </a:p>
          <a:p>
            <a:pPr marL="0" lvl="0" indent="0" algn="l" rtl="0">
              <a:spcBef>
                <a:spcPts val="0"/>
              </a:spcBef>
              <a:spcAft>
                <a:spcPts val="0"/>
              </a:spcAft>
              <a:buNone/>
            </a:pPr>
            <a:endParaRPr b="1">
              <a:solidFill>
                <a:srgbClr val="FFFFFF"/>
              </a:solidFill>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511</Words>
  <Application>Microsoft Office PowerPoint</Application>
  <PresentationFormat>Presentación en pantalla (16:9)</PresentationFormat>
  <Paragraphs>29</Paragraphs>
  <Slides>6</Slides>
  <Notes>6</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6</vt:i4>
      </vt:variant>
    </vt:vector>
  </HeadingPairs>
  <TitlesOfParts>
    <vt:vector size="12" baseType="lpstr">
      <vt:lpstr>Arial</vt:lpstr>
      <vt:lpstr>Lato</vt:lpstr>
      <vt:lpstr>Playfair Display</vt:lpstr>
      <vt:lpstr>Times New Roman</vt:lpstr>
      <vt:lpstr>Amatic SC</vt:lpstr>
      <vt:lpstr>Coral</vt:lpstr>
      <vt:lpstr>Alterations of relief in the Canary Islands</vt:lpstr>
      <vt:lpstr>What is the relief?</vt:lpstr>
      <vt:lpstr>The Canary Islands suffer serious environmental problems, as the alterations of the landscape and the relief </vt:lpstr>
      <vt:lpstr>HUMAN ACTIVITY AND LANDSCAPE</vt:lpstr>
      <vt:lpstr>Urban pressure </vt:lpstr>
      <vt:lpstr> Extraction of aggregates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Alterations of relief in the Canary Islands</dc:title>
  <dc:creator>U_38011510</dc:creator>
  <cp:lastModifiedBy>U_38011510</cp:lastModifiedBy>
  <cp:revision>1</cp:revision>
  <dcterms:modified xsi:type="dcterms:W3CDTF">2019-03-27T09:48:04Z</dcterms:modified>
</cp:coreProperties>
</file>