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embeddedFontLst>
    <p:embeddedFont>
      <p:font typeface="Lato" panose="020B0604020202020204" charset="0"/>
      <p:regular r:id="rId11"/>
      <p:bold r:id="rId12"/>
      <p:italic r:id="rId13"/>
      <p:boldItalic r:id="rId14"/>
    </p:embeddedFont>
    <p:embeddedFont>
      <p:font typeface="Playfair Display" panose="020B0604020202020204" charset="0"/>
      <p:regular r:id="rId15"/>
      <p:bold r:id="rId16"/>
      <p:italic r:id="rId17"/>
      <p:boldItalic r:id="rId18"/>
    </p:embeddedFont>
    <p:embeddedFont>
      <p:font typeface="Verdana" panose="020B0604030504040204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5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7007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t>‹Nº›</a:t>
            </a:fld>
            <a:endParaRPr lang="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buSzPts val="1800"/>
              <a:buChar char="●"/>
              <a:defRPr/>
            </a:lvl1pPr>
            <a:lvl2pPr lvl="1" algn="ctr">
              <a:spcBef>
                <a:spcPts val="0"/>
              </a:spcBef>
              <a:buSzPts val="1400"/>
              <a:buChar char="○"/>
              <a:defRPr/>
            </a:lvl2pPr>
            <a:lvl3pPr lvl="2" algn="ctr">
              <a:spcBef>
                <a:spcPts val="0"/>
              </a:spcBef>
              <a:buSzPts val="1400"/>
              <a:buChar char="■"/>
              <a:defRPr/>
            </a:lvl3pPr>
            <a:lvl4pPr lvl="3" algn="ctr">
              <a:spcBef>
                <a:spcPts val="0"/>
              </a:spcBef>
              <a:buSzPts val="1400"/>
              <a:buChar char="●"/>
              <a:defRPr/>
            </a:lvl4pPr>
            <a:lvl5pPr lvl="4" algn="ctr">
              <a:spcBef>
                <a:spcPts val="0"/>
              </a:spcBef>
              <a:buSzPts val="1400"/>
              <a:buChar char="○"/>
              <a:defRPr/>
            </a:lvl5pPr>
            <a:lvl6pPr lvl="5" algn="ctr">
              <a:spcBef>
                <a:spcPts val="0"/>
              </a:spcBef>
              <a:buSzPts val="1400"/>
              <a:buChar char="■"/>
              <a:defRPr/>
            </a:lvl6pPr>
            <a:lvl7pPr lvl="6" algn="ctr">
              <a:spcBef>
                <a:spcPts val="0"/>
              </a:spcBef>
              <a:buSzPts val="1400"/>
              <a:buChar char="●"/>
              <a:defRPr/>
            </a:lvl7pPr>
            <a:lvl8pPr lvl="7" algn="ctr">
              <a:spcBef>
                <a:spcPts val="0"/>
              </a:spcBef>
              <a:buSzPts val="1400"/>
              <a:buChar char="○"/>
              <a:defRPr/>
            </a:lvl8pPr>
            <a:lvl9pPr lvl="8" algn="ctr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t>‹Nº›</a:t>
            </a:fld>
            <a:endParaRPr lang="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t>‹Nº›</a:t>
            </a:fld>
            <a:endParaRPr lang="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>
                <a:solidFill>
                  <a:schemeClr val="lt1"/>
                </a:solidFill>
              </a:rPr>
              <a:t>‹Nº›</a:t>
            </a:fld>
            <a:endParaRPr lang="es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3200"/>
              <a:buNone/>
              <a:defRPr/>
            </a:lvl1pPr>
            <a:lvl2pPr lvl="1">
              <a:spcBef>
                <a:spcPts val="0"/>
              </a:spcBef>
              <a:buSzPts val="3200"/>
              <a:buNone/>
              <a:defRPr/>
            </a:lvl2pPr>
            <a:lvl3pPr lvl="2">
              <a:spcBef>
                <a:spcPts val="0"/>
              </a:spcBef>
              <a:buSzPts val="3200"/>
              <a:buNone/>
              <a:defRPr/>
            </a:lvl3pPr>
            <a:lvl4pPr lvl="3">
              <a:spcBef>
                <a:spcPts val="0"/>
              </a:spcBef>
              <a:buSzPts val="3200"/>
              <a:buNone/>
              <a:defRPr/>
            </a:lvl4pPr>
            <a:lvl5pPr lvl="4">
              <a:spcBef>
                <a:spcPts val="0"/>
              </a:spcBef>
              <a:buSzPts val="3200"/>
              <a:buNone/>
              <a:defRPr/>
            </a:lvl5pPr>
            <a:lvl6pPr lvl="5">
              <a:spcBef>
                <a:spcPts val="0"/>
              </a:spcBef>
              <a:buSzPts val="3200"/>
              <a:buNone/>
              <a:defRPr/>
            </a:lvl6pPr>
            <a:lvl7pPr lvl="6">
              <a:spcBef>
                <a:spcPts val="0"/>
              </a:spcBef>
              <a:buSzPts val="3200"/>
              <a:buNone/>
              <a:defRPr/>
            </a:lvl7pPr>
            <a:lvl8pPr lvl="7">
              <a:spcBef>
                <a:spcPts val="0"/>
              </a:spcBef>
              <a:buSzPts val="3200"/>
              <a:buNone/>
              <a:defRPr/>
            </a:lvl8pPr>
            <a:lvl9pPr lvl="8">
              <a:spcBef>
                <a:spcPts val="0"/>
              </a:spcBef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t>‹Nº›</a:t>
            </a:fld>
            <a:endParaRPr lang="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3200"/>
              <a:buNone/>
              <a:defRPr/>
            </a:lvl1pPr>
            <a:lvl2pPr lvl="1">
              <a:spcBef>
                <a:spcPts val="0"/>
              </a:spcBef>
              <a:buSzPts val="3200"/>
              <a:buNone/>
              <a:defRPr/>
            </a:lvl2pPr>
            <a:lvl3pPr lvl="2">
              <a:spcBef>
                <a:spcPts val="0"/>
              </a:spcBef>
              <a:buSzPts val="3200"/>
              <a:buNone/>
              <a:defRPr/>
            </a:lvl3pPr>
            <a:lvl4pPr lvl="3">
              <a:spcBef>
                <a:spcPts val="0"/>
              </a:spcBef>
              <a:buSzPts val="3200"/>
              <a:buNone/>
              <a:defRPr/>
            </a:lvl4pPr>
            <a:lvl5pPr lvl="4">
              <a:spcBef>
                <a:spcPts val="0"/>
              </a:spcBef>
              <a:buSzPts val="3200"/>
              <a:buNone/>
              <a:defRPr/>
            </a:lvl5pPr>
            <a:lvl6pPr lvl="5">
              <a:spcBef>
                <a:spcPts val="0"/>
              </a:spcBef>
              <a:buSzPts val="3200"/>
              <a:buNone/>
              <a:defRPr/>
            </a:lvl6pPr>
            <a:lvl7pPr lvl="6">
              <a:spcBef>
                <a:spcPts val="0"/>
              </a:spcBef>
              <a:buSzPts val="3200"/>
              <a:buNone/>
              <a:defRPr/>
            </a:lvl7pPr>
            <a:lvl8pPr lvl="7">
              <a:spcBef>
                <a:spcPts val="0"/>
              </a:spcBef>
              <a:buSzPts val="3200"/>
              <a:buNone/>
              <a:defRPr/>
            </a:lvl8pPr>
            <a:lvl9pPr lvl="8">
              <a:spcBef>
                <a:spcPts val="0"/>
              </a:spcBef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t>‹Nº›</a:t>
            </a:fld>
            <a:endParaRPr lang="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3200"/>
              <a:buNone/>
              <a:defRPr/>
            </a:lvl1pPr>
            <a:lvl2pPr lvl="1">
              <a:spcBef>
                <a:spcPts val="0"/>
              </a:spcBef>
              <a:buSzPts val="3200"/>
              <a:buNone/>
              <a:defRPr/>
            </a:lvl2pPr>
            <a:lvl3pPr lvl="2">
              <a:spcBef>
                <a:spcPts val="0"/>
              </a:spcBef>
              <a:buSzPts val="3200"/>
              <a:buNone/>
              <a:defRPr/>
            </a:lvl3pPr>
            <a:lvl4pPr lvl="3">
              <a:spcBef>
                <a:spcPts val="0"/>
              </a:spcBef>
              <a:buSzPts val="3200"/>
              <a:buNone/>
              <a:defRPr/>
            </a:lvl4pPr>
            <a:lvl5pPr lvl="4">
              <a:spcBef>
                <a:spcPts val="0"/>
              </a:spcBef>
              <a:buSzPts val="3200"/>
              <a:buNone/>
              <a:defRPr/>
            </a:lvl5pPr>
            <a:lvl6pPr lvl="5">
              <a:spcBef>
                <a:spcPts val="0"/>
              </a:spcBef>
              <a:buSzPts val="3200"/>
              <a:buNone/>
              <a:defRPr/>
            </a:lvl6pPr>
            <a:lvl7pPr lvl="6">
              <a:spcBef>
                <a:spcPts val="0"/>
              </a:spcBef>
              <a:buSzPts val="3200"/>
              <a:buNone/>
              <a:defRPr/>
            </a:lvl7pPr>
            <a:lvl8pPr lvl="7">
              <a:spcBef>
                <a:spcPts val="0"/>
              </a:spcBef>
              <a:buSzPts val="3200"/>
              <a:buNone/>
              <a:defRPr/>
            </a:lvl8pPr>
            <a:lvl9pPr lvl="8">
              <a:spcBef>
                <a:spcPts val="0"/>
              </a:spcBef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t>‹Nº›</a:t>
            </a:fld>
            <a:endParaRPr lang="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2400"/>
              <a:buNone/>
              <a:defRPr sz="2400"/>
            </a:lvl1pPr>
            <a:lvl2pPr lvl="1">
              <a:spcBef>
                <a:spcPts val="0"/>
              </a:spcBef>
              <a:buSzPts val="2400"/>
              <a:buNone/>
              <a:defRPr sz="2400"/>
            </a:lvl2pPr>
            <a:lvl3pPr lvl="2">
              <a:spcBef>
                <a:spcPts val="0"/>
              </a:spcBef>
              <a:buSzPts val="2400"/>
              <a:buNone/>
              <a:defRPr sz="2400"/>
            </a:lvl3pPr>
            <a:lvl4pPr lvl="3">
              <a:spcBef>
                <a:spcPts val="0"/>
              </a:spcBef>
              <a:buSzPts val="2400"/>
              <a:buNone/>
              <a:defRPr sz="2400"/>
            </a:lvl4pPr>
            <a:lvl5pPr lvl="4">
              <a:spcBef>
                <a:spcPts val="0"/>
              </a:spcBef>
              <a:buSzPts val="2400"/>
              <a:buNone/>
              <a:defRPr sz="2400"/>
            </a:lvl5pPr>
            <a:lvl6pPr lvl="5">
              <a:spcBef>
                <a:spcPts val="0"/>
              </a:spcBef>
              <a:buSzPts val="2400"/>
              <a:buNone/>
              <a:defRPr sz="2400"/>
            </a:lvl6pPr>
            <a:lvl7pPr lvl="6">
              <a:spcBef>
                <a:spcPts val="0"/>
              </a:spcBef>
              <a:buSzPts val="2400"/>
              <a:buNone/>
              <a:defRPr sz="2400"/>
            </a:lvl7pPr>
            <a:lvl8pPr lvl="7">
              <a:spcBef>
                <a:spcPts val="0"/>
              </a:spcBef>
              <a:buSzPts val="2400"/>
              <a:buNone/>
              <a:defRPr sz="2400"/>
            </a:lvl8pPr>
            <a:lvl9pPr lvl="8">
              <a:spcBef>
                <a:spcPts val="0"/>
              </a:spcBef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200"/>
              <a:buChar char="●"/>
              <a:defRPr sz="12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t>‹Nº›</a:t>
            </a:fld>
            <a:endParaRPr lang="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dk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>
                <a:solidFill>
                  <a:schemeClr val="lt1"/>
                </a:solidFill>
              </a:rPr>
              <a:t>‹Nº›</a:t>
            </a:fld>
            <a:endParaRPr lang="es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0" name="Shape 4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4200"/>
              <a:buNone/>
              <a:defRPr sz="4200"/>
            </a:lvl1pPr>
            <a:lvl2pPr lvl="1" algn="ctr">
              <a:spcBef>
                <a:spcPts val="0"/>
              </a:spcBef>
              <a:buSzPts val="4200"/>
              <a:buNone/>
              <a:defRPr sz="4200"/>
            </a:lvl2pPr>
            <a:lvl3pPr lvl="2" algn="ctr">
              <a:spcBef>
                <a:spcPts val="0"/>
              </a:spcBef>
              <a:buSzPts val="4200"/>
              <a:buNone/>
              <a:defRPr sz="4200"/>
            </a:lvl3pPr>
            <a:lvl4pPr lvl="3" algn="ctr">
              <a:spcBef>
                <a:spcPts val="0"/>
              </a:spcBef>
              <a:buSzPts val="4200"/>
              <a:buNone/>
              <a:defRPr sz="4200"/>
            </a:lvl4pPr>
            <a:lvl5pPr lvl="4" algn="ctr">
              <a:spcBef>
                <a:spcPts val="0"/>
              </a:spcBef>
              <a:buSzPts val="4200"/>
              <a:buNone/>
              <a:defRPr sz="4200"/>
            </a:lvl5pPr>
            <a:lvl6pPr lvl="5" algn="ctr">
              <a:spcBef>
                <a:spcPts val="0"/>
              </a:spcBef>
              <a:buSzPts val="4200"/>
              <a:buNone/>
              <a:defRPr sz="4200"/>
            </a:lvl6pPr>
            <a:lvl7pPr lvl="6" algn="ctr">
              <a:spcBef>
                <a:spcPts val="0"/>
              </a:spcBef>
              <a:buSzPts val="4200"/>
              <a:buNone/>
              <a:defRPr sz="4200"/>
            </a:lvl7pPr>
            <a:lvl8pPr lvl="7" algn="ctr">
              <a:spcBef>
                <a:spcPts val="0"/>
              </a:spcBef>
              <a:buSzPts val="4200"/>
              <a:buNone/>
              <a:defRPr sz="4200"/>
            </a:lvl8pPr>
            <a:lvl9pPr lvl="8" algn="ctr">
              <a:spcBef>
                <a:spcPts val="0"/>
              </a:spcBef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>
                <a:solidFill>
                  <a:schemeClr val="lt1"/>
                </a:solidFill>
              </a:rPr>
              <a:t>‹Nº›</a:t>
            </a:fld>
            <a:endParaRPr lang="es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t>‹Nº›</a:t>
            </a:fld>
            <a:endParaRPr lang="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coral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‹Nº›</a:t>
            </a:fld>
            <a:endParaRPr lang="es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/>
              <a:t>LA AMENAZA DEL CAMBIO CLIMÁTICO EN CANARIAS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ubTitle" idx="1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 sz="1100"/>
              <a:t>Extraído del Blog Medio Ambiente en Canarias.</a:t>
            </a:r>
          </a:p>
          <a:p>
            <a:pPr lvl="0">
              <a:spcBef>
                <a:spcPts val="0"/>
              </a:spcBef>
              <a:buNone/>
            </a:pPr>
            <a:r>
              <a:rPr lang="es" sz="1100"/>
              <a:t>28 octubre, 2011.</a:t>
            </a:r>
          </a:p>
        </p:txBody>
      </p:sp>
      <p:sp>
        <p:nvSpPr>
          <p:cNvPr id="61" name="Shape 61"/>
          <p:cNvSpPr txBox="1"/>
          <p:nvPr/>
        </p:nvSpPr>
        <p:spPr>
          <a:xfrm>
            <a:off x="1203150" y="4572000"/>
            <a:ext cx="6844500" cy="45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s" sz="1200" b="1">
                <a:latin typeface="Times New Roman"/>
                <a:ea typeface="Times New Roman"/>
                <a:cs typeface="Times New Roman"/>
                <a:sym typeface="Times New Roman"/>
              </a:rPr>
              <a:t>Sara García, Cristina López. IES San Juan de la Rambla. 4.º ESO A. Curso 2017-2018. </a:t>
            </a:r>
          </a:p>
          <a:p>
            <a:pPr lvl="0" algn="ctr">
              <a:spcBef>
                <a:spcPts val="0"/>
              </a:spcBef>
              <a:buNone/>
            </a:pPr>
            <a:r>
              <a:rPr lang="es" sz="1200" b="1">
                <a:latin typeface="Times New Roman"/>
                <a:ea typeface="Times New Roman"/>
                <a:cs typeface="Times New Roman"/>
                <a:sym typeface="Times New Roman"/>
              </a:rPr>
              <a:t>Geografía e Hª de Canarias.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543650" y="614100"/>
            <a:ext cx="2994600" cy="4145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 lo largo de los tiempos se han producido alteraciones climáticas. Existen crónicas que indican que Canarias, en general, era más húmeda.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Tal vez la sequía en África occidental de las últimas décadas haya influido en el clima de Canarias y en el océano Atlántico.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Un aumento de las temperaturas de esas aguas ha favorecido unas condiciones de sequía en el Sahel.</a:t>
            </a:r>
          </a:p>
          <a:p>
            <a:pPr lvl="0">
              <a:spcBef>
                <a:spcPts val="0"/>
              </a:spcBef>
              <a:buNone/>
            </a:pPr>
            <a:endParaRPr sz="1400">
              <a:solidFill>
                <a:srgbClr val="55555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7" name="Shape 67" descr="Resultado de imagen de canarias arid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3180" y="614100"/>
            <a:ext cx="3833296" cy="207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Shape 68" descr="Resultado de imagen de canarias arida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5100" y="2830187"/>
            <a:ext cx="2994600" cy="1985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2762800" y="583200"/>
            <a:ext cx="3048000" cy="3962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La vegetación insular ha sufrido importantes alteraciones de naturaleza antrópica, con modificaciones hasta el punto de casi desaparecer el bosque termófilo y la laurisilva, antes muy abundantes. El deterioro fue debido al aprovechamiento intensivo del monte y, últimamente, al desenfrenado proceso urbanizador. </a:t>
            </a:r>
          </a:p>
        </p:txBody>
      </p:sp>
      <p:pic>
        <p:nvPicPr>
          <p:cNvPr id="74" name="Shape 74" descr="Resultado de imagen de fayal brezal deteriorado"/>
          <p:cNvPicPr preferRelativeResize="0"/>
          <p:nvPr/>
        </p:nvPicPr>
        <p:blipFill rotWithShape="1">
          <a:blip r:embed="rId3">
            <a:alphaModFix/>
          </a:blip>
          <a:srcRect b="7424"/>
          <a:stretch/>
        </p:blipFill>
        <p:spPr>
          <a:xfrm>
            <a:off x="240925" y="879575"/>
            <a:ext cx="2423850" cy="3384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8825" y="744013"/>
            <a:ext cx="2741600" cy="3655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499874" y="699542"/>
            <a:ext cx="4432165" cy="185380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El proceso de desertización en Canarias se ha acelerado en el siglo XX y los registros de precipitaciones son más bajos actualmente.</a:t>
            </a:r>
          </a:p>
          <a:p>
            <a: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La temperatura media anual ha subido 1º C desde 1916 en Izaña y 2º C en Los Rodeos desde 1943. </a:t>
            </a:r>
          </a:p>
          <a:p>
            <a: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</a:endParaRPr>
          </a:p>
        </p:txBody>
      </p:sp>
      <p:pic>
        <p:nvPicPr>
          <p:cNvPr id="81" name="Shape 81" descr="Resultado de imagen de proceso de desertización en canaria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2300" y="2704950"/>
            <a:ext cx="2896775" cy="20976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Shape 82"/>
          <p:cNvSpPr txBox="1"/>
          <p:nvPr/>
        </p:nvSpPr>
        <p:spPr>
          <a:xfrm>
            <a:off x="5472150" y="493550"/>
            <a:ext cx="2513100" cy="438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 sz="1800" dirty="0">
                <a:latin typeface="Times New Roman"/>
                <a:ea typeface="Times New Roman"/>
                <a:cs typeface="Times New Roman"/>
                <a:sym typeface="Times New Roman"/>
              </a:rPr>
              <a:t>Como consecuencia del calentamiento global, las precipitaciones medias anuales disminuirán, a la vez que aumentarán las temperaturas. </a:t>
            </a:r>
          </a:p>
          <a:p>
            <a:pPr lvl="0" rtl="0">
              <a:spcBef>
                <a:spcPts val="0"/>
              </a:spcBef>
              <a:buNone/>
            </a:pPr>
            <a:r>
              <a:rPr lang="es" sz="1800" dirty="0">
                <a:latin typeface="Times New Roman"/>
                <a:ea typeface="Times New Roman"/>
                <a:cs typeface="Times New Roman"/>
                <a:sym typeface="Times New Roman"/>
              </a:rPr>
              <a:t>Además, el gradiente térmico medio anual entre el ecuador y los subtrópicos disminuirá, lo que puede inducir un debilitamiento progresivo de los vientos alisios.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409750" y="308100"/>
            <a:ext cx="3850200" cy="4527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El clima de Canarias está gobernado durante gran parte del año por el anticiclón de Azores. Es consecuencia de la circulación de la  Célula de  Hadley.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Las masas de aire se elevan por el gran calentamiento y evaporación del agua marina en la región ecuatorial, hasta alcanzar los niveles altos de la troposfera, para luego dirigirse en altura hacia latitudes en torno a 30º norte y sur, y luego originar zonas de descenso de masas de aire en los dos hemisferios, que son las que crean los anticiclones marítimos y en superficie alrededor de esa latitud geográfica.</a:t>
            </a:r>
            <a:r>
              <a:rPr lang="es" dirty="0">
                <a:solidFill>
                  <a:srgbClr val="000000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9500" y="311925"/>
            <a:ext cx="4055401" cy="2521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 rotWithShape="1">
          <a:blip r:embed="rId4">
            <a:alphaModFix/>
          </a:blip>
          <a:srcRect t="16826"/>
          <a:stretch/>
        </p:blipFill>
        <p:spPr>
          <a:xfrm>
            <a:off x="4978800" y="3002650"/>
            <a:ext cx="3276825" cy="192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276050" y="366375"/>
            <a:ext cx="8520600" cy="1131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El posible desplazamiento del anticiclón afectaría al régimen de vientos alisios y, por consiguiente, a nuestro principal aporte de humedad. Esta situación sería muy grave y deterioraría a la biodiversidad de las islas, en general, y a los bosques de laurisilva.</a:t>
            </a:r>
          </a:p>
          <a:p>
            <a:pPr lvl="0">
              <a:spcBef>
                <a:spcPts val="0"/>
              </a:spcBef>
              <a:buNone/>
            </a:pPr>
            <a:endParaRPr sz="1400">
              <a:solidFill>
                <a:srgbClr val="55555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spcBef>
                <a:spcPts val="0"/>
              </a:spcBef>
              <a:buNone/>
            </a:pPr>
            <a:endParaRPr sz="1400">
              <a:solidFill>
                <a:srgbClr val="55555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801250"/>
            <a:ext cx="4378622" cy="293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4">
            <a:alphaModFix/>
          </a:blip>
          <a:srcRect t="9739"/>
          <a:stretch/>
        </p:blipFill>
        <p:spPr>
          <a:xfrm>
            <a:off x="4926175" y="1821350"/>
            <a:ext cx="3906124" cy="289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311700" y="582775"/>
            <a:ext cx="8520600" cy="1351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El aumento de la temperatura superficial marina de las aguas canarias puede alterar las rutas migratorias de algunos cetáceos y aves que regularmente visitan las islas, así como disminuir la productividad del caladero pesquero canario-sahariano y la de los cultivos agrícolas.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2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813" y="2156750"/>
            <a:ext cx="8424375" cy="269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230700" y="463975"/>
            <a:ext cx="4983600" cy="2379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subida del nivel del mar unos cuantos centímetros, una alteración del régimen de los alisios y de la corriente fría de Canarias en una escala de tiempo de unas pocas generaciones humanas puede alterar los patrones climáticos de las islas, inducir cambios en la biodiversidad terrestre y marina y transformar de modo dramático al Archipiélago.</a:t>
            </a:r>
          </a:p>
        </p:txBody>
      </p:sp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225" y="2943300"/>
            <a:ext cx="3543899" cy="1995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6475" y="2678368"/>
            <a:ext cx="3311474" cy="230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6700" y="463975"/>
            <a:ext cx="3231241" cy="215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506</Words>
  <Application>Microsoft Office PowerPoint</Application>
  <PresentationFormat>Presentación en pantalla (16:9)</PresentationFormat>
  <Paragraphs>18</Paragraphs>
  <Slides>8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Arial</vt:lpstr>
      <vt:lpstr>Times New Roman</vt:lpstr>
      <vt:lpstr>Lato</vt:lpstr>
      <vt:lpstr>Playfair Display</vt:lpstr>
      <vt:lpstr>Verdana</vt:lpstr>
      <vt:lpstr>Coral</vt:lpstr>
      <vt:lpstr>LA AMENAZA DEL CAMBIO CLIMÁTICO EN CANARIAS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AMENAZA DEL CAMBIO CLIMÁTICO EN CANARIAS</dc:title>
  <dc:creator>U_38011510</dc:creator>
  <cp:lastModifiedBy>U_38011510</cp:lastModifiedBy>
  <cp:revision>2</cp:revision>
  <dcterms:modified xsi:type="dcterms:W3CDTF">2017-11-28T13:50:19Z</dcterms:modified>
</cp:coreProperties>
</file>