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0FA3473-8B24-4ED7-82D4-A955B553D369}" type="datetimeFigureOut">
              <a:rPr lang="et-EE" smtClean="0"/>
              <a:t>11.11.2018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5EE6A22-EE10-4CBC-ADD0-7914CCF5B828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Pärnu</a:t>
            </a:r>
            <a:r>
              <a:rPr lang="en-GB" dirty="0"/>
              <a:t> </a:t>
            </a:r>
            <a:r>
              <a:rPr lang="en-GB" dirty="0" err="1"/>
              <a:t>Kuninga</a:t>
            </a:r>
            <a:r>
              <a:rPr lang="en-GB" dirty="0"/>
              <a:t> Street Basic School 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In estonian: Pärnu Kuninga Tänava Põhikool</a:t>
            </a:r>
            <a:endParaRPr lang="et-EE" dirty="0"/>
          </a:p>
        </p:txBody>
      </p:sp>
      <p:pic>
        <p:nvPicPr>
          <p:cNvPr id="13314" name="Picture 2" descr="C:\Users\lisca\Downloads\20170911_10000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61" y="3680861"/>
            <a:ext cx="5652120" cy="31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1800" dirty="0" smtClean="0"/>
              <a:t>By </a:t>
            </a:r>
            <a:r>
              <a:rPr lang="en-GB" sz="1800" dirty="0" smtClean="0"/>
              <a:t>supporting </a:t>
            </a:r>
            <a:r>
              <a:rPr lang="en-GB" sz="1800" dirty="0"/>
              <a:t>creative and exploring </a:t>
            </a:r>
            <a:r>
              <a:rPr lang="en-GB" sz="1800" dirty="0" smtClean="0"/>
              <a:t>activities</a:t>
            </a:r>
            <a:r>
              <a:rPr lang="et-EE" sz="1800" dirty="0" smtClean="0"/>
              <a:t>.</a:t>
            </a:r>
          </a:p>
          <a:p>
            <a:pPr marL="0" indent="0"/>
            <a:endParaRPr lang="et-EE" dirty="0"/>
          </a:p>
          <a:p>
            <a:endParaRPr lang="et-EE" dirty="0"/>
          </a:p>
        </p:txBody>
      </p:sp>
      <p:pic>
        <p:nvPicPr>
          <p:cNvPr id="7170" name="Picture 2" descr="C:\Users\lisca\Desktop\kuninga maleklu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6972267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Special attention is paid to teaching </a:t>
            </a:r>
            <a:r>
              <a:rPr lang="en-GB" sz="1800" dirty="0">
                <a:solidFill>
                  <a:srgbClr val="FF0000"/>
                </a:solidFill>
              </a:rPr>
              <a:t>natural and exact sciences </a:t>
            </a:r>
            <a:r>
              <a:rPr lang="en-GB" sz="1800" dirty="0"/>
              <a:t>in modern learning environment and </a:t>
            </a:r>
            <a:r>
              <a:rPr lang="en-GB" sz="1800" dirty="0">
                <a:solidFill>
                  <a:srgbClr val="FF0000"/>
                </a:solidFill>
              </a:rPr>
              <a:t>using contemporary tools and methods</a:t>
            </a:r>
            <a:r>
              <a:rPr lang="en-GB" sz="1800" dirty="0" smtClean="0"/>
              <a:t>.</a:t>
            </a:r>
            <a:endParaRPr lang="et-EE" sz="1800" dirty="0" smtClean="0"/>
          </a:p>
          <a:p>
            <a:endParaRPr lang="et-EE" sz="1800" dirty="0"/>
          </a:p>
        </p:txBody>
      </p:sp>
      <p:pic>
        <p:nvPicPr>
          <p:cNvPr id="8194" name="Picture 2" descr="C:\Users\lisca\Desktop\kuninga digind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28" y="3494162"/>
            <a:ext cx="5980156" cy="33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isca\Desktop\kuninga loodusain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6753"/>
            <a:ext cx="4584628" cy="34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Collaboration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a </a:t>
            </a:r>
            <a:r>
              <a:rPr lang="et-EE" dirty="0" err="1" smtClean="0"/>
              <a:t>ValuE</a:t>
            </a:r>
            <a:r>
              <a:rPr lang="et-EE" dirty="0" smtClean="0"/>
              <a:t>!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 smtClean="0"/>
              <a:t>School</a:t>
            </a:r>
            <a:r>
              <a:rPr lang="et-EE" dirty="0" smtClean="0"/>
              <a:t> </a:t>
            </a:r>
            <a:r>
              <a:rPr lang="et-EE" dirty="0" err="1" smtClean="0"/>
              <a:t>values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cooperation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town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Pärnu,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region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Pärnu, </a:t>
            </a:r>
            <a:r>
              <a:rPr lang="et-EE" dirty="0" err="1" smtClean="0"/>
              <a:t>in</a:t>
            </a:r>
            <a:r>
              <a:rPr lang="et-EE" dirty="0" smtClean="0"/>
              <a:t> Estonia and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Europe</a:t>
            </a:r>
            <a:r>
              <a:rPr lang="et-EE" dirty="0" smtClean="0"/>
              <a:t>.</a:t>
            </a:r>
          </a:p>
          <a:p>
            <a:r>
              <a:rPr lang="et-EE" u="sng" dirty="0" err="1" smtClean="0"/>
              <a:t>Partners</a:t>
            </a:r>
            <a:r>
              <a:rPr lang="et-EE" u="sng" dirty="0" smtClean="0"/>
              <a:t> </a:t>
            </a:r>
            <a:r>
              <a:rPr lang="et-EE" u="sng" dirty="0" err="1" smtClean="0"/>
              <a:t>in</a:t>
            </a:r>
            <a:r>
              <a:rPr lang="et-EE" u="sng" dirty="0" smtClean="0"/>
              <a:t> Pärnu</a:t>
            </a:r>
            <a:r>
              <a:rPr lang="et-EE" dirty="0" smtClean="0"/>
              <a:t>: </a:t>
            </a:r>
            <a:r>
              <a:rPr lang="et-EE" dirty="0" err="1" smtClean="0"/>
              <a:t>Study</a:t>
            </a:r>
            <a:r>
              <a:rPr lang="et-EE" dirty="0" smtClean="0"/>
              <a:t> </a:t>
            </a:r>
            <a:r>
              <a:rPr lang="et-EE" dirty="0" err="1" smtClean="0"/>
              <a:t>Counselling</a:t>
            </a:r>
            <a:r>
              <a:rPr lang="et-EE" dirty="0" smtClean="0"/>
              <a:t> </a:t>
            </a:r>
            <a:r>
              <a:rPr lang="et-EE" dirty="0" err="1" smtClean="0"/>
              <a:t>Center</a:t>
            </a:r>
            <a:r>
              <a:rPr lang="et-EE" dirty="0" smtClean="0"/>
              <a:t>, </a:t>
            </a:r>
            <a:r>
              <a:rPr lang="et-EE" dirty="0" err="1" smtClean="0"/>
              <a:t>Career</a:t>
            </a:r>
            <a:r>
              <a:rPr lang="et-EE" dirty="0" smtClean="0"/>
              <a:t> </a:t>
            </a:r>
            <a:r>
              <a:rPr lang="et-EE" dirty="0" err="1" smtClean="0"/>
              <a:t>Counselling</a:t>
            </a:r>
            <a:r>
              <a:rPr lang="et-EE" dirty="0" smtClean="0"/>
              <a:t> </a:t>
            </a:r>
            <a:r>
              <a:rPr lang="et-EE" dirty="0" err="1" smtClean="0"/>
              <a:t>Center</a:t>
            </a:r>
            <a:r>
              <a:rPr lang="et-EE" dirty="0" smtClean="0"/>
              <a:t>,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House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Arts</a:t>
            </a:r>
            <a:r>
              <a:rPr lang="et-EE" dirty="0" smtClean="0"/>
              <a:t>,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Science</a:t>
            </a:r>
            <a:r>
              <a:rPr lang="et-EE" dirty="0" smtClean="0"/>
              <a:t> </a:t>
            </a:r>
            <a:r>
              <a:rPr lang="et-EE" dirty="0" err="1" smtClean="0"/>
              <a:t>Discovery</a:t>
            </a:r>
            <a:r>
              <a:rPr lang="et-EE" dirty="0" smtClean="0"/>
              <a:t> </a:t>
            </a:r>
            <a:r>
              <a:rPr lang="et-EE" dirty="0" err="1" smtClean="0"/>
              <a:t>Center</a:t>
            </a:r>
            <a:r>
              <a:rPr lang="et-EE" dirty="0" smtClean="0"/>
              <a:t> </a:t>
            </a:r>
            <a:r>
              <a:rPr lang="et-EE" dirty="0" err="1" smtClean="0"/>
              <a:t>Pernova</a:t>
            </a:r>
            <a:r>
              <a:rPr lang="et-EE" dirty="0" smtClean="0"/>
              <a:t>, </a:t>
            </a:r>
            <a:r>
              <a:rPr lang="et-EE" dirty="0" err="1" smtClean="0"/>
              <a:t>other</a:t>
            </a:r>
            <a:r>
              <a:rPr lang="et-EE" dirty="0" smtClean="0"/>
              <a:t> </a:t>
            </a:r>
            <a:r>
              <a:rPr lang="et-EE" dirty="0" err="1" smtClean="0"/>
              <a:t>schools</a:t>
            </a:r>
            <a:endParaRPr lang="et-EE" dirty="0" smtClean="0"/>
          </a:p>
          <a:p>
            <a:r>
              <a:rPr lang="et-EE" u="sng" dirty="0" err="1" smtClean="0"/>
              <a:t>Partners</a:t>
            </a:r>
            <a:r>
              <a:rPr lang="et-EE" u="sng" dirty="0" smtClean="0"/>
              <a:t> </a:t>
            </a:r>
            <a:r>
              <a:rPr lang="et-EE" u="sng" dirty="0" err="1" smtClean="0"/>
              <a:t>in</a:t>
            </a:r>
            <a:r>
              <a:rPr lang="et-EE" u="sng" dirty="0" smtClean="0"/>
              <a:t> Estonia</a:t>
            </a:r>
            <a:r>
              <a:rPr lang="et-EE" dirty="0" smtClean="0"/>
              <a:t>: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Center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Enveronmental</a:t>
            </a:r>
            <a:r>
              <a:rPr lang="et-EE" dirty="0" smtClean="0"/>
              <a:t> </a:t>
            </a:r>
            <a:r>
              <a:rPr lang="et-EE" dirty="0" err="1" smtClean="0"/>
              <a:t>Investments</a:t>
            </a:r>
            <a:r>
              <a:rPr lang="et-EE" dirty="0" smtClean="0"/>
              <a:t>,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network</a:t>
            </a:r>
            <a:r>
              <a:rPr lang="et-EE" dirty="0" smtClean="0"/>
              <a:t> „</a:t>
            </a:r>
            <a:r>
              <a:rPr lang="et-EE" dirty="0" err="1" smtClean="0"/>
              <a:t>Green</a:t>
            </a:r>
            <a:r>
              <a:rPr lang="et-EE" dirty="0" smtClean="0"/>
              <a:t> </a:t>
            </a:r>
            <a:r>
              <a:rPr lang="et-EE" dirty="0" err="1" smtClean="0"/>
              <a:t>Schools</a:t>
            </a:r>
            <a:r>
              <a:rPr lang="et-EE" dirty="0" smtClean="0"/>
              <a:t>“,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network</a:t>
            </a:r>
            <a:r>
              <a:rPr lang="et-EE" dirty="0" smtClean="0"/>
              <a:t> „</a:t>
            </a:r>
            <a:r>
              <a:rPr lang="et-EE" dirty="0" err="1" smtClean="0"/>
              <a:t>Entrepreneurial</a:t>
            </a:r>
            <a:r>
              <a:rPr lang="et-EE" dirty="0" smtClean="0"/>
              <a:t> </a:t>
            </a:r>
            <a:r>
              <a:rPr lang="et-EE" dirty="0" err="1" smtClean="0"/>
              <a:t>Schools</a:t>
            </a:r>
            <a:r>
              <a:rPr lang="et-EE" dirty="0" smtClean="0"/>
              <a:t>“</a:t>
            </a:r>
          </a:p>
          <a:p>
            <a:r>
              <a:rPr lang="et-EE" u="sng" dirty="0" err="1" smtClean="0"/>
              <a:t>School</a:t>
            </a:r>
            <a:r>
              <a:rPr lang="et-EE" u="sng" dirty="0" smtClean="0"/>
              <a:t> </a:t>
            </a:r>
            <a:r>
              <a:rPr lang="et-EE" u="sng" dirty="0" err="1" smtClean="0"/>
              <a:t>has</a:t>
            </a:r>
            <a:r>
              <a:rPr lang="et-EE" u="sng" dirty="0" smtClean="0"/>
              <a:t> </a:t>
            </a:r>
            <a:r>
              <a:rPr lang="et-EE" u="sng" dirty="0" err="1" smtClean="0"/>
              <a:t>currently</a:t>
            </a:r>
            <a:r>
              <a:rPr lang="et-EE" u="sng" dirty="0" smtClean="0"/>
              <a:t> 3 </a:t>
            </a:r>
            <a:r>
              <a:rPr lang="et-EE" u="sng" dirty="0" err="1" smtClean="0"/>
              <a:t>Erasmus</a:t>
            </a:r>
            <a:r>
              <a:rPr lang="et-EE" u="sng" dirty="0" smtClean="0"/>
              <a:t>+ </a:t>
            </a:r>
            <a:r>
              <a:rPr lang="et-EE" u="sng" dirty="0" err="1" smtClean="0"/>
              <a:t>projects</a:t>
            </a:r>
            <a:r>
              <a:rPr lang="et-EE" u="sng" dirty="0" smtClean="0"/>
              <a:t>:</a:t>
            </a:r>
          </a:p>
          <a:p>
            <a:r>
              <a:rPr lang="et-EE" dirty="0">
                <a:solidFill>
                  <a:srgbClr val="FF0000"/>
                </a:solidFill>
              </a:rPr>
              <a:t>"</a:t>
            </a:r>
            <a:r>
              <a:rPr lang="et-EE" dirty="0" err="1">
                <a:solidFill>
                  <a:srgbClr val="FF0000"/>
                </a:solidFill>
              </a:rPr>
              <a:t>CliMates</a:t>
            </a:r>
            <a:r>
              <a:rPr lang="et-EE" dirty="0">
                <a:solidFill>
                  <a:srgbClr val="FF0000"/>
                </a:solidFill>
              </a:rPr>
              <a:t> - </a:t>
            </a:r>
            <a:r>
              <a:rPr lang="et-EE" dirty="0" err="1">
                <a:solidFill>
                  <a:srgbClr val="FF0000"/>
                </a:solidFill>
              </a:rPr>
              <a:t>together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for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the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better</a:t>
            </a:r>
            <a:r>
              <a:rPr lang="et-EE" dirty="0">
                <a:solidFill>
                  <a:srgbClr val="FF0000"/>
                </a:solidFill>
              </a:rPr>
              <a:t>"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t-EE" dirty="0">
                <a:solidFill>
                  <a:srgbClr val="FF0000"/>
                </a:solidFill>
              </a:rPr>
              <a:t>"</a:t>
            </a:r>
            <a:r>
              <a:rPr lang="et-EE" dirty="0" err="1">
                <a:solidFill>
                  <a:srgbClr val="FF0000"/>
                </a:solidFill>
              </a:rPr>
              <a:t>Four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Cs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for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the</a:t>
            </a:r>
            <a:r>
              <a:rPr lang="et-EE" dirty="0">
                <a:solidFill>
                  <a:srgbClr val="FF0000"/>
                </a:solidFill>
              </a:rPr>
              <a:t> 21st </a:t>
            </a:r>
            <a:r>
              <a:rPr lang="et-EE" dirty="0" err="1">
                <a:solidFill>
                  <a:srgbClr val="FF0000"/>
                </a:solidFill>
              </a:rPr>
              <a:t>Century</a:t>
            </a:r>
            <a:r>
              <a:rPr lang="et-EE" dirty="0">
                <a:solidFill>
                  <a:srgbClr val="FF0000"/>
                </a:solidFill>
              </a:rPr>
              <a:t> - </a:t>
            </a:r>
            <a:r>
              <a:rPr lang="et-EE" dirty="0" err="1">
                <a:solidFill>
                  <a:srgbClr val="FF0000"/>
                </a:solidFill>
              </a:rPr>
              <a:t>Curiosity</a:t>
            </a:r>
            <a:r>
              <a:rPr lang="et-EE" dirty="0">
                <a:solidFill>
                  <a:srgbClr val="FF0000"/>
                </a:solidFill>
              </a:rPr>
              <a:t>, </a:t>
            </a:r>
            <a:r>
              <a:rPr lang="et-EE" dirty="0" err="1">
                <a:solidFill>
                  <a:srgbClr val="FF0000"/>
                </a:solidFill>
              </a:rPr>
              <a:t>Cooperation</a:t>
            </a:r>
            <a:r>
              <a:rPr lang="et-EE" dirty="0">
                <a:solidFill>
                  <a:srgbClr val="FF0000"/>
                </a:solidFill>
              </a:rPr>
              <a:t>, </a:t>
            </a:r>
            <a:r>
              <a:rPr lang="et-EE" dirty="0" err="1">
                <a:solidFill>
                  <a:srgbClr val="FF0000"/>
                </a:solidFill>
              </a:rPr>
              <a:t>Communication</a:t>
            </a:r>
            <a:r>
              <a:rPr lang="et-EE" dirty="0">
                <a:solidFill>
                  <a:srgbClr val="FF0000"/>
                </a:solidFill>
              </a:rPr>
              <a:t> and </a:t>
            </a:r>
            <a:r>
              <a:rPr lang="et-EE" dirty="0" err="1">
                <a:solidFill>
                  <a:srgbClr val="FF0000"/>
                </a:solidFill>
              </a:rPr>
              <a:t>Creativity</a:t>
            </a:r>
            <a:r>
              <a:rPr lang="et-EE" dirty="0">
                <a:solidFill>
                  <a:srgbClr val="FF0000"/>
                </a:solidFill>
              </a:rPr>
              <a:t>"</a:t>
            </a:r>
            <a:r>
              <a:rPr lang="et-EE" dirty="0"/>
              <a:t> </a:t>
            </a:r>
            <a:endParaRPr lang="en-US" dirty="0"/>
          </a:p>
          <a:p>
            <a:r>
              <a:rPr lang="et-EE" dirty="0" smtClean="0">
                <a:solidFill>
                  <a:srgbClr val="FF0000"/>
                </a:solidFill>
              </a:rPr>
              <a:t>„Read and </a:t>
            </a:r>
            <a:r>
              <a:rPr lang="et-EE" dirty="0" err="1" smtClean="0">
                <a:solidFill>
                  <a:srgbClr val="FF0000"/>
                </a:solidFill>
              </a:rPr>
              <a:t>write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together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to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travel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through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the</a:t>
            </a:r>
            <a:r>
              <a:rPr lang="et-EE" dirty="0" smtClean="0">
                <a:solidFill>
                  <a:srgbClr val="FF0000"/>
                </a:solidFill>
              </a:rPr>
              <a:t> 21st </a:t>
            </a:r>
            <a:r>
              <a:rPr lang="et-EE" dirty="0" err="1" smtClean="0">
                <a:solidFill>
                  <a:srgbClr val="FF0000"/>
                </a:solidFill>
              </a:rPr>
              <a:t>Century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Europe</a:t>
            </a:r>
            <a:r>
              <a:rPr lang="et-EE" dirty="0" smtClean="0">
                <a:solidFill>
                  <a:srgbClr val="FF0000"/>
                </a:solidFill>
              </a:rPr>
              <a:t>"</a:t>
            </a:r>
            <a:r>
              <a:rPr lang="et-EE" dirty="0" smtClean="0"/>
              <a:t> </a:t>
            </a:r>
            <a:endParaRPr lang="en-US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127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School traditions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1800" dirty="0" smtClean="0"/>
              <a:t>Funny sport games in school yard in automn</a:t>
            </a:r>
          </a:p>
          <a:p>
            <a:pPr marL="0" indent="0"/>
            <a:endParaRPr lang="et-EE" dirty="0"/>
          </a:p>
        </p:txBody>
      </p:sp>
      <p:pic>
        <p:nvPicPr>
          <p:cNvPr id="9218" name="Picture 2" descr="C:\Users\lisca\Desktop\kuninga sügistr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0630"/>
            <a:ext cx="71642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4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1800" dirty="0" smtClean="0"/>
              <a:t>Christmas prom</a:t>
            </a:r>
          </a:p>
          <a:p>
            <a:pPr marL="0" indent="0"/>
            <a:endParaRPr lang="et-EE" dirty="0"/>
          </a:p>
        </p:txBody>
      </p:sp>
      <p:pic>
        <p:nvPicPr>
          <p:cNvPr id="10242" name="Picture 2" descr="C:\Users\lisca\Desktop\kuninga b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164288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1800" dirty="0" smtClean="0"/>
              <a:t>Concerts given by school choirs</a:t>
            </a:r>
          </a:p>
          <a:p>
            <a:pPr marL="0" indent="0"/>
            <a:endParaRPr lang="et-EE" dirty="0"/>
          </a:p>
        </p:txBody>
      </p:sp>
      <p:pic>
        <p:nvPicPr>
          <p:cNvPr id="11266" name="Picture 2" descr="C:\Users\lisca\Desktop\kuninga ko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577340"/>
            <a:ext cx="6069280" cy="45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Our</a:t>
            </a:r>
            <a:r>
              <a:rPr lang="et-EE" dirty="0" smtClean="0"/>
              <a:t> HISTORICAL SCHOOL BUILDING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520940" cy="3579849"/>
          </a:xfrm>
        </p:spPr>
        <p:txBody>
          <a:bodyPr>
            <a:normAutofit/>
          </a:bodyPr>
          <a:lstStyle/>
          <a:p>
            <a:pPr algn="ctr"/>
            <a:endParaRPr lang="et-EE" sz="2400" dirty="0"/>
          </a:p>
        </p:txBody>
      </p:sp>
      <p:pic>
        <p:nvPicPr>
          <p:cNvPr id="12291" name="Picture 3" descr="C:\Users\lisca\Desktop\kun kool e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63" y="908720"/>
            <a:ext cx="7752862" cy="58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FACTS ABOUT SCHOOL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1800" dirty="0" smtClean="0"/>
              <a:t>It is </a:t>
            </a:r>
            <a:r>
              <a:rPr lang="en-GB" sz="1800" dirty="0" smtClean="0"/>
              <a:t>situated </a:t>
            </a:r>
            <a:r>
              <a:rPr lang="en-GB" sz="1800" dirty="0"/>
              <a:t>in the school building founded in </a:t>
            </a:r>
            <a:r>
              <a:rPr lang="en-GB" sz="1800" dirty="0" smtClean="0"/>
              <a:t>1875</a:t>
            </a:r>
            <a:endParaRPr lang="et-EE" sz="1800" dirty="0" smtClean="0"/>
          </a:p>
          <a:p>
            <a:pPr marL="0" indent="0"/>
            <a:endParaRPr lang="et-EE" dirty="0"/>
          </a:p>
        </p:txBody>
      </p:sp>
      <p:pic>
        <p:nvPicPr>
          <p:cNvPr id="1026" name="Picture 2" descr="C:\Users\lisca\Desktop\kuninga kooli esipla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12776"/>
            <a:ext cx="8098019" cy="455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1800" dirty="0"/>
              <a:t>A large number of the first government of the Republic of Estonia, </a:t>
            </a:r>
            <a:r>
              <a:rPr lang="en-GB" sz="1800" dirty="0" smtClean="0"/>
              <a:t>many</a:t>
            </a:r>
            <a:r>
              <a:rPr lang="et-EE" sz="1800" dirty="0" smtClean="0"/>
              <a:t> </a:t>
            </a:r>
            <a:r>
              <a:rPr lang="en-GB" sz="1800" dirty="0" smtClean="0"/>
              <a:t>cultural </a:t>
            </a:r>
            <a:r>
              <a:rPr lang="en-GB" sz="1800" dirty="0"/>
              <a:t>and music action figures have studied in this building</a:t>
            </a:r>
            <a:r>
              <a:rPr lang="en-GB" sz="1800" dirty="0" smtClean="0"/>
              <a:t>.</a:t>
            </a:r>
            <a:endParaRPr lang="et-EE" sz="1800" dirty="0" smtClean="0"/>
          </a:p>
          <a:p>
            <a:endParaRPr lang="et-EE" dirty="0"/>
          </a:p>
        </p:txBody>
      </p:sp>
      <p:pic>
        <p:nvPicPr>
          <p:cNvPr id="2050" name="Picture 2" descr="C:\Users\lisca\Desktop\kun kool se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79" y="2060848"/>
            <a:ext cx="5446360" cy="408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t-EE" sz="1800" dirty="0" smtClean="0"/>
              <a:t>So it is the school with the one of the most honourable history in Estonia.</a:t>
            </a:r>
          </a:p>
          <a:p>
            <a:endParaRPr lang="et-EE" dirty="0"/>
          </a:p>
        </p:txBody>
      </p:sp>
      <p:pic>
        <p:nvPicPr>
          <p:cNvPr id="3074" name="Picture 2" descr="C:\Users\lisca\Desktop\väärikad külalised kuning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99" y="1844824"/>
            <a:ext cx="5664167" cy="45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t-EE" dirty="0" smtClean="0"/>
              <a:t>In February 2018, Mrs President Kersti Kaljulaid opened the monument „Ajahetk“ </a:t>
            </a:r>
            <a:r>
              <a:rPr lang="et-EE" dirty="0" smtClean="0"/>
              <a:t>(A Moment of Time) in </a:t>
            </a:r>
            <a:r>
              <a:rPr lang="et-EE" dirty="0" smtClean="0"/>
              <a:t>front of the school builiding (for the 100th anniversary of the Republic of Estonia)</a:t>
            </a:r>
            <a:endParaRPr lang="et-EE" dirty="0"/>
          </a:p>
        </p:txBody>
      </p:sp>
      <p:pic>
        <p:nvPicPr>
          <p:cNvPr id="1026" name="Picture 2" descr="C:\Users\liisr\Desktop\kaljulaid kuning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776"/>
            <a:ext cx="7128792" cy="47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u="sng" dirty="0" smtClean="0"/>
              <a:t>Some numbers in school </a:t>
            </a:r>
            <a:r>
              <a:rPr lang="et-EE" sz="2000" u="sng" dirty="0" err="1" smtClean="0"/>
              <a:t>year</a:t>
            </a:r>
            <a:r>
              <a:rPr lang="et-EE" sz="2000" u="sng" dirty="0" smtClean="0"/>
              <a:t> 2018-2019:</a:t>
            </a:r>
          </a:p>
          <a:p>
            <a:endParaRPr lang="et-EE" sz="1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t-EE" altLang="et-EE" sz="1800" dirty="0" smtClean="0"/>
              <a:t>Students: </a:t>
            </a:r>
            <a:r>
              <a:rPr lang="et-EE" altLang="et-EE" sz="1800" dirty="0" smtClean="0">
                <a:cs typeface="Times New Roman" pitchFamily="18" charset="0"/>
              </a:rPr>
              <a:t>526 (in grades 1-9)</a:t>
            </a:r>
            <a:endParaRPr lang="et-EE" altLang="et-EE" sz="1800" dirty="0" smtClean="0"/>
          </a:p>
          <a:p>
            <a:pPr marL="285750" indent="-285750" algn="just">
              <a:buFontTx/>
              <a:buChar char="-"/>
            </a:pPr>
            <a:r>
              <a:rPr lang="et-EE" altLang="et-EE" sz="1800" dirty="0" smtClean="0">
                <a:cs typeface="Times New Roman" pitchFamily="18" charset="0"/>
              </a:rPr>
              <a:t>62 students among them have a simplified curriculum because of their different special needs, including educational ones</a:t>
            </a:r>
          </a:p>
          <a:p>
            <a:pPr marL="0" indent="0" algn="just"/>
            <a:endParaRPr lang="et-EE" altLang="et-EE" sz="1800" dirty="0" smtClean="0"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t-EE" altLang="et-EE" sz="1800" dirty="0" smtClean="0"/>
              <a:t>Teachers : 52</a:t>
            </a:r>
            <a:endParaRPr lang="et-EE" altLang="et-EE" sz="1800" dirty="0"/>
          </a:p>
          <a:p>
            <a:pPr>
              <a:defRPr/>
            </a:pPr>
            <a:r>
              <a:rPr lang="et-EE" altLang="et-EE" sz="1800" dirty="0" smtClean="0"/>
              <a:t>(+ teachers and assistants for children with special needs + psychologist + social pedagogue)</a:t>
            </a:r>
          </a:p>
          <a:p>
            <a:pPr marL="0" indent="0" algn="just"/>
            <a:endParaRPr lang="et-EE" alt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100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Our school family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098" name="Picture 2" descr="C:\Users\lisca\Desktop\kuninga koolip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7204"/>
            <a:ext cx="8352928" cy="50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OUR AIMS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3579849"/>
          </a:xfrm>
        </p:spPr>
        <p:txBody>
          <a:bodyPr/>
          <a:lstStyle/>
          <a:p>
            <a:r>
              <a:rPr lang="en-GB" sz="1800" dirty="0"/>
              <a:t>Teaching staff aims at being concentrated on all sides of learning </a:t>
            </a:r>
            <a:r>
              <a:rPr lang="en-GB" sz="1800" dirty="0" smtClean="0"/>
              <a:t>and</a:t>
            </a:r>
            <a:r>
              <a:rPr lang="et-EE" sz="1800" dirty="0" smtClean="0"/>
              <a:t> </a:t>
            </a:r>
            <a:r>
              <a:rPr lang="en-GB" sz="1800" dirty="0" smtClean="0"/>
              <a:t>teaching </a:t>
            </a:r>
            <a:r>
              <a:rPr lang="en-GB" sz="1800" dirty="0"/>
              <a:t>process </a:t>
            </a:r>
            <a:r>
              <a:rPr lang="et-EE" sz="1800" dirty="0" smtClean="0"/>
              <a:t>by...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teaching </a:t>
            </a:r>
            <a:r>
              <a:rPr lang="en-GB" sz="1800" dirty="0"/>
              <a:t>learning </a:t>
            </a:r>
            <a:r>
              <a:rPr lang="en-GB" sz="1800" dirty="0" smtClean="0"/>
              <a:t>skills</a:t>
            </a:r>
            <a:endParaRPr lang="et-EE" sz="1800" dirty="0" smtClean="0"/>
          </a:p>
          <a:p>
            <a:endParaRPr lang="et-EE" dirty="0"/>
          </a:p>
        </p:txBody>
      </p:sp>
      <p:pic>
        <p:nvPicPr>
          <p:cNvPr id="5122" name="Picture 2" descr="C:\Users\lisca\AppData\Local\Temp\14706783_1143745762382147_4154746637020584466_o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67" y="2276872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t-EE" sz="1800" dirty="0" smtClean="0"/>
              <a:t>By </a:t>
            </a:r>
            <a:r>
              <a:rPr lang="en-GB" sz="1800" dirty="0" smtClean="0"/>
              <a:t>using </a:t>
            </a:r>
            <a:r>
              <a:rPr lang="en-GB" sz="1800" dirty="0"/>
              <a:t>modern teaching </a:t>
            </a:r>
            <a:r>
              <a:rPr lang="en-GB" sz="1800" dirty="0" smtClean="0"/>
              <a:t>methods</a:t>
            </a:r>
            <a:endParaRPr lang="et-EE" sz="1800" dirty="0"/>
          </a:p>
        </p:txBody>
      </p:sp>
      <p:pic>
        <p:nvPicPr>
          <p:cNvPr id="6146" name="Picture 2" descr="C:\Users\lisca\Desktop\kuninga kooli innovatsi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32" y="1628800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</TotalTime>
  <Words>351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Pärnu Kuninga Street Basic School </vt:lpstr>
      <vt:lpstr>FACTS ABOUT SCHOOL</vt:lpstr>
      <vt:lpstr>PowerPoint Presentation</vt:lpstr>
      <vt:lpstr>PowerPoint Presentation</vt:lpstr>
      <vt:lpstr>PowerPoint Presentation</vt:lpstr>
      <vt:lpstr>PowerPoint Presentation</vt:lpstr>
      <vt:lpstr>Our school family</vt:lpstr>
      <vt:lpstr>OUR AIMS</vt:lpstr>
      <vt:lpstr>PowerPoint Presentation</vt:lpstr>
      <vt:lpstr>PowerPoint Presentation</vt:lpstr>
      <vt:lpstr>PowerPoint Presentation</vt:lpstr>
      <vt:lpstr>Collaboration is a ValuE!</vt:lpstr>
      <vt:lpstr>School traditions</vt:lpstr>
      <vt:lpstr>PowerPoint Presentation</vt:lpstr>
      <vt:lpstr>PowerPoint Presentation</vt:lpstr>
      <vt:lpstr>Our HISTORICAL SCHOOL BUILDING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Pärnu Kuninga Street Basic School</dc:title>
  <dc:creator>lisca</dc:creator>
  <cp:lastModifiedBy>lisca</cp:lastModifiedBy>
  <cp:revision>14</cp:revision>
  <dcterms:created xsi:type="dcterms:W3CDTF">2017-10-14T13:02:53Z</dcterms:created>
  <dcterms:modified xsi:type="dcterms:W3CDTF">2018-11-11T15:49:35Z</dcterms:modified>
</cp:coreProperties>
</file>