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65" r:id="rId6"/>
    <p:sldId id="264" r:id="rId7"/>
    <p:sldId id="267" r:id="rId8"/>
    <p:sldId id="260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635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1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272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77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390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04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02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24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2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17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9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93672-CE7A-4DB9-B726-033FDCE9CEF4}" type="datetimeFigureOut">
              <a:rPr lang="de-DE" smtClean="0"/>
              <a:t>25.05.2019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57A03-8295-43F2-87F8-4C0C6D517C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45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German </a:t>
            </a:r>
            <a:r>
              <a:rPr lang="de-DE" dirty="0" err="1" smtClean="0"/>
              <a:t>school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for</a:t>
            </a:r>
            <a:r>
              <a:rPr lang="de-DE" dirty="0" smtClean="0"/>
              <a:t> Erasmus+ </a:t>
            </a:r>
            <a:r>
              <a:rPr lang="de-DE" dirty="0" err="1" smtClean="0"/>
              <a:t>guests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26" y="260648"/>
            <a:ext cx="2304415" cy="176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131" y="303574"/>
            <a:ext cx="8229600" cy="1143000"/>
          </a:xfrm>
        </p:spPr>
        <p:txBody>
          <a:bodyPr/>
          <a:lstStyle/>
          <a:p>
            <a:r>
              <a:rPr lang="de-DE" dirty="0" smtClean="0"/>
              <a:t>Who </a:t>
            </a:r>
            <a:r>
              <a:rPr lang="de-DE" dirty="0" err="1" smtClean="0"/>
              <a:t>knows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446574"/>
            <a:ext cx="2143125" cy="21431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446574"/>
            <a:ext cx="2114550" cy="21621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196752"/>
            <a:ext cx="2520280" cy="25202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l="12520" r="18410"/>
          <a:stretch/>
        </p:blipFill>
        <p:spPr>
          <a:xfrm>
            <a:off x="882477" y="3861048"/>
            <a:ext cx="2016224" cy="1720974"/>
          </a:xfrm>
          <a:prstGeom prst="rect">
            <a:avLst/>
          </a:prstGeom>
        </p:spPr>
      </p:pic>
      <p:sp>
        <p:nvSpPr>
          <p:cNvPr id="8" name="Abgerundete rechteckige Legende 7"/>
          <p:cNvSpPr/>
          <p:nvPr/>
        </p:nvSpPr>
        <p:spPr>
          <a:xfrm>
            <a:off x="1043608" y="5733256"/>
            <a:ext cx="1728192" cy="792088"/>
          </a:xfrm>
          <a:prstGeom prst="wedgeRoundRectCallout">
            <a:avLst>
              <a:gd name="adj1" fmla="val -11675"/>
              <a:gd name="adj2" fmla="val -651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Jean-Michel le </a:t>
            </a:r>
            <a:r>
              <a:rPr lang="de-DE" dirty="0" err="1" smtClean="0"/>
              <a:t>sait</a:t>
            </a:r>
            <a:r>
              <a:rPr lang="de-DE" dirty="0" smtClean="0"/>
              <a:t> </a:t>
            </a:r>
            <a:r>
              <a:rPr lang="de-DE" dirty="0" err="1" smtClean="0"/>
              <a:t>mieux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3861048"/>
            <a:ext cx="1728192" cy="172819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/>
          <a:srcRect l="26917" t="1304" r="6686" b="-1304"/>
          <a:stretch/>
        </p:blipFill>
        <p:spPr>
          <a:xfrm>
            <a:off x="6444209" y="3811847"/>
            <a:ext cx="2242592" cy="1797635"/>
          </a:xfrm>
          <a:prstGeom prst="rect">
            <a:avLst/>
          </a:prstGeom>
        </p:spPr>
      </p:pic>
      <p:sp>
        <p:nvSpPr>
          <p:cNvPr id="12" name="Abgerundete rechteckige Legende 11"/>
          <p:cNvSpPr/>
          <p:nvPr/>
        </p:nvSpPr>
        <p:spPr>
          <a:xfrm>
            <a:off x="6701409" y="5733256"/>
            <a:ext cx="1728192" cy="792088"/>
          </a:xfrm>
          <a:prstGeom prst="wedgeRoundRectCallout">
            <a:avLst>
              <a:gd name="adj1" fmla="val 15289"/>
              <a:gd name="adj2" fmla="val -651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Tiago</a:t>
            </a:r>
            <a:r>
              <a:rPr lang="de-DE" dirty="0" smtClean="0"/>
              <a:t> </a:t>
            </a:r>
            <a:r>
              <a:rPr lang="de-DE" dirty="0" err="1" smtClean="0"/>
              <a:t>sabe</a:t>
            </a:r>
            <a:r>
              <a:rPr lang="de-DE" dirty="0" smtClean="0"/>
              <a:t> </a:t>
            </a:r>
            <a:r>
              <a:rPr lang="de-DE" dirty="0" err="1" smtClean="0"/>
              <a:t>melhor</a:t>
            </a:r>
            <a:endParaRPr lang="de-DE" dirty="0"/>
          </a:p>
        </p:txBody>
      </p:sp>
      <p:sp>
        <p:nvSpPr>
          <p:cNvPr id="17" name="Abgerundete rechteckige Legende 16"/>
          <p:cNvSpPr/>
          <p:nvPr/>
        </p:nvSpPr>
        <p:spPr>
          <a:xfrm>
            <a:off x="3818974" y="5733256"/>
            <a:ext cx="1761138" cy="792088"/>
          </a:xfrm>
          <a:prstGeom prst="wedgeRoundRectCallout">
            <a:avLst>
              <a:gd name="adj1" fmla="val -11675"/>
              <a:gd name="adj2" fmla="val -651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latin typeface="Symbol" panose="05050102010706020507" pitchFamily="18" charset="2"/>
              </a:rPr>
              <a:t>O </a:t>
            </a:r>
            <a:r>
              <a:rPr lang="de-DE" sz="1600" dirty="0" err="1" smtClean="0">
                <a:latin typeface="Symbol" panose="05050102010706020507" pitchFamily="18" charset="2"/>
              </a:rPr>
              <a:t>Kwsta</a:t>
            </a:r>
            <a:r>
              <a:rPr lang="de-DE" sz="1600" dirty="0" smtClean="0">
                <a:latin typeface="Symbol" panose="05050102010706020507" pitchFamily="18" charset="2"/>
                <a:sym typeface="Symbol" panose="05050102010706020507" pitchFamily="18" charset="2"/>
              </a:rPr>
              <a:t></a:t>
            </a:r>
            <a:r>
              <a:rPr lang="de-DE" sz="1600" dirty="0" smtClean="0">
                <a:latin typeface="Symbol" panose="05050102010706020507" pitchFamily="18" charset="2"/>
              </a:rPr>
              <a:t> </a:t>
            </a:r>
            <a:r>
              <a:rPr lang="de-DE" sz="1600" dirty="0" err="1" smtClean="0">
                <a:latin typeface="Symbol" panose="05050102010706020507" pitchFamily="18" charset="2"/>
              </a:rPr>
              <a:t>xerei</a:t>
            </a:r>
            <a:r>
              <a:rPr lang="de-DE" sz="1600" dirty="0" smtClean="0">
                <a:latin typeface="Symbol" panose="05050102010706020507" pitchFamily="18" charset="2"/>
              </a:rPr>
              <a:t> </a:t>
            </a:r>
            <a:r>
              <a:rPr lang="de-DE" sz="1600" dirty="0" err="1" smtClean="0">
                <a:latin typeface="Symbol" panose="05050102010706020507" pitchFamily="18" charset="2"/>
              </a:rPr>
              <a:t>pio</a:t>
            </a:r>
            <a:r>
              <a:rPr lang="de-DE" sz="1600" dirty="0" smtClean="0">
                <a:latin typeface="Symbol" panose="05050102010706020507" pitchFamily="18" charset="2"/>
              </a:rPr>
              <a:t> </a:t>
            </a:r>
            <a:r>
              <a:rPr lang="de-DE" sz="1600" dirty="0" err="1" smtClean="0">
                <a:latin typeface="Symbol" panose="05050102010706020507" pitchFamily="18" charset="2"/>
              </a:rPr>
              <a:t>kala</a:t>
            </a:r>
            <a:endParaRPr lang="de-DE" sz="1600" dirty="0" smtClean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1501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German?</a:t>
            </a:r>
            <a:endParaRPr lang="de-D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1565" y="2649263"/>
            <a:ext cx="2466975" cy="1857375"/>
          </a:xfrm>
          <a:prstGeom prst="rect">
            <a:avLst/>
          </a:prstGeom>
        </p:spPr>
      </p:pic>
      <p:pic>
        <p:nvPicPr>
          <p:cNvPr id="1027" name="Picture 3" descr="C:\Users\Studienleitung\AppData\Local\Microsoft\Windows\Temporary Internet Files\Content.IE5\AQ0DOOPT\Karte_Bundesrepublik_Deutschland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3568"/>
            <a:ext cx="3327003" cy="45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55920"/>
          <a:stretch/>
        </p:blipFill>
        <p:spPr>
          <a:xfrm>
            <a:off x="6012160" y="1990931"/>
            <a:ext cx="1475605" cy="251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8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16 Systems!</a:t>
            </a:r>
            <a:endParaRPr lang="de-DE" dirty="0"/>
          </a:p>
        </p:txBody>
      </p:sp>
      <p:pic>
        <p:nvPicPr>
          <p:cNvPr id="2052" name="Picture 4" descr="C:\Users\Studienleitung\AppData\Local\Microsoft\Windows\Temporary Internet Files\Content.IE5\YMUF938D\Germany,_administrative_divisions_(+districts)_-_de_-_colored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9" y="1127046"/>
            <a:ext cx="4476721" cy="530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17640" r="14321"/>
          <a:stretch/>
        </p:blipFill>
        <p:spPr>
          <a:xfrm>
            <a:off x="1079610" y="118823"/>
            <a:ext cx="1944216" cy="16002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7640" r="14321"/>
          <a:stretch/>
        </p:blipFill>
        <p:spPr>
          <a:xfrm>
            <a:off x="502638" y="1043742"/>
            <a:ext cx="1944216" cy="16002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17640" r="14321"/>
          <a:stretch/>
        </p:blipFill>
        <p:spPr>
          <a:xfrm>
            <a:off x="185650" y="1843842"/>
            <a:ext cx="1944216" cy="16002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l="17640" r="14321"/>
          <a:stretch/>
        </p:blipFill>
        <p:spPr>
          <a:xfrm>
            <a:off x="661288" y="2579504"/>
            <a:ext cx="1944216" cy="16002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l="17640" r="14321"/>
          <a:stretch/>
        </p:blipFill>
        <p:spPr>
          <a:xfrm>
            <a:off x="204630" y="3573461"/>
            <a:ext cx="1944216" cy="16002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/>
          <a:srcRect l="17640" r="14321"/>
          <a:stretch/>
        </p:blipFill>
        <p:spPr>
          <a:xfrm>
            <a:off x="394648" y="4376011"/>
            <a:ext cx="1944216" cy="16002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l="17640" r="14321"/>
          <a:stretch/>
        </p:blipFill>
        <p:spPr>
          <a:xfrm>
            <a:off x="2750715" y="5167613"/>
            <a:ext cx="1944216" cy="16002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/>
          <a:srcRect l="17640" r="14321"/>
          <a:stretch/>
        </p:blipFill>
        <p:spPr>
          <a:xfrm>
            <a:off x="1213344" y="4917129"/>
            <a:ext cx="1944216" cy="1600200"/>
          </a:xfrm>
          <a:prstGeom prst="rect">
            <a:avLst/>
          </a:prstGeom>
        </p:spPr>
      </p:pic>
      <p:pic>
        <p:nvPicPr>
          <p:cNvPr id="16" name="Inhaltsplatzhalter 5"/>
          <p:cNvPicPr>
            <a:picLocks noChangeAspect="1"/>
          </p:cNvPicPr>
          <p:nvPr/>
        </p:nvPicPr>
        <p:blipFill rotWithShape="1">
          <a:blip r:embed="rId4"/>
          <a:srcRect l="11631" t="8791" r="10832" b="26745"/>
          <a:stretch/>
        </p:blipFill>
        <p:spPr>
          <a:xfrm>
            <a:off x="7489685" y="1571674"/>
            <a:ext cx="1440160" cy="1584176"/>
          </a:xfrm>
          <a:prstGeom prst="rect">
            <a:avLst/>
          </a:prstGeom>
        </p:spPr>
      </p:pic>
      <p:pic>
        <p:nvPicPr>
          <p:cNvPr id="18" name="Inhaltsplatzhalter 5"/>
          <p:cNvPicPr>
            <a:picLocks noChangeAspect="1"/>
          </p:cNvPicPr>
          <p:nvPr/>
        </p:nvPicPr>
        <p:blipFill rotWithShape="1">
          <a:blip r:embed="rId4"/>
          <a:srcRect l="11631" t="8791" r="10832" b="26745"/>
          <a:stretch/>
        </p:blipFill>
        <p:spPr>
          <a:xfrm>
            <a:off x="6469383" y="2318866"/>
            <a:ext cx="1440160" cy="1584176"/>
          </a:xfrm>
          <a:prstGeom prst="rect">
            <a:avLst/>
          </a:prstGeom>
        </p:spPr>
      </p:pic>
      <p:pic>
        <p:nvPicPr>
          <p:cNvPr id="19" name="Inhaltsplatzhalter 5"/>
          <p:cNvPicPr>
            <a:picLocks noChangeAspect="1"/>
          </p:cNvPicPr>
          <p:nvPr/>
        </p:nvPicPr>
        <p:blipFill rotWithShape="1">
          <a:blip r:embed="rId4"/>
          <a:srcRect l="11631" t="8791" r="10832" b="26745"/>
          <a:stretch/>
        </p:blipFill>
        <p:spPr>
          <a:xfrm>
            <a:off x="6294053" y="4610312"/>
            <a:ext cx="1440160" cy="1584176"/>
          </a:xfrm>
          <a:prstGeom prst="rect">
            <a:avLst/>
          </a:prstGeom>
        </p:spPr>
      </p:pic>
      <p:pic>
        <p:nvPicPr>
          <p:cNvPr id="20" name="Inhaltsplatzhalter 5"/>
          <p:cNvPicPr>
            <a:picLocks noChangeAspect="1"/>
          </p:cNvPicPr>
          <p:nvPr/>
        </p:nvPicPr>
        <p:blipFill rotWithShape="1">
          <a:blip r:embed="rId4"/>
          <a:srcRect l="11631" t="8791" r="10832" b="26745"/>
          <a:stretch/>
        </p:blipFill>
        <p:spPr>
          <a:xfrm>
            <a:off x="7489685" y="2905157"/>
            <a:ext cx="1440160" cy="1584176"/>
          </a:xfrm>
          <a:prstGeom prst="rect">
            <a:avLst/>
          </a:prstGeom>
        </p:spPr>
      </p:pic>
      <p:pic>
        <p:nvPicPr>
          <p:cNvPr id="21" name="Inhaltsplatzhalter 5"/>
          <p:cNvPicPr>
            <a:picLocks noChangeAspect="1"/>
          </p:cNvPicPr>
          <p:nvPr/>
        </p:nvPicPr>
        <p:blipFill rotWithShape="1">
          <a:blip r:embed="rId4"/>
          <a:srcRect l="11631" t="8791" r="10832" b="26745"/>
          <a:stretch/>
        </p:blipFill>
        <p:spPr>
          <a:xfrm>
            <a:off x="5402552" y="4908773"/>
            <a:ext cx="1440160" cy="1584176"/>
          </a:xfrm>
          <a:prstGeom prst="rect">
            <a:avLst/>
          </a:prstGeom>
        </p:spPr>
      </p:pic>
      <p:pic>
        <p:nvPicPr>
          <p:cNvPr id="22" name="Inhaltsplatzhalter 5"/>
          <p:cNvPicPr>
            <a:picLocks noChangeAspect="1"/>
          </p:cNvPicPr>
          <p:nvPr/>
        </p:nvPicPr>
        <p:blipFill rotWithShape="1">
          <a:blip r:embed="rId4"/>
          <a:srcRect l="11631" t="8791" r="10832" b="26745"/>
          <a:stretch/>
        </p:blipFill>
        <p:spPr>
          <a:xfrm>
            <a:off x="6619853" y="3668994"/>
            <a:ext cx="1440160" cy="1584176"/>
          </a:xfrm>
          <a:prstGeom prst="rect">
            <a:avLst/>
          </a:prstGeom>
        </p:spPr>
      </p:pic>
      <p:pic>
        <p:nvPicPr>
          <p:cNvPr id="23" name="Inhaltsplatzhalter 5"/>
          <p:cNvPicPr>
            <a:picLocks noChangeAspect="1"/>
          </p:cNvPicPr>
          <p:nvPr/>
        </p:nvPicPr>
        <p:blipFill rotWithShape="1">
          <a:blip r:embed="rId4"/>
          <a:srcRect l="11631" t="8791" r="10832" b="26745"/>
          <a:stretch/>
        </p:blipFill>
        <p:spPr>
          <a:xfrm>
            <a:off x="4356040" y="5100333"/>
            <a:ext cx="1440160" cy="1584176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631" t="8791" r="10832" b="26745"/>
          <a:stretch/>
        </p:blipFill>
        <p:spPr>
          <a:xfrm>
            <a:off x="6515803" y="671048"/>
            <a:ext cx="1440160" cy="1584176"/>
          </a:xfrm>
          <a:prstGeom prst="rect">
            <a:avLst/>
          </a:prstGeom>
        </p:spPr>
      </p:pic>
      <p:pic>
        <p:nvPicPr>
          <p:cNvPr id="17" name="Inhaltsplatzhalter 5"/>
          <p:cNvPicPr>
            <a:picLocks noChangeAspect="1"/>
          </p:cNvPicPr>
          <p:nvPr/>
        </p:nvPicPr>
        <p:blipFill rotWithShape="1">
          <a:blip r:embed="rId4"/>
          <a:srcRect l="11631" t="8791" r="10832" b="26745"/>
          <a:stretch/>
        </p:blipFill>
        <p:spPr>
          <a:xfrm>
            <a:off x="7450413" y="65828"/>
            <a:ext cx="144016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Look </a:t>
            </a:r>
            <a:r>
              <a:rPr lang="de-DE" dirty="0" err="1" smtClean="0"/>
              <a:t>and</a:t>
            </a:r>
            <a:r>
              <a:rPr lang="de-DE" dirty="0" smtClean="0"/>
              <a:t> listen</a:t>
            </a:r>
            <a:endParaRPr lang="de-DE" dirty="0"/>
          </a:p>
        </p:txBody>
      </p:sp>
      <p:pic>
        <p:nvPicPr>
          <p:cNvPr id="5" name="The Hessian school syste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02" y="1092250"/>
            <a:ext cx="8948393" cy="5033913"/>
          </a:xfrm>
        </p:spPr>
      </p:pic>
    </p:spTree>
    <p:extLst>
      <p:ext uri="{BB962C8B-B14F-4D97-AF65-F5344CB8AC3E}">
        <p14:creationId xmlns:p14="http://schemas.microsoft.com/office/powerpoint/2010/main" val="318051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Hessen</a:t>
            </a:r>
            <a:endParaRPr lang="de-D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84"/>
          <a:stretch/>
        </p:blipFill>
        <p:spPr bwMode="auto">
          <a:xfrm>
            <a:off x="467544" y="332656"/>
            <a:ext cx="8136904" cy="607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Neu-Isenburg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61" t="24497" r="4359" b="3908"/>
          <a:stretch/>
        </p:blipFill>
        <p:spPr>
          <a:xfrm>
            <a:off x="255520" y="1196752"/>
            <a:ext cx="863295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9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bad</a:t>
            </a:r>
            <a:r>
              <a:rPr lang="de-DE" dirty="0" smtClean="0"/>
              <a:t>? </a:t>
            </a:r>
            <a:r>
              <a:rPr lang="de-DE" dirty="0" err="1" smtClean="0"/>
              <a:t>Let‘s</a:t>
            </a:r>
            <a:r>
              <a:rPr lang="de-DE" dirty="0" smtClean="0"/>
              <a:t> </a:t>
            </a:r>
            <a:r>
              <a:rPr lang="de-DE" dirty="0" err="1" smtClean="0"/>
              <a:t>ask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OECD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„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apply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job</a:t>
            </a:r>
            <a:r>
              <a:rPr lang="de-DE" dirty="0" smtClean="0"/>
              <a:t>,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employer</a:t>
            </a:r>
            <a:r>
              <a:rPr lang="de-DE" dirty="0" smtClean="0"/>
              <a:t> </a:t>
            </a:r>
            <a:r>
              <a:rPr lang="de-DE" dirty="0" err="1" smtClean="0"/>
              <a:t>trust</a:t>
            </a:r>
            <a:r>
              <a:rPr lang="de-DE" dirty="0" smtClean="0"/>
              <a:t> in </a:t>
            </a:r>
            <a:r>
              <a:rPr lang="de-DE" dirty="0" err="1" smtClean="0"/>
              <a:t>your</a:t>
            </a:r>
            <a:r>
              <a:rPr lang="de-DE" dirty="0" smtClean="0"/>
              <a:t> CV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diploma</a:t>
            </a:r>
            <a:r>
              <a:rPr lang="de-DE" dirty="0" smtClean="0"/>
              <a:t>?“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OECD Skills Outlook 2017</a:t>
            </a:r>
          </a:p>
          <a:p>
            <a:pPr marL="0" indent="0">
              <a:buNone/>
            </a:pPr>
            <a:r>
              <a:rPr lang="de-DE" dirty="0" err="1" smtClean="0"/>
              <a:t>For</a:t>
            </a:r>
            <a:r>
              <a:rPr lang="de-DE" dirty="0" smtClean="0"/>
              <a:t> Germany: </a:t>
            </a:r>
            <a:r>
              <a:rPr lang="de-DE" sz="4400" b="1" dirty="0" smtClean="0">
                <a:solidFill>
                  <a:srgbClr val="92D050"/>
                </a:solidFill>
              </a:rPr>
              <a:t>Yes!</a:t>
            </a:r>
          </a:p>
          <a:p>
            <a:pPr marL="0" indent="0">
              <a:buNone/>
            </a:pPr>
            <a:r>
              <a:rPr lang="de-DE" sz="2000" dirty="0" smtClean="0"/>
              <a:t>(</a:t>
            </a:r>
            <a:r>
              <a:rPr lang="de-DE" sz="2000" dirty="0" err="1" smtClean="0"/>
              <a:t>far</a:t>
            </a:r>
            <a:r>
              <a:rPr lang="de-DE" sz="2000" dirty="0" smtClean="0"/>
              <a:t> </a:t>
            </a:r>
            <a:r>
              <a:rPr lang="de-DE" sz="2000" dirty="0" err="1" smtClean="0"/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than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OECD-</a:t>
            </a:r>
            <a:r>
              <a:rPr lang="de-DE" sz="2000" dirty="0" err="1" smtClean="0"/>
              <a:t>average</a:t>
            </a:r>
            <a:r>
              <a:rPr lang="de-DE" sz="2000" dirty="0" smtClean="0"/>
              <a:t> )</a:t>
            </a:r>
            <a:endParaRPr lang="de-DE" sz="20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„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a non-</a:t>
            </a:r>
            <a:r>
              <a:rPr lang="de-DE" dirty="0" err="1" smtClean="0"/>
              <a:t>academic</a:t>
            </a:r>
            <a:r>
              <a:rPr lang="de-DE" dirty="0" smtClean="0"/>
              <a:t> </a:t>
            </a:r>
            <a:r>
              <a:rPr lang="de-DE" dirty="0" err="1" smtClean="0"/>
              <a:t>family</a:t>
            </a:r>
            <a:r>
              <a:rPr lang="de-DE" dirty="0"/>
              <a:t> </a:t>
            </a:r>
            <a:r>
              <a:rPr lang="de-DE" dirty="0" smtClean="0"/>
              <a:t>-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chance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children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academic</a:t>
            </a:r>
            <a:r>
              <a:rPr lang="de-DE" dirty="0" smtClean="0"/>
              <a:t> </a:t>
            </a:r>
            <a:r>
              <a:rPr lang="de-DE" dirty="0" err="1" smtClean="0"/>
              <a:t>background</a:t>
            </a:r>
            <a:r>
              <a:rPr lang="de-DE" dirty="0" smtClean="0"/>
              <a:t>?“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OECD Skills Outlook 2017</a:t>
            </a:r>
          </a:p>
          <a:p>
            <a:pPr marL="0" indent="0">
              <a:buNone/>
            </a:pPr>
            <a:r>
              <a:rPr lang="de-DE" dirty="0" err="1" smtClean="0"/>
              <a:t>For</a:t>
            </a:r>
            <a:r>
              <a:rPr lang="de-DE" dirty="0" smtClean="0"/>
              <a:t> Germany: </a:t>
            </a:r>
            <a:r>
              <a:rPr lang="de-DE" sz="3600" b="1" dirty="0" smtClean="0">
                <a:solidFill>
                  <a:srgbClr val="FF0000"/>
                </a:solidFill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8758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Microsoft Office PowerPoint</Application>
  <PresentationFormat>Bildschirmpräsentation (4:3)</PresentationFormat>
  <Paragraphs>22</Paragraphs>
  <Slides>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Symbol</vt:lpstr>
      <vt:lpstr>Larissa</vt:lpstr>
      <vt:lpstr>German school system</vt:lpstr>
      <vt:lpstr>Who knows best?</vt:lpstr>
      <vt:lpstr>German?</vt:lpstr>
      <vt:lpstr>16 Systems!</vt:lpstr>
      <vt:lpstr>Look and listen</vt:lpstr>
      <vt:lpstr>Hessen</vt:lpstr>
      <vt:lpstr>Neu-Isenburg</vt:lpstr>
      <vt:lpstr>Good or bad? Let‘s ask the OECD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school system</dc:title>
  <dc:creator>Studienleitung</dc:creator>
  <cp:lastModifiedBy>Barbara Krause</cp:lastModifiedBy>
  <cp:revision>20</cp:revision>
  <dcterms:created xsi:type="dcterms:W3CDTF">2017-05-09T13:52:40Z</dcterms:created>
  <dcterms:modified xsi:type="dcterms:W3CDTF">2019-05-25T09:51:44Z</dcterms:modified>
</cp:coreProperties>
</file>