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85" r:id="rId2"/>
    <p:sldId id="256" r:id="rId3"/>
    <p:sldId id="264" r:id="rId4"/>
    <p:sldId id="267" r:id="rId5"/>
    <p:sldId id="269" r:id="rId6"/>
    <p:sldId id="273" r:id="rId7"/>
    <p:sldId id="274" r:id="rId8"/>
    <p:sldId id="281" r:id="rId9"/>
    <p:sldId id="282" r:id="rId10"/>
    <p:sldId id="283" r:id="rId11"/>
    <p:sldId id="284" r:id="rId12"/>
    <p:sldId id="286" r:id="rId13"/>
    <p:sldId id="287" r:id="rId14"/>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2AD1AA-5076-49BC-9CB6-2AF5EE1C25E6}" type="datetimeFigureOut">
              <a:rPr lang="ro-RO" smtClean="0"/>
              <a:pPr/>
              <a:t>21.10.2017</a:t>
            </a:fld>
            <a:endParaRPr lang="ro-R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E7B316-6C72-4522-9915-FBEB9D109391}" type="slidenum">
              <a:rPr lang="ro-RO" smtClean="0"/>
              <a:pPr/>
              <a:t>‹#›</a:t>
            </a:fld>
            <a:endParaRPr lang="ro-RO"/>
          </a:p>
        </p:txBody>
      </p:sp>
    </p:spTree>
    <p:extLst>
      <p:ext uri="{BB962C8B-B14F-4D97-AF65-F5344CB8AC3E}">
        <p14:creationId xmlns:p14="http://schemas.microsoft.com/office/powerpoint/2010/main" xmlns="" val="3477400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smtClean="0"/>
              <a:t>Casa memoriala din localitatea HOBIŢA , jud GORJ </a:t>
            </a:r>
            <a:endParaRPr lang="ro-RO" dirty="0"/>
          </a:p>
        </p:txBody>
      </p:sp>
      <p:sp>
        <p:nvSpPr>
          <p:cNvPr id="4" name="Slide Number Placeholder 3"/>
          <p:cNvSpPr>
            <a:spLocks noGrp="1"/>
          </p:cNvSpPr>
          <p:nvPr>
            <p:ph type="sldNum" sz="quarter" idx="10"/>
          </p:nvPr>
        </p:nvSpPr>
        <p:spPr/>
        <p:txBody>
          <a:bodyPr/>
          <a:lstStyle/>
          <a:p>
            <a:fld id="{11E7B316-6C72-4522-9915-FBEB9D109391}" type="slidenum">
              <a:rPr lang="ro-RO" smtClean="0"/>
              <a:pPr/>
              <a:t>3</a:t>
            </a:fld>
            <a:endParaRPr lang="ro-RO"/>
          </a:p>
        </p:txBody>
      </p:sp>
    </p:spTree>
    <p:extLst>
      <p:ext uri="{BB962C8B-B14F-4D97-AF65-F5344CB8AC3E}">
        <p14:creationId xmlns:p14="http://schemas.microsoft.com/office/powerpoint/2010/main" xmlns="" val="399103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smtClean="0"/>
              <a:t>Coloana  infinitului </a:t>
            </a:r>
            <a:endParaRPr lang="ro-RO" dirty="0"/>
          </a:p>
        </p:txBody>
      </p:sp>
      <p:sp>
        <p:nvSpPr>
          <p:cNvPr id="4" name="Slide Number Placeholder 3"/>
          <p:cNvSpPr>
            <a:spLocks noGrp="1"/>
          </p:cNvSpPr>
          <p:nvPr>
            <p:ph type="sldNum" sz="quarter" idx="10"/>
          </p:nvPr>
        </p:nvSpPr>
        <p:spPr/>
        <p:txBody>
          <a:bodyPr/>
          <a:lstStyle/>
          <a:p>
            <a:fld id="{11E7B316-6C72-4522-9915-FBEB9D109391}" type="slidenum">
              <a:rPr lang="ro-RO" smtClean="0"/>
              <a:pPr/>
              <a:t>4</a:t>
            </a:fld>
            <a:endParaRPr lang="ro-RO"/>
          </a:p>
        </p:txBody>
      </p:sp>
    </p:spTree>
    <p:extLst>
      <p:ext uri="{BB962C8B-B14F-4D97-AF65-F5344CB8AC3E}">
        <p14:creationId xmlns:p14="http://schemas.microsoft.com/office/powerpoint/2010/main" xmlns="" val="3518759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smtClean="0"/>
              <a:t>Imagini  din  atelierul de lucru</a:t>
            </a:r>
            <a:endParaRPr lang="ro-RO" dirty="0"/>
          </a:p>
        </p:txBody>
      </p:sp>
      <p:sp>
        <p:nvSpPr>
          <p:cNvPr id="4" name="Slide Number Placeholder 3"/>
          <p:cNvSpPr>
            <a:spLocks noGrp="1"/>
          </p:cNvSpPr>
          <p:nvPr>
            <p:ph type="sldNum" sz="quarter" idx="10"/>
          </p:nvPr>
        </p:nvSpPr>
        <p:spPr/>
        <p:txBody>
          <a:bodyPr/>
          <a:lstStyle/>
          <a:p>
            <a:fld id="{11E7B316-6C72-4522-9915-FBEB9D109391}" type="slidenum">
              <a:rPr lang="ro-RO" smtClean="0"/>
              <a:pPr/>
              <a:t>8</a:t>
            </a:fld>
            <a:endParaRPr lang="ro-RO"/>
          </a:p>
        </p:txBody>
      </p:sp>
    </p:spTree>
    <p:extLst>
      <p:ext uri="{BB962C8B-B14F-4D97-AF65-F5344CB8AC3E}">
        <p14:creationId xmlns:p14="http://schemas.microsoft.com/office/powerpoint/2010/main" xmlns="" val="1272178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D1BB538-D93C-4CF7-A063-71D57D6AAAAA}" type="datetimeFigureOut">
              <a:rPr lang="ro-RO" smtClean="0"/>
              <a:pPr/>
              <a:t>21.10.2017</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14AB2B8E-C1B3-4ECE-AA30-95778676A3DE}" type="slidenum">
              <a:rPr lang="ro-RO" smtClean="0"/>
              <a:pPr/>
              <a:t>‹#›</a:t>
            </a:fld>
            <a:endParaRPr lang="ro-R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1BB538-D93C-4CF7-A063-71D57D6AAAAA}" type="datetimeFigureOut">
              <a:rPr lang="ro-RO" smtClean="0"/>
              <a:pPr/>
              <a:t>21.10.2017</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14AB2B8E-C1B3-4ECE-AA30-95778676A3DE}" type="slidenum">
              <a:rPr lang="ro-RO" smtClean="0"/>
              <a:pPr/>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1BB538-D93C-4CF7-A063-71D57D6AAAAA}" type="datetimeFigureOut">
              <a:rPr lang="ro-RO" smtClean="0"/>
              <a:pPr/>
              <a:t>21.10.2017</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14AB2B8E-C1B3-4ECE-AA30-95778676A3DE}" type="slidenum">
              <a:rPr lang="ro-RO" smtClean="0"/>
              <a:pPr/>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1BB538-D93C-4CF7-A063-71D57D6AAAAA}" type="datetimeFigureOut">
              <a:rPr lang="ro-RO" smtClean="0"/>
              <a:pPr/>
              <a:t>21.10.2017</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14AB2B8E-C1B3-4ECE-AA30-95778676A3DE}" type="slidenum">
              <a:rPr lang="ro-RO" smtClean="0"/>
              <a:pPr/>
              <a:t>‹#›</a:t>
            </a:fld>
            <a:endParaRPr 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1BB538-D93C-4CF7-A063-71D57D6AAAAA}" type="datetimeFigureOut">
              <a:rPr lang="ro-RO" smtClean="0"/>
              <a:pPr/>
              <a:t>21.10.2017</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14AB2B8E-C1B3-4ECE-AA30-95778676A3DE}" type="slidenum">
              <a:rPr lang="ro-RO" smtClean="0"/>
              <a:pPr/>
              <a:t>‹#›</a:t>
            </a:fld>
            <a:endParaRPr lang="ro-R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D1BB538-D93C-4CF7-A063-71D57D6AAAAA}" type="datetimeFigureOut">
              <a:rPr lang="ro-RO" smtClean="0"/>
              <a:pPr/>
              <a:t>21.10.2017</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14AB2B8E-C1B3-4ECE-AA30-95778676A3DE}" type="slidenum">
              <a:rPr lang="ro-RO" smtClean="0"/>
              <a:pPr/>
              <a:t>‹#›</a:t>
            </a:fld>
            <a:endParaRPr 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1BB538-D93C-4CF7-A063-71D57D6AAAAA}" type="datetimeFigureOut">
              <a:rPr lang="ro-RO" smtClean="0"/>
              <a:pPr/>
              <a:t>21.10.2017</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14AB2B8E-C1B3-4ECE-AA30-95778676A3DE}" type="slidenum">
              <a:rPr lang="ro-RO" smtClean="0"/>
              <a:pPr/>
              <a:t>‹#›</a:t>
            </a:fld>
            <a:endParaRPr lang="ro-R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1BB538-D93C-4CF7-A063-71D57D6AAAAA}" type="datetimeFigureOut">
              <a:rPr lang="ro-RO" smtClean="0"/>
              <a:pPr/>
              <a:t>21.10.2017</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14AB2B8E-C1B3-4ECE-AA30-95778676A3DE}" type="slidenum">
              <a:rPr lang="ro-RO" smtClean="0"/>
              <a:pPr/>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1BB538-D93C-4CF7-A063-71D57D6AAAAA}" type="datetimeFigureOut">
              <a:rPr lang="ro-RO" smtClean="0"/>
              <a:pPr/>
              <a:t>21.10.2017</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14AB2B8E-C1B3-4ECE-AA30-95778676A3DE}" type="slidenum">
              <a:rPr lang="ro-RO" smtClean="0"/>
              <a:pPr/>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1BB538-D93C-4CF7-A063-71D57D6AAAAA}" type="datetimeFigureOut">
              <a:rPr lang="ro-RO" smtClean="0"/>
              <a:pPr/>
              <a:t>21.10.2017</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14AB2B8E-C1B3-4ECE-AA30-95778676A3DE}" type="slidenum">
              <a:rPr lang="ro-RO" smtClean="0"/>
              <a:pPr/>
              <a:t>‹#›</a:t>
            </a:fld>
            <a:endParaRPr lang="ro-RO"/>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D1BB538-D93C-4CF7-A063-71D57D6AAAAA}" type="datetimeFigureOut">
              <a:rPr lang="ro-RO" smtClean="0"/>
              <a:pPr/>
              <a:t>21.10.2017</a:t>
            </a:fld>
            <a:endParaRPr lang="ro-RO"/>
          </a:p>
        </p:txBody>
      </p:sp>
      <p:sp>
        <p:nvSpPr>
          <p:cNvPr id="9" name="Slide Number Placeholder 8"/>
          <p:cNvSpPr>
            <a:spLocks noGrp="1"/>
          </p:cNvSpPr>
          <p:nvPr>
            <p:ph type="sldNum" sz="quarter" idx="11"/>
          </p:nvPr>
        </p:nvSpPr>
        <p:spPr/>
        <p:txBody>
          <a:bodyPr/>
          <a:lstStyle/>
          <a:p>
            <a:fld id="{14AB2B8E-C1B3-4ECE-AA30-95778676A3DE}" type="slidenum">
              <a:rPr lang="ro-RO" smtClean="0"/>
              <a:pPr/>
              <a:t>‹#›</a:t>
            </a:fld>
            <a:endParaRPr lang="ro-RO"/>
          </a:p>
        </p:txBody>
      </p:sp>
      <p:sp>
        <p:nvSpPr>
          <p:cNvPr id="10" name="Footer Placeholder 9"/>
          <p:cNvSpPr>
            <a:spLocks noGrp="1"/>
          </p:cNvSpPr>
          <p:nvPr>
            <p:ph type="ftr" sz="quarter" idx="12"/>
          </p:nvPr>
        </p:nvSpPr>
        <p:spPr/>
        <p:txBody>
          <a:bodyPr/>
          <a:lstStyle/>
          <a:p>
            <a:endParaRPr lang="ro-R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4AB2B8E-C1B3-4ECE-AA30-95778676A3DE}" type="slidenum">
              <a:rPr lang="ro-RO" smtClean="0"/>
              <a:pPr/>
              <a:t>‹#›</a:t>
            </a:fld>
            <a:endParaRPr lang="ro-RO"/>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ro-RO"/>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D1BB538-D93C-4CF7-A063-71D57D6AAAAA}" type="datetimeFigureOut">
              <a:rPr lang="ro-RO" smtClean="0"/>
              <a:pPr/>
              <a:t>21.10.2017</a:t>
            </a:fld>
            <a:endParaRPr lang="ro-RO"/>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p:style>
          <a:lnRef idx="2">
            <a:schemeClr val="accent1"/>
          </a:lnRef>
          <a:fillRef idx="1">
            <a:schemeClr val="lt1"/>
          </a:fillRef>
          <a:effectRef idx="0">
            <a:schemeClr val="accent1"/>
          </a:effectRef>
          <a:fontRef idx="minor">
            <a:schemeClr val="dk1"/>
          </a:fontRef>
        </p:style>
        <p:txBody>
          <a:bodyPr/>
          <a:lstStyle/>
          <a:p>
            <a:pPr algn="just"/>
            <a:r>
              <a:rPr lang="ro-RO" sz="2000" b="1" dirty="0" err="1" smtClean="0">
                <a:latin typeface="Times New Roman" pitchFamily="18" charset="0"/>
                <a:cs typeface="Times New Roman" pitchFamily="18" charset="0"/>
              </a:rPr>
              <a:t>Sculpture</a:t>
            </a:r>
            <a:r>
              <a:rPr lang="ro-RO" sz="2000" b="1" dirty="0" smtClean="0">
                <a:latin typeface="Times New Roman" pitchFamily="18" charset="0"/>
                <a:cs typeface="Times New Roman" pitchFamily="18" charset="0"/>
              </a:rPr>
              <a:t> </a:t>
            </a:r>
            <a:r>
              <a:rPr lang="ro-RO" sz="2000" b="1" dirty="0" err="1" smtClean="0">
                <a:latin typeface="Times New Roman" pitchFamily="18" charset="0"/>
                <a:cs typeface="Times New Roman" pitchFamily="18" charset="0"/>
              </a:rPr>
              <a:t>is</a:t>
            </a:r>
            <a:r>
              <a:rPr lang="ro-RO" sz="2000" b="1" dirty="0" smtClean="0">
                <a:latin typeface="Times New Roman" pitchFamily="18" charset="0"/>
                <a:cs typeface="Times New Roman" pitchFamily="18" charset="0"/>
              </a:rPr>
              <a:t> </a:t>
            </a:r>
            <a:r>
              <a:rPr lang="ro-RO" sz="2000" b="1" dirty="0" err="1" smtClean="0">
                <a:latin typeface="Times New Roman" pitchFamily="18" charset="0"/>
                <a:cs typeface="Times New Roman" pitchFamily="18" charset="0"/>
              </a:rPr>
              <a:t>the</a:t>
            </a:r>
            <a:r>
              <a:rPr lang="ro-RO" sz="2000" b="1" dirty="0" smtClean="0">
                <a:latin typeface="Times New Roman" pitchFamily="18" charset="0"/>
                <a:cs typeface="Times New Roman" pitchFamily="18" charset="0"/>
              </a:rPr>
              <a:t> </a:t>
            </a:r>
            <a:r>
              <a:rPr lang="ro-RO" sz="2000" b="1" dirty="0" err="1" smtClean="0">
                <a:latin typeface="Times New Roman" pitchFamily="18" charset="0"/>
                <a:cs typeface="Times New Roman" pitchFamily="18" charset="0"/>
              </a:rPr>
              <a:t>branch</a:t>
            </a:r>
            <a:r>
              <a:rPr lang="ro-RO" sz="2000" b="1" dirty="0" smtClean="0">
                <a:latin typeface="Times New Roman" pitchFamily="18" charset="0"/>
                <a:cs typeface="Times New Roman" pitchFamily="18" charset="0"/>
              </a:rPr>
              <a:t> of </a:t>
            </a:r>
            <a:r>
              <a:rPr lang="ro-RO" sz="2000" b="1" dirty="0" err="1" smtClean="0">
                <a:latin typeface="Times New Roman" pitchFamily="18" charset="0"/>
                <a:cs typeface="Times New Roman" pitchFamily="18" charset="0"/>
              </a:rPr>
              <a:t>the</a:t>
            </a:r>
            <a:r>
              <a:rPr lang="ro-RO" sz="2000" b="1" dirty="0" smtClean="0">
                <a:latin typeface="Times New Roman" pitchFamily="18" charset="0"/>
                <a:cs typeface="Times New Roman" pitchFamily="18" charset="0"/>
              </a:rPr>
              <a:t> </a:t>
            </a:r>
            <a:r>
              <a:rPr lang="ro-RO" sz="2000" b="1" dirty="0" err="1" smtClean="0">
                <a:latin typeface="Times New Roman" pitchFamily="18" charset="0"/>
                <a:cs typeface="Times New Roman" pitchFamily="18" charset="0"/>
              </a:rPr>
              <a:t>visual</a:t>
            </a:r>
            <a:r>
              <a:rPr lang="ro-RO" sz="2000" b="1" dirty="0" smtClean="0">
                <a:latin typeface="Times New Roman" pitchFamily="18" charset="0"/>
                <a:cs typeface="Times New Roman" pitchFamily="18" charset="0"/>
              </a:rPr>
              <a:t> </a:t>
            </a:r>
            <a:r>
              <a:rPr lang="ro-RO" sz="2000" b="1" dirty="0" err="1" smtClean="0">
                <a:latin typeface="Times New Roman" pitchFamily="18" charset="0"/>
                <a:cs typeface="Times New Roman" pitchFamily="18" charset="0"/>
              </a:rPr>
              <a:t>arts</a:t>
            </a:r>
            <a:r>
              <a:rPr lang="ro-RO" sz="2000" b="1" dirty="0" smtClean="0">
                <a:latin typeface="Times New Roman" pitchFamily="18" charset="0"/>
                <a:cs typeface="Times New Roman" pitchFamily="18" charset="0"/>
              </a:rPr>
              <a:t> </a:t>
            </a:r>
            <a:r>
              <a:rPr lang="ro-RO" sz="2000" b="1" dirty="0" err="1" smtClean="0">
                <a:latin typeface="Times New Roman" pitchFamily="18" charset="0"/>
                <a:cs typeface="Times New Roman" pitchFamily="18" charset="0"/>
              </a:rPr>
              <a:t>that</a:t>
            </a:r>
            <a:r>
              <a:rPr lang="ro-RO" sz="2000" b="1" dirty="0" smtClean="0">
                <a:latin typeface="Times New Roman" pitchFamily="18" charset="0"/>
                <a:cs typeface="Times New Roman" pitchFamily="18" charset="0"/>
              </a:rPr>
              <a:t> </a:t>
            </a:r>
            <a:r>
              <a:rPr lang="ro-RO" sz="2000" b="1" dirty="0" err="1" smtClean="0">
                <a:latin typeface="Times New Roman" pitchFamily="18" charset="0"/>
                <a:cs typeface="Times New Roman" pitchFamily="18" charset="0"/>
              </a:rPr>
              <a:t>operates</a:t>
            </a:r>
            <a:r>
              <a:rPr lang="ro-RO" sz="2000" b="1" dirty="0" smtClean="0">
                <a:latin typeface="Times New Roman" pitchFamily="18" charset="0"/>
                <a:cs typeface="Times New Roman" pitchFamily="18" charset="0"/>
              </a:rPr>
              <a:t> in </a:t>
            </a:r>
            <a:r>
              <a:rPr lang="ro-RO" sz="2000" b="1" dirty="0" err="1" smtClean="0">
                <a:latin typeface="Times New Roman" pitchFamily="18" charset="0"/>
                <a:cs typeface="Times New Roman" pitchFamily="18" charset="0"/>
              </a:rPr>
              <a:t>three</a:t>
            </a:r>
            <a:r>
              <a:rPr lang="ro-RO" sz="2000" b="1" dirty="0" smtClean="0">
                <a:latin typeface="Times New Roman" pitchFamily="18" charset="0"/>
                <a:cs typeface="Times New Roman" pitchFamily="18" charset="0"/>
              </a:rPr>
              <a:t> </a:t>
            </a:r>
            <a:r>
              <a:rPr lang="ro-RO" sz="2000" b="1" dirty="0" err="1" smtClean="0">
                <a:latin typeface="Times New Roman" pitchFamily="18" charset="0"/>
                <a:cs typeface="Times New Roman" pitchFamily="18" charset="0"/>
              </a:rPr>
              <a:t>dimensions</a:t>
            </a:r>
            <a:r>
              <a:rPr lang="ro-RO" sz="2000" b="1" dirty="0" smtClean="0">
                <a:latin typeface="Times New Roman" pitchFamily="18" charset="0"/>
                <a:cs typeface="Times New Roman" pitchFamily="18" charset="0"/>
              </a:rPr>
              <a:t>. It </a:t>
            </a:r>
            <a:r>
              <a:rPr lang="ro-RO" sz="2000" b="1" dirty="0" err="1" smtClean="0">
                <a:latin typeface="Times New Roman" pitchFamily="18" charset="0"/>
                <a:cs typeface="Times New Roman" pitchFamily="18" charset="0"/>
              </a:rPr>
              <a:t>is</a:t>
            </a:r>
            <a:r>
              <a:rPr lang="ro-RO" sz="2000" b="1" dirty="0" smtClean="0">
                <a:latin typeface="Times New Roman" pitchFamily="18" charset="0"/>
                <a:cs typeface="Times New Roman" pitchFamily="18" charset="0"/>
              </a:rPr>
              <a:t> </a:t>
            </a:r>
            <a:r>
              <a:rPr lang="ro-RO" sz="2000" b="1" dirty="0" err="1" smtClean="0">
                <a:latin typeface="Times New Roman" pitchFamily="18" charset="0"/>
                <a:cs typeface="Times New Roman" pitchFamily="18" charset="0"/>
              </a:rPr>
              <a:t>one</a:t>
            </a:r>
            <a:r>
              <a:rPr lang="ro-RO" sz="2000" b="1" dirty="0" smtClean="0">
                <a:latin typeface="Times New Roman" pitchFamily="18" charset="0"/>
                <a:cs typeface="Times New Roman" pitchFamily="18" charset="0"/>
              </a:rPr>
              <a:t> of </a:t>
            </a:r>
            <a:r>
              <a:rPr lang="ro-RO" sz="2000" b="1" dirty="0" err="1" smtClean="0">
                <a:latin typeface="Times New Roman" pitchFamily="18" charset="0"/>
                <a:cs typeface="Times New Roman" pitchFamily="18" charset="0"/>
              </a:rPr>
              <a:t>the</a:t>
            </a:r>
            <a:r>
              <a:rPr lang="ro-RO" sz="2000" b="1" dirty="0" smtClean="0">
                <a:latin typeface="Times New Roman" pitchFamily="18" charset="0"/>
                <a:cs typeface="Times New Roman" pitchFamily="18" charset="0"/>
              </a:rPr>
              <a:t> plastic </a:t>
            </a:r>
            <a:r>
              <a:rPr lang="ro-RO" sz="2000" b="1" dirty="0" err="1" smtClean="0">
                <a:latin typeface="Times New Roman" pitchFamily="18" charset="0"/>
                <a:cs typeface="Times New Roman" pitchFamily="18" charset="0"/>
              </a:rPr>
              <a:t>arts</a:t>
            </a:r>
            <a:r>
              <a:rPr lang="ro-RO" sz="2000" b="1" dirty="0" smtClean="0">
                <a:latin typeface="Times New Roman" pitchFamily="18" charset="0"/>
                <a:cs typeface="Times New Roman" pitchFamily="18" charset="0"/>
              </a:rPr>
              <a:t>. </a:t>
            </a:r>
            <a:r>
              <a:rPr lang="ro-RO" sz="2000" b="1" dirty="0" err="1" smtClean="0">
                <a:latin typeface="Times New Roman" pitchFamily="18" charset="0"/>
                <a:cs typeface="Times New Roman" pitchFamily="18" charset="0"/>
              </a:rPr>
              <a:t>Durable</a:t>
            </a:r>
            <a:r>
              <a:rPr lang="ro-RO" sz="2000" b="1" dirty="0" smtClean="0">
                <a:latin typeface="Times New Roman" pitchFamily="18" charset="0"/>
                <a:cs typeface="Times New Roman" pitchFamily="18" charset="0"/>
              </a:rPr>
              <a:t> sculptural </a:t>
            </a:r>
            <a:r>
              <a:rPr lang="ro-RO" sz="2000" b="1" dirty="0" err="1" smtClean="0">
                <a:latin typeface="Times New Roman" pitchFamily="18" charset="0"/>
                <a:cs typeface="Times New Roman" pitchFamily="18" charset="0"/>
              </a:rPr>
              <a:t>processes</a:t>
            </a:r>
            <a:r>
              <a:rPr lang="ro-RO" sz="2000" b="1" dirty="0" smtClean="0">
                <a:latin typeface="Times New Roman" pitchFamily="18" charset="0"/>
                <a:cs typeface="Times New Roman" pitchFamily="18" charset="0"/>
              </a:rPr>
              <a:t> </a:t>
            </a:r>
            <a:r>
              <a:rPr lang="ro-RO" sz="2000" b="1" dirty="0" err="1" smtClean="0">
                <a:latin typeface="Times New Roman" pitchFamily="18" charset="0"/>
                <a:cs typeface="Times New Roman" pitchFamily="18" charset="0"/>
              </a:rPr>
              <a:t>originally</a:t>
            </a:r>
            <a:r>
              <a:rPr lang="ro-RO" sz="2000" b="1" dirty="0" smtClean="0">
                <a:latin typeface="Times New Roman" pitchFamily="18" charset="0"/>
                <a:cs typeface="Times New Roman" pitchFamily="18" charset="0"/>
              </a:rPr>
              <a:t> </a:t>
            </a:r>
            <a:r>
              <a:rPr lang="ro-RO" sz="2000" b="1" dirty="0" err="1" smtClean="0">
                <a:latin typeface="Times New Roman" pitchFamily="18" charset="0"/>
                <a:cs typeface="Times New Roman" pitchFamily="18" charset="0"/>
              </a:rPr>
              <a:t>used</a:t>
            </a:r>
            <a:r>
              <a:rPr lang="ro-RO" sz="2000" b="1" dirty="0" smtClean="0">
                <a:latin typeface="Times New Roman" pitchFamily="18" charset="0"/>
                <a:cs typeface="Times New Roman" pitchFamily="18" charset="0"/>
              </a:rPr>
              <a:t> </a:t>
            </a:r>
            <a:r>
              <a:rPr lang="ro-RO" sz="2000" b="1" dirty="0" err="1" smtClean="0">
                <a:latin typeface="Times New Roman" pitchFamily="18" charset="0"/>
                <a:cs typeface="Times New Roman" pitchFamily="18" charset="0"/>
              </a:rPr>
              <a:t>carving</a:t>
            </a:r>
            <a:r>
              <a:rPr lang="ro-RO" sz="2000" b="1" dirty="0" smtClean="0">
                <a:latin typeface="Times New Roman" pitchFamily="18" charset="0"/>
                <a:cs typeface="Times New Roman" pitchFamily="18" charset="0"/>
              </a:rPr>
              <a:t> (</a:t>
            </a:r>
            <a:r>
              <a:rPr lang="ro-RO" sz="2000" b="1" dirty="0" err="1" smtClean="0">
                <a:latin typeface="Times New Roman" pitchFamily="18" charset="0"/>
                <a:cs typeface="Times New Roman" pitchFamily="18" charset="0"/>
              </a:rPr>
              <a:t>the</a:t>
            </a:r>
            <a:r>
              <a:rPr lang="ro-RO" sz="2000" b="1" dirty="0" smtClean="0">
                <a:latin typeface="Times New Roman" pitchFamily="18" charset="0"/>
                <a:cs typeface="Times New Roman" pitchFamily="18" charset="0"/>
              </a:rPr>
              <a:t> </a:t>
            </a:r>
            <a:r>
              <a:rPr lang="ro-RO" sz="2000" b="1" dirty="0" err="1" smtClean="0">
                <a:latin typeface="Times New Roman" pitchFamily="18" charset="0"/>
                <a:cs typeface="Times New Roman" pitchFamily="18" charset="0"/>
              </a:rPr>
              <a:t>removal</a:t>
            </a:r>
            <a:r>
              <a:rPr lang="ro-RO" sz="2000" b="1" dirty="0" smtClean="0">
                <a:latin typeface="Times New Roman" pitchFamily="18" charset="0"/>
                <a:cs typeface="Times New Roman" pitchFamily="18" charset="0"/>
              </a:rPr>
              <a:t> of material) </a:t>
            </a:r>
            <a:r>
              <a:rPr lang="ro-RO" sz="2000" b="1" dirty="0" err="1" smtClean="0">
                <a:latin typeface="Times New Roman" pitchFamily="18" charset="0"/>
                <a:cs typeface="Times New Roman" pitchFamily="18" charset="0"/>
              </a:rPr>
              <a:t>and</a:t>
            </a:r>
            <a:r>
              <a:rPr lang="ro-RO" sz="2000" b="1" dirty="0" smtClean="0">
                <a:latin typeface="Times New Roman" pitchFamily="18" charset="0"/>
                <a:cs typeface="Times New Roman" pitchFamily="18" charset="0"/>
              </a:rPr>
              <a:t> </a:t>
            </a:r>
            <a:r>
              <a:rPr lang="ro-RO" sz="2000" b="1" dirty="0" err="1" smtClean="0">
                <a:latin typeface="Times New Roman" pitchFamily="18" charset="0"/>
                <a:cs typeface="Times New Roman" pitchFamily="18" charset="0"/>
              </a:rPr>
              <a:t>modelling</a:t>
            </a:r>
            <a:r>
              <a:rPr lang="ro-RO" sz="2000" b="1" dirty="0" smtClean="0">
                <a:latin typeface="Times New Roman" pitchFamily="18" charset="0"/>
                <a:cs typeface="Times New Roman" pitchFamily="18" charset="0"/>
              </a:rPr>
              <a:t> (</a:t>
            </a:r>
            <a:r>
              <a:rPr lang="ro-RO" sz="2000" b="1" dirty="0" err="1" smtClean="0">
                <a:latin typeface="Times New Roman" pitchFamily="18" charset="0"/>
                <a:cs typeface="Times New Roman" pitchFamily="18" charset="0"/>
              </a:rPr>
              <a:t>the</a:t>
            </a:r>
            <a:r>
              <a:rPr lang="ro-RO" sz="2000" b="1" dirty="0" smtClean="0">
                <a:latin typeface="Times New Roman" pitchFamily="18" charset="0"/>
                <a:cs typeface="Times New Roman" pitchFamily="18" charset="0"/>
              </a:rPr>
              <a:t> </a:t>
            </a:r>
            <a:r>
              <a:rPr lang="ro-RO" sz="2000" b="1" dirty="0" err="1" smtClean="0">
                <a:latin typeface="Times New Roman" pitchFamily="18" charset="0"/>
                <a:cs typeface="Times New Roman" pitchFamily="18" charset="0"/>
              </a:rPr>
              <a:t>addition</a:t>
            </a:r>
            <a:r>
              <a:rPr lang="ro-RO" sz="2000" b="1" dirty="0" smtClean="0">
                <a:latin typeface="Times New Roman" pitchFamily="18" charset="0"/>
                <a:cs typeface="Times New Roman" pitchFamily="18" charset="0"/>
              </a:rPr>
              <a:t> of material, as </a:t>
            </a:r>
            <a:r>
              <a:rPr lang="ro-RO" sz="2000" b="1" dirty="0" err="1" smtClean="0">
                <a:latin typeface="Times New Roman" pitchFamily="18" charset="0"/>
                <a:cs typeface="Times New Roman" pitchFamily="18" charset="0"/>
              </a:rPr>
              <a:t>clay</a:t>
            </a:r>
            <a:r>
              <a:rPr lang="ro-RO" sz="2000" b="1" dirty="0" smtClean="0">
                <a:latin typeface="Times New Roman" pitchFamily="18" charset="0"/>
                <a:cs typeface="Times New Roman" pitchFamily="18" charset="0"/>
              </a:rPr>
              <a:t>), in </a:t>
            </a:r>
            <a:r>
              <a:rPr lang="ro-RO" sz="2000" b="1" dirty="0" err="1" smtClean="0">
                <a:latin typeface="Times New Roman" pitchFamily="18" charset="0"/>
                <a:cs typeface="Times New Roman" pitchFamily="18" charset="0"/>
              </a:rPr>
              <a:t>stone</a:t>
            </a:r>
            <a:r>
              <a:rPr lang="ro-RO" sz="2000" b="1" dirty="0" smtClean="0">
                <a:latin typeface="Times New Roman" pitchFamily="18" charset="0"/>
                <a:cs typeface="Times New Roman" pitchFamily="18" charset="0"/>
              </a:rPr>
              <a:t>, metal, </a:t>
            </a:r>
            <a:r>
              <a:rPr lang="ro-RO" sz="2000" b="1" dirty="0" err="1" smtClean="0">
                <a:latin typeface="Times New Roman" pitchFamily="18" charset="0"/>
                <a:cs typeface="Times New Roman" pitchFamily="18" charset="0"/>
              </a:rPr>
              <a:t>ceramics</a:t>
            </a:r>
            <a:r>
              <a:rPr lang="ro-RO" sz="2000" b="1" dirty="0" smtClean="0">
                <a:latin typeface="Times New Roman" pitchFamily="18" charset="0"/>
                <a:cs typeface="Times New Roman" pitchFamily="18" charset="0"/>
              </a:rPr>
              <a:t>, </a:t>
            </a:r>
            <a:r>
              <a:rPr lang="ro-RO" sz="2000" b="1" dirty="0" err="1" smtClean="0">
                <a:latin typeface="Times New Roman" pitchFamily="18" charset="0"/>
                <a:cs typeface="Times New Roman" pitchFamily="18" charset="0"/>
              </a:rPr>
              <a:t>wood</a:t>
            </a:r>
            <a:r>
              <a:rPr lang="ro-RO" sz="2000" b="1" dirty="0" smtClean="0">
                <a:latin typeface="Times New Roman" pitchFamily="18" charset="0"/>
                <a:cs typeface="Times New Roman" pitchFamily="18" charset="0"/>
              </a:rPr>
              <a:t> </a:t>
            </a:r>
            <a:r>
              <a:rPr lang="ro-RO" sz="2000" b="1" dirty="0" err="1" smtClean="0">
                <a:latin typeface="Times New Roman" pitchFamily="18" charset="0"/>
                <a:cs typeface="Times New Roman" pitchFamily="18" charset="0"/>
              </a:rPr>
              <a:t>and</a:t>
            </a:r>
            <a:r>
              <a:rPr lang="ro-RO" sz="2000" b="1" dirty="0" smtClean="0">
                <a:latin typeface="Times New Roman" pitchFamily="18" charset="0"/>
                <a:cs typeface="Times New Roman" pitchFamily="18" charset="0"/>
              </a:rPr>
              <a:t> </a:t>
            </a:r>
            <a:r>
              <a:rPr lang="ro-RO" sz="2000" b="1" dirty="0" err="1" smtClean="0">
                <a:latin typeface="Times New Roman" pitchFamily="18" charset="0"/>
                <a:cs typeface="Times New Roman" pitchFamily="18" charset="0"/>
              </a:rPr>
              <a:t>other</a:t>
            </a:r>
            <a:r>
              <a:rPr lang="ro-RO" sz="2000" b="1" dirty="0" smtClean="0">
                <a:latin typeface="Times New Roman" pitchFamily="18" charset="0"/>
                <a:cs typeface="Times New Roman" pitchFamily="18" charset="0"/>
              </a:rPr>
              <a:t> </a:t>
            </a:r>
            <a:r>
              <a:rPr lang="ro-RO" sz="2000" b="1" dirty="0" err="1" smtClean="0">
                <a:latin typeface="Times New Roman" pitchFamily="18" charset="0"/>
                <a:cs typeface="Times New Roman" pitchFamily="18" charset="0"/>
              </a:rPr>
              <a:t>materials</a:t>
            </a:r>
            <a:r>
              <a:rPr lang="ro-RO" sz="2000" b="1" dirty="0" smtClean="0">
                <a:latin typeface="Times New Roman" pitchFamily="18" charset="0"/>
                <a:cs typeface="Times New Roman" pitchFamily="18" charset="0"/>
              </a:rPr>
              <a:t> but, </a:t>
            </a:r>
            <a:r>
              <a:rPr lang="ro-RO" sz="2000" b="1" dirty="0" err="1" smtClean="0">
                <a:latin typeface="Times New Roman" pitchFamily="18" charset="0"/>
                <a:cs typeface="Times New Roman" pitchFamily="18" charset="0"/>
              </a:rPr>
              <a:t>since</a:t>
            </a:r>
            <a:r>
              <a:rPr lang="ro-RO" sz="2000" b="1" dirty="0" smtClean="0">
                <a:latin typeface="Times New Roman" pitchFamily="18" charset="0"/>
                <a:cs typeface="Times New Roman" pitchFamily="18" charset="0"/>
              </a:rPr>
              <a:t> Modernism, </a:t>
            </a:r>
            <a:r>
              <a:rPr lang="ro-RO" sz="2000" b="1" dirty="0" err="1" smtClean="0">
                <a:latin typeface="Times New Roman" pitchFamily="18" charset="0"/>
                <a:cs typeface="Times New Roman" pitchFamily="18" charset="0"/>
              </a:rPr>
              <a:t>there</a:t>
            </a:r>
            <a:r>
              <a:rPr lang="ro-RO" sz="2000" b="1" dirty="0" smtClean="0">
                <a:latin typeface="Times New Roman" pitchFamily="18" charset="0"/>
                <a:cs typeface="Times New Roman" pitchFamily="18" charset="0"/>
              </a:rPr>
              <a:t> </a:t>
            </a:r>
            <a:r>
              <a:rPr lang="ro-RO" sz="2000" b="1" dirty="0" err="1" smtClean="0">
                <a:latin typeface="Times New Roman" pitchFamily="18" charset="0"/>
                <a:cs typeface="Times New Roman" pitchFamily="18" charset="0"/>
              </a:rPr>
              <a:t>has</a:t>
            </a:r>
            <a:r>
              <a:rPr lang="ro-RO" sz="2000" b="1" dirty="0" smtClean="0">
                <a:latin typeface="Times New Roman" pitchFamily="18" charset="0"/>
                <a:cs typeface="Times New Roman" pitchFamily="18" charset="0"/>
              </a:rPr>
              <a:t> </a:t>
            </a:r>
            <a:r>
              <a:rPr lang="ro-RO" sz="2000" b="1" dirty="0" err="1" smtClean="0">
                <a:latin typeface="Times New Roman" pitchFamily="18" charset="0"/>
                <a:cs typeface="Times New Roman" pitchFamily="18" charset="0"/>
              </a:rPr>
              <a:t>been</a:t>
            </a:r>
            <a:r>
              <a:rPr lang="ro-RO" sz="2000" b="1" dirty="0" smtClean="0">
                <a:latin typeface="Times New Roman" pitchFamily="18" charset="0"/>
                <a:cs typeface="Times New Roman" pitchFamily="18" charset="0"/>
              </a:rPr>
              <a:t> an </a:t>
            </a:r>
            <a:r>
              <a:rPr lang="ro-RO" sz="2000" b="1" dirty="0" err="1" smtClean="0">
                <a:latin typeface="Times New Roman" pitchFamily="18" charset="0"/>
                <a:cs typeface="Times New Roman" pitchFamily="18" charset="0"/>
              </a:rPr>
              <a:t>almost</a:t>
            </a:r>
            <a:r>
              <a:rPr lang="ro-RO" sz="2000" b="1" dirty="0" smtClean="0">
                <a:latin typeface="Times New Roman" pitchFamily="18" charset="0"/>
                <a:cs typeface="Times New Roman" pitchFamily="18" charset="0"/>
              </a:rPr>
              <a:t> complete </a:t>
            </a:r>
            <a:r>
              <a:rPr lang="ro-RO" sz="2000" b="1" dirty="0" err="1" smtClean="0">
                <a:latin typeface="Times New Roman" pitchFamily="18" charset="0"/>
                <a:cs typeface="Times New Roman" pitchFamily="18" charset="0"/>
              </a:rPr>
              <a:t>freedom</a:t>
            </a:r>
            <a:r>
              <a:rPr lang="ro-RO" sz="2000" b="1" dirty="0" smtClean="0">
                <a:latin typeface="Times New Roman" pitchFamily="18" charset="0"/>
                <a:cs typeface="Times New Roman" pitchFamily="18" charset="0"/>
              </a:rPr>
              <a:t> of </a:t>
            </a:r>
            <a:r>
              <a:rPr lang="ro-RO" sz="2000" b="1" dirty="0" err="1" smtClean="0">
                <a:latin typeface="Times New Roman" pitchFamily="18" charset="0"/>
                <a:cs typeface="Times New Roman" pitchFamily="18" charset="0"/>
              </a:rPr>
              <a:t>materials</a:t>
            </a:r>
            <a:r>
              <a:rPr lang="ro-RO" sz="2000" b="1" dirty="0" smtClean="0">
                <a:latin typeface="Times New Roman" pitchFamily="18" charset="0"/>
                <a:cs typeface="Times New Roman" pitchFamily="18" charset="0"/>
              </a:rPr>
              <a:t> </a:t>
            </a:r>
            <a:r>
              <a:rPr lang="ro-RO" sz="2000" b="1" dirty="0" err="1" smtClean="0">
                <a:latin typeface="Times New Roman" pitchFamily="18" charset="0"/>
                <a:cs typeface="Times New Roman" pitchFamily="18" charset="0"/>
              </a:rPr>
              <a:t>and</a:t>
            </a:r>
            <a:r>
              <a:rPr lang="ro-RO" sz="2000" b="1" dirty="0" smtClean="0">
                <a:latin typeface="Times New Roman" pitchFamily="18" charset="0"/>
                <a:cs typeface="Times New Roman" pitchFamily="18" charset="0"/>
              </a:rPr>
              <a:t> </a:t>
            </a:r>
            <a:r>
              <a:rPr lang="ro-RO" sz="2000" b="1" dirty="0" err="1" smtClean="0">
                <a:latin typeface="Times New Roman" pitchFamily="18" charset="0"/>
                <a:cs typeface="Times New Roman" pitchFamily="18" charset="0"/>
              </a:rPr>
              <a:t>process</a:t>
            </a:r>
            <a:r>
              <a:rPr lang="ro-RO" sz="2000" b="1" dirty="0" smtClean="0">
                <a:latin typeface="Times New Roman" pitchFamily="18" charset="0"/>
                <a:cs typeface="Times New Roman" pitchFamily="18" charset="0"/>
              </a:rPr>
              <a:t>. A </a:t>
            </a:r>
            <a:r>
              <a:rPr lang="ro-RO" sz="2000" b="1" dirty="0" err="1" smtClean="0">
                <a:latin typeface="Times New Roman" pitchFamily="18" charset="0"/>
                <a:cs typeface="Times New Roman" pitchFamily="18" charset="0"/>
              </a:rPr>
              <a:t>wide</a:t>
            </a:r>
            <a:r>
              <a:rPr lang="ro-RO" sz="2000" b="1" dirty="0" smtClean="0">
                <a:latin typeface="Times New Roman" pitchFamily="18" charset="0"/>
                <a:cs typeface="Times New Roman" pitchFamily="18" charset="0"/>
              </a:rPr>
              <a:t> </a:t>
            </a:r>
            <a:r>
              <a:rPr lang="ro-RO" sz="2000" b="1" dirty="0" err="1" smtClean="0">
                <a:latin typeface="Times New Roman" pitchFamily="18" charset="0"/>
                <a:cs typeface="Times New Roman" pitchFamily="18" charset="0"/>
              </a:rPr>
              <a:t>variety</a:t>
            </a:r>
            <a:r>
              <a:rPr lang="ro-RO" sz="2000" b="1" dirty="0" smtClean="0">
                <a:latin typeface="Times New Roman" pitchFamily="18" charset="0"/>
                <a:cs typeface="Times New Roman" pitchFamily="18" charset="0"/>
              </a:rPr>
              <a:t> of </a:t>
            </a:r>
            <a:r>
              <a:rPr lang="ro-RO" sz="2000" b="1" dirty="0" err="1" smtClean="0">
                <a:latin typeface="Times New Roman" pitchFamily="18" charset="0"/>
                <a:cs typeface="Times New Roman" pitchFamily="18" charset="0"/>
              </a:rPr>
              <a:t>materials</a:t>
            </a:r>
            <a:r>
              <a:rPr lang="ro-RO" sz="2000" b="1" dirty="0" smtClean="0">
                <a:latin typeface="Times New Roman" pitchFamily="18" charset="0"/>
                <a:cs typeface="Times New Roman" pitchFamily="18" charset="0"/>
              </a:rPr>
              <a:t> </a:t>
            </a:r>
            <a:r>
              <a:rPr lang="ro-RO" sz="2000" b="1" dirty="0" err="1" smtClean="0">
                <a:latin typeface="Times New Roman" pitchFamily="18" charset="0"/>
                <a:cs typeface="Times New Roman" pitchFamily="18" charset="0"/>
              </a:rPr>
              <a:t>may</a:t>
            </a:r>
            <a:r>
              <a:rPr lang="ro-RO" sz="2000" b="1" dirty="0" smtClean="0">
                <a:latin typeface="Times New Roman" pitchFamily="18" charset="0"/>
                <a:cs typeface="Times New Roman" pitchFamily="18" charset="0"/>
              </a:rPr>
              <a:t> </a:t>
            </a:r>
            <a:r>
              <a:rPr lang="ro-RO" sz="2000" b="1" dirty="0" err="1" smtClean="0">
                <a:latin typeface="Times New Roman" pitchFamily="18" charset="0"/>
                <a:cs typeface="Times New Roman" pitchFamily="18" charset="0"/>
              </a:rPr>
              <a:t>be</a:t>
            </a:r>
            <a:r>
              <a:rPr lang="ro-RO" sz="2000" b="1" dirty="0" smtClean="0">
                <a:latin typeface="Times New Roman" pitchFamily="18" charset="0"/>
                <a:cs typeface="Times New Roman" pitchFamily="18" charset="0"/>
              </a:rPr>
              <a:t> </a:t>
            </a:r>
            <a:r>
              <a:rPr lang="ro-RO" sz="2000" b="1" dirty="0" err="1" smtClean="0">
                <a:latin typeface="Times New Roman" pitchFamily="18" charset="0"/>
                <a:cs typeface="Times New Roman" pitchFamily="18" charset="0"/>
              </a:rPr>
              <a:t>worked</a:t>
            </a:r>
            <a:r>
              <a:rPr lang="ro-RO" sz="2000" b="1" dirty="0" smtClean="0">
                <a:latin typeface="Times New Roman" pitchFamily="18" charset="0"/>
                <a:cs typeface="Times New Roman" pitchFamily="18" charset="0"/>
              </a:rPr>
              <a:t> </a:t>
            </a:r>
            <a:r>
              <a:rPr lang="ro-RO" sz="2000" b="1" dirty="0" err="1" smtClean="0">
                <a:latin typeface="Times New Roman" pitchFamily="18" charset="0"/>
                <a:cs typeface="Times New Roman" pitchFamily="18" charset="0"/>
              </a:rPr>
              <a:t>by</a:t>
            </a:r>
            <a:r>
              <a:rPr lang="ro-RO" sz="2000" b="1" dirty="0" smtClean="0">
                <a:latin typeface="Times New Roman" pitchFamily="18" charset="0"/>
                <a:cs typeface="Times New Roman" pitchFamily="18" charset="0"/>
              </a:rPr>
              <a:t> </a:t>
            </a:r>
            <a:r>
              <a:rPr lang="ro-RO" sz="2000" b="1" dirty="0" err="1" smtClean="0">
                <a:latin typeface="Times New Roman" pitchFamily="18" charset="0"/>
                <a:cs typeface="Times New Roman" pitchFamily="18" charset="0"/>
              </a:rPr>
              <a:t>removal</a:t>
            </a:r>
            <a:r>
              <a:rPr lang="ro-RO" sz="2000" b="1" dirty="0" smtClean="0">
                <a:latin typeface="Times New Roman" pitchFamily="18" charset="0"/>
                <a:cs typeface="Times New Roman" pitchFamily="18" charset="0"/>
              </a:rPr>
              <a:t> </a:t>
            </a:r>
            <a:r>
              <a:rPr lang="ro-RO" sz="2000" b="1" dirty="0" err="1" smtClean="0">
                <a:latin typeface="Times New Roman" pitchFamily="18" charset="0"/>
                <a:cs typeface="Times New Roman" pitchFamily="18" charset="0"/>
              </a:rPr>
              <a:t>such</a:t>
            </a:r>
            <a:r>
              <a:rPr lang="ro-RO" sz="2000" b="1" dirty="0" smtClean="0">
                <a:latin typeface="Times New Roman" pitchFamily="18" charset="0"/>
                <a:cs typeface="Times New Roman" pitchFamily="18" charset="0"/>
              </a:rPr>
              <a:t> as </a:t>
            </a:r>
            <a:r>
              <a:rPr lang="ro-RO" sz="2000" b="1" dirty="0" err="1" smtClean="0">
                <a:latin typeface="Times New Roman" pitchFamily="18" charset="0"/>
                <a:cs typeface="Times New Roman" pitchFamily="18" charset="0"/>
              </a:rPr>
              <a:t>carving</a:t>
            </a:r>
            <a:r>
              <a:rPr lang="ro-RO" sz="2000" b="1" dirty="0" smtClean="0">
                <a:latin typeface="Times New Roman" pitchFamily="18" charset="0"/>
                <a:cs typeface="Times New Roman" pitchFamily="18" charset="0"/>
              </a:rPr>
              <a:t>, </a:t>
            </a:r>
            <a:r>
              <a:rPr lang="ro-RO" sz="2000" b="1" dirty="0" err="1" smtClean="0">
                <a:latin typeface="Times New Roman" pitchFamily="18" charset="0"/>
                <a:cs typeface="Times New Roman" pitchFamily="18" charset="0"/>
              </a:rPr>
              <a:t>assembled</a:t>
            </a:r>
            <a:r>
              <a:rPr lang="ro-RO" sz="2000" b="1" dirty="0" smtClean="0">
                <a:latin typeface="Times New Roman" pitchFamily="18" charset="0"/>
                <a:cs typeface="Times New Roman" pitchFamily="18" charset="0"/>
              </a:rPr>
              <a:t> </a:t>
            </a:r>
            <a:r>
              <a:rPr lang="ro-RO" sz="2000" b="1" dirty="0" err="1" smtClean="0">
                <a:latin typeface="Times New Roman" pitchFamily="18" charset="0"/>
                <a:cs typeface="Times New Roman" pitchFamily="18" charset="0"/>
              </a:rPr>
              <a:t>by</a:t>
            </a:r>
            <a:r>
              <a:rPr lang="ro-RO" sz="2000" b="1" dirty="0" smtClean="0">
                <a:latin typeface="Times New Roman" pitchFamily="18" charset="0"/>
                <a:cs typeface="Times New Roman" pitchFamily="18" charset="0"/>
              </a:rPr>
              <a:t> </a:t>
            </a:r>
            <a:r>
              <a:rPr lang="ro-RO" sz="2000" b="1" dirty="0" err="1" smtClean="0">
                <a:latin typeface="Times New Roman" pitchFamily="18" charset="0"/>
                <a:cs typeface="Times New Roman" pitchFamily="18" charset="0"/>
              </a:rPr>
              <a:t>welding</a:t>
            </a:r>
            <a:r>
              <a:rPr lang="ro-RO" sz="2000" b="1" dirty="0" smtClean="0">
                <a:latin typeface="Times New Roman" pitchFamily="18" charset="0"/>
                <a:cs typeface="Times New Roman" pitchFamily="18" charset="0"/>
              </a:rPr>
              <a:t> or </a:t>
            </a:r>
            <a:r>
              <a:rPr lang="ro-RO" sz="2000" b="1" dirty="0" err="1" smtClean="0">
                <a:latin typeface="Times New Roman" pitchFamily="18" charset="0"/>
                <a:cs typeface="Times New Roman" pitchFamily="18" charset="0"/>
              </a:rPr>
              <a:t>modelling</a:t>
            </a:r>
            <a:r>
              <a:rPr lang="ro-RO" sz="2000" b="1" dirty="0" smtClean="0">
                <a:latin typeface="Times New Roman" pitchFamily="18" charset="0"/>
                <a:cs typeface="Times New Roman" pitchFamily="18" charset="0"/>
              </a:rPr>
              <a:t>, </a:t>
            </a:r>
            <a:r>
              <a:rPr lang="ro-RO" sz="2000" b="1" dirty="0" err="1" smtClean="0">
                <a:latin typeface="Times New Roman" pitchFamily="18" charset="0"/>
                <a:cs typeface="Times New Roman" pitchFamily="18" charset="0"/>
              </a:rPr>
              <a:t>or</a:t>
            </a:r>
            <a:r>
              <a:rPr lang="ro-RO" sz="2000" b="1" dirty="0" smtClean="0">
                <a:latin typeface="Times New Roman" pitchFamily="18" charset="0"/>
                <a:cs typeface="Times New Roman" pitchFamily="18" charset="0"/>
              </a:rPr>
              <a:t> </a:t>
            </a:r>
            <a:r>
              <a:rPr lang="ro-RO" sz="2000" b="1" dirty="0" err="1" smtClean="0">
                <a:latin typeface="Times New Roman" pitchFamily="18" charset="0"/>
                <a:cs typeface="Times New Roman" pitchFamily="18" charset="0"/>
              </a:rPr>
              <a:t>molded</a:t>
            </a:r>
            <a:r>
              <a:rPr lang="ro-RO" sz="2000" b="1" dirty="0" smtClean="0">
                <a:latin typeface="Times New Roman" pitchFamily="18" charset="0"/>
                <a:cs typeface="Times New Roman" pitchFamily="18" charset="0"/>
              </a:rPr>
              <a:t>, </a:t>
            </a:r>
            <a:r>
              <a:rPr lang="ro-RO" sz="2000" b="1" dirty="0" err="1" smtClean="0">
                <a:latin typeface="Times New Roman" pitchFamily="18" charset="0"/>
                <a:cs typeface="Times New Roman" pitchFamily="18" charset="0"/>
              </a:rPr>
              <a:t>or</a:t>
            </a:r>
            <a:r>
              <a:rPr lang="ro-RO" sz="2000" b="1" dirty="0" smtClean="0">
                <a:latin typeface="Times New Roman" pitchFamily="18" charset="0"/>
                <a:cs typeface="Times New Roman" pitchFamily="18" charset="0"/>
              </a:rPr>
              <a:t> cast.</a:t>
            </a:r>
            <a:r>
              <a:rPr lang="ro-RO" sz="2000" dirty="0" smtClean="0"/>
              <a:t/>
            </a:r>
            <a:br>
              <a:rPr lang="ro-RO" sz="2000" dirty="0" smtClean="0"/>
            </a:br>
            <a:endParaRPr lang="ro-RO" sz="2000" b="1" dirty="0">
              <a:solidFill>
                <a:schemeClr val="tx1"/>
              </a:solidFill>
              <a:latin typeface="Times New Roman" pitchFamily="18" charset="0"/>
              <a:cs typeface="Times New Roman" pitchFamily="18" charset="0"/>
            </a:endParaRPr>
          </a:p>
        </p:txBody>
      </p:sp>
      <p:sp>
        <p:nvSpPr>
          <p:cNvPr id="3" name="Subtitlu 2"/>
          <p:cNvSpPr>
            <a:spLocks noGrp="1"/>
          </p:cNvSpPr>
          <p:nvPr>
            <p:ph type="subTitle" idx="1"/>
          </p:nvPr>
        </p:nvSpPr>
        <p:spPr>
          <a:xfrm>
            <a:off x="2928926" y="857232"/>
            <a:ext cx="3100382" cy="857256"/>
          </a:xfrm>
        </p:spPr>
        <p:txBody>
          <a:bodyPr>
            <a:noAutofit/>
          </a:bodyPr>
          <a:lstStyle/>
          <a:p>
            <a:pPr algn="ctr"/>
            <a:r>
              <a:rPr lang="ro-RO" sz="2400" b="1" dirty="0" err="1" smtClean="0">
                <a:latin typeface="Times New Roman" pitchFamily="18" charset="0"/>
                <a:cs typeface="Times New Roman" pitchFamily="18" charset="0"/>
              </a:rPr>
              <a:t>Famous</a:t>
            </a:r>
            <a:r>
              <a:rPr lang="ro-RO" sz="2400" b="1" dirty="0" smtClean="0">
                <a:latin typeface="Times New Roman" pitchFamily="18" charset="0"/>
                <a:cs typeface="Times New Roman" pitchFamily="18" charset="0"/>
              </a:rPr>
              <a:t> </a:t>
            </a:r>
            <a:r>
              <a:rPr lang="ro-RO" sz="2400" b="1" dirty="0" err="1" smtClean="0">
                <a:latin typeface="Times New Roman" pitchFamily="18" charset="0"/>
                <a:cs typeface="Times New Roman" pitchFamily="18" charset="0"/>
              </a:rPr>
              <a:t>romanian</a:t>
            </a:r>
            <a:r>
              <a:rPr lang="ro-RO" sz="2400" b="1" dirty="0" smtClean="0">
                <a:latin typeface="Times New Roman" pitchFamily="18" charset="0"/>
                <a:cs typeface="Times New Roman" pitchFamily="18" charset="0"/>
              </a:rPr>
              <a:t> </a:t>
            </a:r>
            <a:r>
              <a:rPr lang="ro-RO" sz="2400" b="1" dirty="0" err="1" smtClean="0">
                <a:latin typeface="Times New Roman" pitchFamily="18" charset="0"/>
                <a:cs typeface="Times New Roman" pitchFamily="18" charset="0"/>
              </a:rPr>
              <a:t>sculptors</a:t>
            </a:r>
            <a:endParaRPr lang="ro-RO" sz="2400" b="1" dirty="0">
              <a:latin typeface="Times New Roman" pitchFamily="18" charset="0"/>
              <a:cs typeface="Times New Roman" pitchFamily="18" charset="0"/>
            </a:endParaRPr>
          </a:p>
        </p:txBody>
      </p:sp>
      <p:pic>
        <p:nvPicPr>
          <p:cNvPr id="27650" name="Picture 2" descr="Imagini pentru uneltele sculptorilor"/>
          <p:cNvPicPr>
            <a:picLocks noChangeAspect="1" noChangeArrowheads="1"/>
          </p:cNvPicPr>
          <p:nvPr/>
        </p:nvPicPr>
        <p:blipFill>
          <a:blip r:embed="rId2"/>
          <a:srcRect/>
          <a:stretch>
            <a:fillRect/>
          </a:stretch>
        </p:blipFill>
        <p:spPr bwMode="auto">
          <a:xfrm>
            <a:off x="2000232" y="4572008"/>
            <a:ext cx="4786346" cy="1527557"/>
          </a:xfrm>
          <a:prstGeom prst="ellipse">
            <a:avLst/>
          </a:prstGeom>
          <a:ln>
            <a:noFill/>
          </a:ln>
          <a:effectLst>
            <a:softEdge rad="112500"/>
          </a:effectLst>
        </p:spPr>
      </p:pic>
      <p:pic>
        <p:nvPicPr>
          <p:cNvPr id="6" name="Picture 4" descr="Imagini pentru uneltele sculptorilor"/>
          <p:cNvPicPr>
            <a:picLocks noChangeAspect="1" noChangeArrowheads="1"/>
          </p:cNvPicPr>
          <p:nvPr/>
        </p:nvPicPr>
        <p:blipFill>
          <a:blip r:embed="rId3" cstate="print"/>
          <a:srcRect/>
          <a:stretch>
            <a:fillRect/>
          </a:stretch>
        </p:blipFill>
        <p:spPr bwMode="auto">
          <a:xfrm>
            <a:off x="500034" y="0"/>
            <a:ext cx="2357454" cy="183078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7654" name="Picture 6" descr="Imagine similară"/>
          <p:cNvPicPr>
            <a:picLocks noChangeAspect="1" noChangeArrowheads="1"/>
          </p:cNvPicPr>
          <p:nvPr/>
        </p:nvPicPr>
        <p:blipFill>
          <a:blip r:embed="rId4" cstate="print"/>
          <a:stretch>
            <a:fillRect/>
          </a:stretch>
        </p:blipFill>
        <p:spPr bwMode="auto">
          <a:xfrm>
            <a:off x="5857884" y="0"/>
            <a:ext cx="2095483" cy="178590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0/0d/Petra%C5%9Fcu56.jpg"/>
          <p:cNvPicPr>
            <a:picLocks noChangeAspect="1" noChangeArrowheads="1"/>
          </p:cNvPicPr>
          <p:nvPr/>
        </p:nvPicPr>
        <p:blipFill>
          <a:blip r:embed="rId2"/>
          <a:srcRect/>
          <a:stretch>
            <a:fillRect/>
          </a:stretch>
        </p:blipFill>
        <p:spPr bwMode="auto">
          <a:xfrm>
            <a:off x="714348" y="357166"/>
            <a:ext cx="2214578" cy="3587752"/>
          </a:xfrm>
          <a:prstGeom prst="rect">
            <a:avLst/>
          </a:prstGeom>
          <a:ln>
            <a:noFill/>
          </a:ln>
          <a:effectLst>
            <a:softEdge rad="112500"/>
          </a:effectLst>
        </p:spPr>
      </p:pic>
      <p:pic>
        <p:nvPicPr>
          <p:cNvPr id="1028" name="Picture 4" descr="https://upload.wikimedia.org/wikipedia/ro/thumb/b/b8/Bust_Brancusi_de_Militza_Patrascu.jpg/320px-Bust_Brancusi_de_Militza_Patrascu.jpg"/>
          <p:cNvPicPr>
            <a:picLocks noChangeAspect="1" noChangeArrowheads="1"/>
          </p:cNvPicPr>
          <p:nvPr/>
        </p:nvPicPr>
        <p:blipFill>
          <a:blip r:embed="rId3"/>
          <a:srcRect/>
          <a:stretch>
            <a:fillRect/>
          </a:stretch>
        </p:blipFill>
        <p:spPr bwMode="auto">
          <a:xfrm>
            <a:off x="3428992" y="2357430"/>
            <a:ext cx="1785950" cy="3643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Dreptunghi 4"/>
          <p:cNvSpPr/>
          <p:nvPr/>
        </p:nvSpPr>
        <p:spPr>
          <a:xfrm>
            <a:off x="3071802" y="928670"/>
            <a:ext cx="2428892" cy="129266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dirty="0" smtClean="0"/>
              <a:t/>
            </a:r>
            <a:br>
              <a:rPr lang="en-US" dirty="0" smtClean="0"/>
            </a:br>
            <a:r>
              <a:rPr lang="en-US" sz="2000" b="1" dirty="0" err="1" smtClean="0">
                <a:latin typeface="Times New Roman" pitchFamily="18" charset="0"/>
                <a:cs typeface="Times New Roman" pitchFamily="18" charset="0"/>
              </a:rPr>
              <a:t>Brâncuşi's</a:t>
            </a:r>
            <a:r>
              <a:rPr lang="en-US" sz="2000" b="1" dirty="0" smtClean="0">
                <a:latin typeface="Times New Roman" pitchFamily="18" charset="0"/>
                <a:cs typeface="Times New Roman" pitchFamily="18" charset="0"/>
              </a:rPr>
              <a:t> bust in the </a:t>
            </a:r>
            <a:r>
              <a:rPr lang="en-US" sz="2000" b="1" dirty="0" err="1" smtClean="0">
                <a:latin typeface="Times New Roman" pitchFamily="18" charset="0"/>
                <a:cs typeface="Times New Roman" pitchFamily="18" charset="0"/>
              </a:rPr>
              <a:t>Dorobanti</a:t>
            </a:r>
            <a:r>
              <a:rPr lang="en-US" sz="2000" b="1" dirty="0" smtClean="0">
                <a:latin typeface="Times New Roman" pitchFamily="18" charset="0"/>
                <a:cs typeface="Times New Roman" pitchFamily="18" charset="0"/>
              </a:rPr>
              <a:t> Square park</a:t>
            </a:r>
            <a:endParaRPr lang="ro-RO" b="1" dirty="0">
              <a:latin typeface="Times New Roman" pitchFamily="18" charset="0"/>
              <a:cs typeface="Times New Roman" pitchFamily="18" charset="0"/>
            </a:endParaRPr>
          </a:p>
        </p:txBody>
      </p:sp>
      <p:pic>
        <p:nvPicPr>
          <p:cNvPr id="1030" name="Picture 6" descr="Milita Petrascu - Maria"/>
          <p:cNvPicPr>
            <a:picLocks noChangeAspect="1" noChangeArrowheads="1"/>
          </p:cNvPicPr>
          <p:nvPr/>
        </p:nvPicPr>
        <p:blipFill>
          <a:blip r:embed="rId4"/>
          <a:srcRect/>
          <a:stretch>
            <a:fillRect/>
          </a:stretch>
        </p:blipFill>
        <p:spPr bwMode="auto">
          <a:xfrm>
            <a:off x="5786446" y="370537"/>
            <a:ext cx="2173620" cy="3487091"/>
          </a:xfrm>
          <a:prstGeom prst="rect">
            <a:avLst/>
          </a:prstGeom>
          <a:ln>
            <a:noFill/>
          </a:ln>
          <a:effectLst>
            <a:softEdge rad="112500"/>
          </a:effectLst>
        </p:spPr>
      </p:pic>
      <p:sp>
        <p:nvSpPr>
          <p:cNvPr id="7" name="Dreptunghi 6"/>
          <p:cNvSpPr/>
          <p:nvPr/>
        </p:nvSpPr>
        <p:spPr>
          <a:xfrm>
            <a:off x="5572132" y="4357694"/>
            <a:ext cx="2571768" cy="128588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o-RO" sz="2000" b="1" dirty="0" err="1" smtClean="0">
                <a:latin typeface="Times New Roman" pitchFamily="18" charset="0"/>
                <a:cs typeface="Times New Roman" pitchFamily="18" charset="0"/>
              </a:rPr>
              <a:t>Colored</a:t>
            </a:r>
            <a:r>
              <a:rPr lang="ro-RO" sz="2000" b="1" dirty="0" smtClean="0">
                <a:latin typeface="Times New Roman" pitchFamily="18" charset="0"/>
                <a:cs typeface="Times New Roman" pitchFamily="18" charset="0"/>
              </a:rPr>
              <a:t> </a:t>
            </a:r>
            <a:r>
              <a:rPr lang="ro-RO" sz="2000" b="1" dirty="0" err="1" smtClean="0">
                <a:latin typeface="Times New Roman" pitchFamily="18" charset="0"/>
                <a:cs typeface="Times New Roman" pitchFamily="18" charset="0"/>
              </a:rPr>
              <a:t>and</a:t>
            </a:r>
            <a:r>
              <a:rPr lang="ro-RO" sz="2000" b="1" dirty="0" smtClean="0">
                <a:latin typeface="Times New Roman" pitchFamily="18" charset="0"/>
                <a:cs typeface="Times New Roman" pitchFamily="18" charset="0"/>
              </a:rPr>
              <a:t> </a:t>
            </a:r>
            <a:r>
              <a:rPr lang="ro-RO" sz="2000" b="1" dirty="0" err="1" smtClean="0">
                <a:latin typeface="Times New Roman" pitchFamily="18" charset="0"/>
                <a:cs typeface="Times New Roman" pitchFamily="18" charset="0"/>
              </a:rPr>
              <a:t>washed</a:t>
            </a:r>
            <a:r>
              <a:rPr lang="ro-RO" sz="2000" b="1" dirty="0" smtClean="0">
                <a:latin typeface="Times New Roman" pitchFamily="18" charset="0"/>
                <a:cs typeface="Times New Roman" pitchFamily="18" charset="0"/>
              </a:rPr>
              <a:t> </a:t>
            </a:r>
            <a:r>
              <a:rPr lang="ro-RO" sz="2000" b="1" dirty="0" err="1" smtClean="0">
                <a:latin typeface="Times New Roman" pitchFamily="18" charset="0"/>
                <a:cs typeface="Times New Roman" pitchFamily="18" charset="0"/>
              </a:rPr>
              <a:t>terra-cotta</a:t>
            </a:r>
            <a:r>
              <a:rPr lang="ro-RO" sz="2000" b="1" dirty="0" smtClean="0">
                <a:latin typeface="Times New Roman" pitchFamily="18" charset="0"/>
                <a:cs typeface="Times New Roman" pitchFamily="18" charset="0"/>
              </a:rPr>
              <a:t> </a:t>
            </a:r>
            <a:r>
              <a:rPr lang="ro-RO" sz="2000" b="1" dirty="0" err="1" smtClean="0">
                <a:latin typeface="Times New Roman" pitchFamily="18" charset="0"/>
                <a:cs typeface="Times New Roman" pitchFamily="18" charset="0"/>
              </a:rPr>
              <a:t>from</a:t>
            </a:r>
            <a:r>
              <a:rPr lang="ro-RO" sz="2000" b="1" dirty="0" smtClean="0">
                <a:latin typeface="Times New Roman" pitchFamily="18" charset="0"/>
                <a:cs typeface="Times New Roman" pitchFamily="18" charset="0"/>
              </a:rPr>
              <a:t> </a:t>
            </a:r>
            <a:r>
              <a:rPr lang="ro-RO" sz="2000" b="1" dirty="0" err="1" smtClean="0">
                <a:latin typeface="Times New Roman" pitchFamily="18" charset="0"/>
                <a:cs typeface="Times New Roman" pitchFamily="18" charset="0"/>
              </a:rPr>
              <a:t>the</a:t>
            </a:r>
            <a:r>
              <a:rPr lang="ro-RO" sz="2000" b="1" dirty="0" smtClean="0">
                <a:latin typeface="Times New Roman" pitchFamily="18" charset="0"/>
                <a:cs typeface="Times New Roman" pitchFamily="18" charset="0"/>
              </a:rPr>
              <a:t> </a:t>
            </a:r>
            <a:r>
              <a:rPr lang="ro-RO" sz="2000" b="1" dirty="0" err="1" smtClean="0">
                <a:latin typeface="Times New Roman" pitchFamily="18" charset="0"/>
                <a:cs typeface="Times New Roman" pitchFamily="18" charset="0"/>
              </a:rPr>
              <a:t>painter</a:t>
            </a:r>
            <a:r>
              <a:rPr lang="ro-RO" sz="2000" b="1" dirty="0" smtClean="0">
                <a:latin typeface="Times New Roman" pitchFamily="18" charset="0"/>
                <a:cs typeface="Times New Roman" pitchFamily="18" charset="0"/>
              </a:rPr>
              <a:t> Spiru Vărgulescu </a:t>
            </a:r>
            <a:r>
              <a:rPr lang="ro-RO" sz="2000" b="1" dirty="0" err="1" smtClean="0">
                <a:latin typeface="Times New Roman" pitchFamily="18" charset="0"/>
                <a:cs typeface="Times New Roman" pitchFamily="18" charset="0"/>
              </a:rPr>
              <a:t>collection</a:t>
            </a:r>
            <a:endParaRPr lang="ro-RO" sz="2000" b="1" dirty="0">
              <a:latin typeface="Times New Roman" pitchFamily="18" charset="0"/>
              <a:cs typeface="Times New Roman" pitchFamily="18" charset="0"/>
            </a:endParaRPr>
          </a:p>
        </p:txBody>
      </p:sp>
      <p:sp>
        <p:nvSpPr>
          <p:cNvPr id="1034" name="Rectangle 10"/>
          <p:cNvSpPr>
            <a:spLocks noChangeArrowheads="1"/>
          </p:cNvSpPr>
          <p:nvPr/>
        </p:nvSpPr>
        <p:spPr bwMode="auto">
          <a:xfrm>
            <a:off x="642910" y="4143380"/>
            <a:ext cx="2500298" cy="184665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2000" b="1" i="0" u="none" strike="noStrike" cap="none" normalizeH="0" baseline="0" dirty="0" smtClean="0">
                <a:ln>
                  <a:noFill/>
                </a:ln>
                <a:solidFill>
                  <a:srgbClr val="212121"/>
                </a:solidFill>
                <a:effectLst/>
                <a:latin typeface="Times New Roman" pitchFamily="18" charset="0"/>
                <a:cs typeface="Times New Roman" pitchFamily="18" charset="0"/>
              </a:rPr>
              <a:t>Milita </a:t>
            </a:r>
            <a:r>
              <a:rPr kumimoji="0" lang="ro-RO" sz="2000" b="1" i="0" u="none" strike="noStrike" cap="none" normalizeH="0" baseline="0" dirty="0" err="1" smtClean="0">
                <a:ln>
                  <a:noFill/>
                </a:ln>
                <a:solidFill>
                  <a:srgbClr val="212121"/>
                </a:solidFill>
                <a:effectLst/>
                <a:latin typeface="Times New Roman" pitchFamily="18" charset="0"/>
                <a:cs typeface="Times New Roman" pitchFamily="18" charset="0"/>
              </a:rPr>
              <a:t>Petrascu</a:t>
            </a:r>
            <a:r>
              <a:rPr kumimoji="0" lang="ro-RO" sz="2000" b="1" i="0" u="none" strike="noStrike" cap="none" normalizeH="0" baseline="0" dirty="0" smtClean="0">
                <a:ln>
                  <a:noFill/>
                </a:ln>
                <a:solidFill>
                  <a:srgbClr val="212121"/>
                </a:solidFill>
                <a:effectLst/>
                <a:latin typeface="Times New Roman" pitchFamily="18" charset="0"/>
                <a:cs typeface="Times New Roman" pitchFamily="18" charset="0"/>
              </a:rPr>
              <a:t>: The Bust of George Bacovia - The </a:t>
            </a:r>
            <a:r>
              <a:rPr kumimoji="0" lang="ro-RO" sz="2000" b="1" i="0" u="none" strike="noStrike" cap="none" normalizeH="0" baseline="0" dirty="0" err="1" smtClean="0">
                <a:ln>
                  <a:noFill/>
                </a:ln>
                <a:solidFill>
                  <a:srgbClr val="212121"/>
                </a:solidFill>
                <a:effectLst/>
                <a:latin typeface="Times New Roman" pitchFamily="18" charset="0"/>
                <a:cs typeface="Times New Roman" pitchFamily="18" charset="0"/>
              </a:rPr>
              <a:t>Classics</a:t>
            </a:r>
            <a:r>
              <a:rPr kumimoji="0" lang="ro-RO" sz="2000" b="1" i="0" u="none" strike="noStrike" cap="none" normalizeH="0" baseline="0" dirty="0" smtClean="0">
                <a:ln>
                  <a:noFill/>
                </a:ln>
                <a:solidFill>
                  <a:srgbClr val="212121"/>
                </a:solidFill>
                <a:effectLst/>
                <a:latin typeface="Times New Roman" pitchFamily="18" charset="0"/>
                <a:cs typeface="Times New Roman" pitchFamily="18" charset="0"/>
              </a:rPr>
              <a:t> </a:t>
            </a:r>
            <a:r>
              <a:rPr kumimoji="0" lang="ro-RO" sz="2000" b="1" i="0" u="none" strike="noStrike" cap="none" normalizeH="0" baseline="0" dirty="0" err="1" smtClean="0">
                <a:ln>
                  <a:noFill/>
                </a:ln>
                <a:solidFill>
                  <a:srgbClr val="212121"/>
                </a:solidFill>
                <a:effectLst/>
                <a:latin typeface="Times New Roman" pitchFamily="18" charset="0"/>
                <a:cs typeface="Times New Roman" pitchFamily="18" charset="0"/>
              </a:rPr>
              <a:t>Alley</a:t>
            </a:r>
            <a:r>
              <a:rPr kumimoji="0" lang="ro-RO" sz="2000" b="1" i="0" u="none" strike="noStrike" cap="none" normalizeH="0" baseline="0" dirty="0" smtClean="0">
                <a:ln>
                  <a:noFill/>
                </a:ln>
                <a:solidFill>
                  <a:srgbClr val="212121"/>
                </a:solidFill>
                <a:effectLst/>
                <a:latin typeface="Times New Roman" pitchFamily="18" charset="0"/>
                <a:cs typeface="Times New Roman" pitchFamily="18" charset="0"/>
              </a:rPr>
              <a:t> in </a:t>
            </a:r>
            <a:r>
              <a:rPr kumimoji="0" lang="ro-RO" sz="2000" b="1" i="0" u="none" strike="noStrike" cap="none" normalizeH="0" baseline="0" dirty="0" err="1" smtClean="0">
                <a:ln>
                  <a:noFill/>
                </a:ln>
                <a:solidFill>
                  <a:srgbClr val="212121"/>
                </a:solidFill>
                <a:effectLst/>
                <a:latin typeface="Times New Roman" pitchFamily="18" charset="0"/>
                <a:cs typeface="Times New Roman" pitchFamily="18" charset="0"/>
              </a:rPr>
              <a:t>the</a:t>
            </a:r>
            <a:r>
              <a:rPr kumimoji="0" lang="ro-RO" sz="2000" b="1" i="0" u="none" strike="noStrike" cap="none" normalizeH="0" baseline="0" dirty="0" smtClean="0">
                <a:ln>
                  <a:noFill/>
                </a:ln>
                <a:solidFill>
                  <a:srgbClr val="212121"/>
                </a:solidFill>
                <a:effectLst/>
                <a:latin typeface="Times New Roman" pitchFamily="18" charset="0"/>
                <a:cs typeface="Times New Roman" pitchFamily="18" charset="0"/>
              </a:rPr>
              <a:t> Public Garden "Ştefan cel Mare", Chişinău</a:t>
            </a:r>
            <a:r>
              <a:rPr kumimoji="0" lang="ro-RO" sz="2000" b="1" i="0" u="none" strike="noStrike" cap="none" normalizeH="0" baseline="0" dirty="0" smtClean="0">
                <a:ln>
                  <a:noFill/>
                </a:ln>
                <a:solidFill>
                  <a:schemeClr val="tx1"/>
                </a:solidFill>
                <a:effectLst/>
                <a:latin typeface="Times New Roman" pitchFamily="18" charset="0"/>
                <a:cs typeface="Times New Roman" pitchFamily="18" charset="0"/>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Milita Petrascu - Cai Subclar De Lunã"/>
          <p:cNvPicPr>
            <a:picLocks noChangeAspect="1" noChangeArrowheads="1"/>
          </p:cNvPicPr>
          <p:nvPr/>
        </p:nvPicPr>
        <p:blipFill>
          <a:blip r:embed="rId2"/>
          <a:srcRect/>
          <a:stretch>
            <a:fillRect/>
          </a:stretch>
        </p:blipFill>
        <p:spPr bwMode="auto">
          <a:xfrm>
            <a:off x="2928926" y="3214686"/>
            <a:ext cx="2857500" cy="25003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Dreptunghi 2"/>
          <p:cNvSpPr/>
          <p:nvPr/>
        </p:nvSpPr>
        <p:spPr>
          <a:xfrm>
            <a:off x="3143240" y="1857364"/>
            <a:ext cx="2500330" cy="7143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o-RO" sz="2400" b="1" dirty="0" err="1" smtClean="0">
                <a:latin typeface="Times New Roman" pitchFamily="18" charset="0"/>
                <a:cs typeface="Times New Roman" pitchFamily="18" charset="0"/>
              </a:rPr>
              <a:t>Horses</a:t>
            </a:r>
            <a:r>
              <a:rPr lang="ro-RO" sz="2400" b="1" dirty="0" smtClean="0">
                <a:latin typeface="Times New Roman" pitchFamily="18" charset="0"/>
                <a:cs typeface="Times New Roman" pitchFamily="18" charset="0"/>
              </a:rPr>
              <a:t> </a:t>
            </a:r>
            <a:r>
              <a:rPr lang="ro-RO" sz="2400" b="1" dirty="0" err="1" smtClean="0">
                <a:latin typeface="Times New Roman" pitchFamily="18" charset="0"/>
                <a:cs typeface="Times New Roman" pitchFamily="18" charset="0"/>
              </a:rPr>
              <a:t>under</a:t>
            </a:r>
            <a:r>
              <a:rPr lang="ro-RO" sz="2400" b="1" dirty="0" smtClean="0">
                <a:latin typeface="Times New Roman" pitchFamily="18" charset="0"/>
                <a:cs typeface="Times New Roman" pitchFamily="18" charset="0"/>
              </a:rPr>
              <a:t> </a:t>
            </a:r>
            <a:r>
              <a:rPr lang="ro-RO" sz="2400" b="1" dirty="0" err="1" smtClean="0">
                <a:latin typeface="Times New Roman" pitchFamily="18" charset="0"/>
                <a:cs typeface="Times New Roman" pitchFamily="18" charset="0"/>
              </a:rPr>
              <a:t>the</a:t>
            </a:r>
            <a:r>
              <a:rPr lang="ro-RO" sz="2400" b="1" dirty="0" smtClean="0">
                <a:latin typeface="Times New Roman" pitchFamily="18" charset="0"/>
                <a:cs typeface="Times New Roman" pitchFamily="18" charset="0"/>
              </a:rPr>
              <a:t> </a:t>
            </a:r>
            <a:r>
              <a:rPr lang="ro-RO" sz="2400" b="1" dirty="0" err="1" smtClean="0">
                <a:latin typeface="Times New Roman" pitchFamily="18" charset="0"/>
                <a:cs typeface="Times New Roman" pitchFamily="18" charset="0"/>
              </a:rPr>
              <a:t>moon</a:t>
            </a:r>
            <a:endParaRPr lang="ro-RO" sz="2400" b="1" dirty="0">
              <a:latin typeface="Times New Roman" pitchFamily="18" charset="0"/>
              <a:cs typeface="Times New Roman" pitchFamily="18" charset="0"/>
            </a:endParaRPr>
          </a:p>
        </p:txBody>
      </p:sp>
      <p:pic>
        <p:nvPicPr>
          <p:cNvPr id="26628" name="Picture 4" descr="Milita Petrascu - Autoportret"/>
          <p:cNvPicPr>
            <a:picLocks noChangeAspect="1" noChangeArrowheads="1"/>
          </p:cNvPicPr>
          <p:nvPr/>
        </p:nvPicPr>
        <p:blipFill>
          <a:blip r:embed="rId3"/>
          <a:srcRect/>
          <a:stretch>
            <a:fillRect/>
          </a:stretch>
        </p:blipFill>
        <p:spPr bwMode="auto">
          <a:xfrm>
            <a:off x="285720" y="357166"/>
            <a:ext cx="2228850" cy="2857500"/>
          </a:xfrm>
          <a:prstGeom prst="rect">
            <a:avLst/>
          </a:prstGeom>
          <a:noFill/>
        </p:spPr>
      </p:pic>
      <p:sp>
        <p:nvSpPr>
          <p:cNvPr id="5" name="Dreptunghi 4"/>
          <p:cNvSpPr/>
          <p:nvPr/>
        </p:nvSpPr>
        <p:spPr>
          <a:xfrm>
            <a:off x="571472" y="3500438"/>
            <a:ext cx="1928826" cy="9286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o-RO" sz="2400" b="1" dirty="0" smtClean="0">
                <a:latin typeface="Times New Roman" pitchFamily="18" charset="0"/>
                <a:cs typeface="Times New Roman" pitchFamily="18" charset="0"/>
              </a:rPr>
              <a:t>Autoportret</a:t>
            </a:r>
            <a:endParaRPr lang="ro-RO" sz="2400" b="1" dirty="0">
              <a:latin typeface="Times New Roman" pitchFamily="18" charset="0"/>
              <a:cs typeface="Times New Roman" pitchFamily="18" charset="0"/>
            </a:endParaRPr>
          </a:p>
        </p:txBody>
      </p:sp>
      <p:pic>
        <p:nvPicPr>
          <p:cNvPr id="26630" name="Picture 6" descr="Milita Petrascu - A Horse Rider"/>
          <p:cNvPicPr>
            <a:picLocks noChangeAspect="1" noChangeArrowheads="1"/>
          </p:cNvPicPr>
          <p:nvPr/>
        </p:nvPicPr>
        <p:blipFill>
          <a:blip r:embed="rId4"/>
          <a:srcRect/>
          <a:stretch>
            <a:fillRect/>
          </a:stretch>
        </p:blipFill>
        <p:spPr bwMode="auto">
          <a:xfrm>
            <a:off x="5857884" y="500042"/>
            <a:ext cx="2214578" cy="2786082"/>
          </a:xfrm>
          <a:prstGeom prst="rect">
            <a:avLst/>
          </a:prstGeom>
          <a:noFill/>
        </p:spPr>
      </p:pic>
      <p:sp>
        <p:nvSpPr>
          <p:cNvPr id="7" name="Dreptunghi 6"/>
          <p:cNvSpPr/>
          <p:nvPr/>
        </p:nvSpPr>
        <p:spPr>
          <a:xfrm>
            <a:off x="6286512" y="3786190"/>
            <a:ext cx="1785950" cy="235745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o-RO" sz="2400" b="1" dirty="0" smtClean="0">
                <a:latin typeface="Times New Roman" pitchFamily="18" charset="0"/>
                <a:cs typeface="Times New Roman" pitchFamily="18" charset="0"/>
              </a:rPr>
              <a:t>A </a:t>
            </a:r>
            <a:r>
              <a:rPr lang="ro-RO" sz="2400" b="1" dirty="0" err="1" smtClean="0">
                <a:latin typeface="Times New Roman" pitchFamily="18" charset="0"/>
                <a:cs typeface="Times New Roman" pitchFamily="18" charset="0"/>
              </a:rPr>
              <a:t>horse</a:t>
            </a:r>
            <a:r>
              <a:rPr lang="ro-RO" sz="2400" b="1" dirty="0" smtClean="0">
                <a:latin typeface="Times New Roman" pitchFamily="18" charset="0"/>
                <a:cs typeface="Times New Roman" pitchFamily="18" charset="0"/>
              </a:rPr>
              <a:t> </a:t>
            </a:r>
            <a:r>
              <a:rPr lang="ro-RO" sz="2400" b="1" dirty="0" err="1" smtClean="0">
                <a:latin typeface="Times New Roman" pitchFamily="18" charset="0"/>
                <a:cs typeface="Times New Roman" pitchFamily="18" charset="0"/>
              </a:rPr>
              <a:t>rider</a:t>
            </a:r>
            <a:r>
              <a:rPr lang="ro-RO" sz="2400" b="1" dirty="0" smtClean="0">
                <a:latin typeface="Times New Roman" pitchFamily="18" charset="0"/>
                <a:cs typeface="Times New Roman" pitchFamily="18" charset="0"/>
              </a:rPr>
              <a:t> – modernist </a:t>
            </a:r>
            <a:r>
              <a:rPr lang="ro-RO" sz="2400" b="1" dirty="0" err="1" smtClean="0">
                <a:latin typeface="Times New Roman" pitchFamily="18" charset="0"/>
                <a:cs typeface="Times New Roman" pitchFamily="18" charset="0"/>
              </a:rPr>
              <a:t>glazed</a:t>
            </a:r>
            <a:r>
              <a:rPr lang="ro-RO" sz="2400" b="1" dirty="0" smtClean="0">
                <a:latin typeface="Times New Roman" pitchFamily="18" charset="0"/>
                <a:cs typeface="Times New Roman" pitchFamily="18" charset="0"/>
              </a:rPr>
              <a:t> </a:t>
            </a:r>
            <a:r>
              <a:rPr lang="ro-RO" sz="2400" b="1" dirty="0" err="1" smtClean="0">
                <a:latin typeface="Times New Roman" pitchFamily="18" charset="0"/>
                <a:cs typeface="Times New Roman" pitchFamily="18" charset="0"/>
              </a:rPr>
              <a:t>terracota</a:t>
            </a:r>
            <a:r>
              <a:rPr lang="ro-RO" sz="2400" b="1" dirty="0" smtClean="0">
                <a:latin typeface="Times New Roman" pitchFamily="18" charset="0"/>
                <a:cs typeface="Times New Roman" pitchFamily="18" charset="0"/>
              </a:rPr>
              <a:t> </a:t>
            </a:r>
            <a:r>
              <a:rPr lang="ro-RO" sz="2400" b="1" dirty="0" err="1" smtClean="0">
                <a:latin typeface="Times New Roman" pitchFamily="18" charset="0"/>
                <a:cs typeface="Times New Roman" pitchFamily="18" charset="0"/>
              </a:rPr>
              <a:t>sculpture</a:t>
            </a:r>
            <a:endParaRPr lang="ro-RO" sz="2400" b="1"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u 2"/>
          <p:cNvSpPr>
            <a:spLocks noGrp="1"/>
          </p:cNvSpPr>
          <p:nvPr>
            <p:ph type="title"/>
          </p:nvPr>
        </p:nvSpPr>
        <p:spPr>
          <a:xfrm>
            <a:off x="2500298" y="285728"/>
            <a:ext cx="4357718" cy="582594"/>
          </a:xfrm>
        </p:spPr>
        <p:style>
          <a:lnRef idx="1">
            <a:schemeClr val="accent1"/>
          </a:lnRef>
          <a:fillRef idx="3">
            <a:schemeClr val="accent1"/>
          </a:fillRef>
          <a:effectRef idx="2">
            <a:schemeClr val="accent1"/>
          </a:effectRef>
          <a:fontRef idx="minor">
            <a:schemeClr val="lt1"/>
          </a:fontRef>
        </p:style>
        <p:txBody>
          <a:bodyPr/>
          <a:lstStyle/>
          <a:p>
            <a:pPr algn="ctr"/>
            <a:r>
              <a:rPr lang="en-US" sz="2000" b="1" dirty="0" smtClean="0">
                <a:latin typeface="Times New Roman" pitchFamily="18" charset="0"/>
                <a:cs typeface="Times New Roman" pitchFamily="18" charset="0"/>
              </a:rPr>
              <a:t>School activities about sculpture</a:t>
            </a:r>
            <a:endParaRPr lang="ro-RO" sz="2000" b="1" dirty="0">
              <a:latin typeface="Times New Roman" pitchFamily="18" charset="0"/>
              <a:cs typeface="Times New Roman" pitchFamily="18" charset="0"/>
            </a:endParaRPr>
          </a:p>
        </p:txBody>
      </p:sp>
      <p:pic>
        <p:nvPicPr>
          <p:cNvPr id="1027" name="Picture 3" descr="C:\Users\Bebe\Desktop\colaj 2.jpg"/>
          <p:cNvPicPr>
            <a:picLocks noChangeAspect="1" noChangeArrowheads="1"/>
          </p:cNvPicPr>
          <p:nvPr/>
        </p:nvPicPr>
        <p:blipFill>
          <a:blip r:embed="rId2"/>
          <a:srcRect/>
          <a:stretch>
            <a:fillRect/>
          </a:stretch>
        </p:blipFill>
        <p:spPr bwMode="auto">
          <a:xfrm>
            <a:off x="1785918" y="857232"/>
            <a:ext cx="5648328" cy="557689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Bebe\Desktop\colaj 1.jpg"/>
          <p:cNvPicPr>
            <a:picLocks noGrp="1" noChangeAspect="1" noChangeArrowheads="1"/>
          </p:cNvPicPr>
          <p:nvPr>
            <p:ph idx="1"/>
          </p:nvPr>
        </p:nvPicPr>
        <p:blipFill>
          <a:blip r:embed="rId2"/>
          <a:srcRect/>
          <a:stretch>
            <a:fillRect/>
          </a:stretch>
        </p:blipFill>
        <p:spPr bwMode="auto">
          <a:xfrm>
            <a:off x="1000100" y="714356"/>
            <a:ext cx="6715172" cy="53967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214291"/>
            <a:ext cx="6429420" cy="2071702"/>
          </a:xfrm>
        </p:spPr>
        <p:txBody>
          <a:bodyPr/>
          <a:lstStyle/>
          <a:p>
            <a:r>
              <a:rPr lang="ro-RO" dirty="0" smtClean="0"/>
              <a:t/>
            </a:r>
            <a:br>
              <a:rPr lang="ro-RO" dirty="0" smtClean="0"/>
            </a:br>
            <a:r>
              <a:rPr lang="ro-RO" b="1" dirty="0" smtClean="0">
                <a:solidFill>
                  <a:schemeClr val="tx1">
                    <a:lumMod val="95000"/>
                    <a:lumOff val="5000"/>
                  </a:schemeClr>
                </a:solidFill>
              </a:rPr>
              <a:t>CONSTANTIN  BRÂNCUŞI</a:t>
            </a:r>
            <a:endParaRPr lang="ro-RO" b="1" dirty="0">
              <a:solidFill>
                <a:schemeClr val="tx1">
                  <a:lumMod val="95000"/>
                  <a:lumOff val="5000"/>
                </a:schemeClr>
              </a:solidFill>
            </a:endParaRPr>
          </a:p>
        </p:txBody>
      </p:sp>
      <p:sp>
        <p:nvSpPr>
          <p:cNvPr id="3" name="Subtitle 2"/>
          <p:cNvSpPr>
            <a:spLocks noGrp="1"/>
          </p:cNvSpPr>
          <p:nvPr>
            <p:ph type="subTitle" idx="1"/>
          </p:nvPr>
        </p:nvSpPr>
        <p:spPr>
          <a:xfrm rot="20886220">
            <a:off x="4455958" y="798648"/>
            <a:ext cx="4357718" cy="714380"/>
          </a:xfrm>
        </p:spPr>
        <p:txBody>
          <a:bodyPr/>
          <a:lstStyle/>
          <a:p>
            <a:pPr algn="ctr"/>
            <a:r>
              <a:rPr lang="ro-RO" dirty="0" smtClean="0">
                <a:solidFill>
                  <a:srgbClr val="00B050"/>
                </a:solidFill>
              </a:rPr>
              <a:t>SCULPTORUL   VIZIONAR AL    ROMÂNILOR </a:t>
            </a:r>
            <a:endParaRPr lang="ro-RO" dirty="0">
              <a:solidFill>
                <a:srgbClr val="00B050"/>
              </a:solidFill>
            </a:endParaRPr>
          </a:p>
        </p:txBody>
      </p:sp>
      <p:sp>
        <p:nvSpPr>
          <p:cNvPr id="4" name="Content Placeholder 2"/>
          <p:cNvSpPr txBox="1">
            <a:spLocks/>
          </p:cNvSpPr>
          <p:nvPr/>
        </p:nvSpPr>
        <p:spPr>
          <a:xfrm>
            <a:off x="1357290" y="2928934"/>
            <a:ext cx="6719910" cy="3471866"/>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endParaRPr kumimoji="0" lang="ro-RO" sz="2000" b="0" i="1"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endParaRPr kumimoji="0" lang="ro-RO" sz="2000" b="0" i="1"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r>
              <a:rPr kumimoji="0" lang="ro-RO" sz="2000" b="0" i="1" u="none" strike="noStrike" kern="1200" cap="none" spc="0" normalizeH="0" baseline="0" noProof="0" dirty="0" smtClean="0">
                <a:ln>
                  <a:noFill/>
                </a:ln>
                <a:solidFill>
                  <a:schemeClr val="tx1">
                    <a:tint val="75000"/>
                  </a:schemeClr>
                </a:solidFill>
                <a:effectLst/>
                <a:uLnTx/>
                <a:uFillTx/>
                <a:latin typeface="+mn-lt"/>
                <a:ea typeface="+mn-ea"/>
                <a:cs typeface="+mn-cs"/>
              </a:rPr>
              <a:t>Spusele</a:t>
            </a:r>
            <a:r>
              <a:rPr kumimoji="0" lang="ro-RO" sz="2000" b="0" i="1" u="none" strike="noStrike" kern="1200" cap="none" spc="0" normalizeH="0" noProof="0" dirty="0" smtClean="0">
                <a:ln>
                  <a:noFill/>
                </a:ln>
                <a:solidFill>
                  <a:schemeClr val="tx1">
                    <a:tint val="75000"/>
                  </a:schemeClr>
                </a:solidFill>
                <a:effectLst/>
                <a:uLnTx/>
                <a:uFillTx/>
                <a:latin typeface="+mn-lt"/>
                <a:ea typeface="+mn-ea"/>
                <a:cs typeface="+mn-cs"/>
              </a:rPr>
              <a:t> lui…</a:t>
            </a:r>
            <a:endParaRPr kumimoji="0" lang="ro-RO" sz="2000" b="0" i="1"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r>
              <a:rPr kumimoji="0" lang="ro-RO" sz="2000" b="0" i="1" u="none" strike="noStrike" kern="1200" cap="none" spc="0" normalizeH="0" baseline="0" noProof="0" dirty="0" smtClean="0">
                <a:ln>
                  <a:noFill/>
                </a:ln>
                <a:solidFill>
                  <a:schemeClr val="tx1">
                    <a:tint val="75000"/>
                  </a:schemeClr>
                </a:solidFill>
                <a:effectLst/>
                <a:uLnTx/>
                <a:uFillTx/>
                <a:latin typeface="+mn-lt"/>
                <a:ea typeface="+mn-ea"/>
                <a:cs typeface="+mn-cs"/>
              </a:rPr>
              <a:t>„Am </a:t>
            </a:r>
            <a:r>
              <a:rPr kumimoji="0" lang="ro-RO" sz="2000" b="0" i="1" u="none" strike="noStrike" kern="1200" cap="none" spc="0" normalizeH="0" baseline="0" noProof="0" dirty="0" err="1" smtClean="0">
                <a:ln>
                  <a:noFill/>
                </a:ln>
                <a:solidFill>
                  <a:schemeClr val="tx1">
                    <a:tint val="75000"/>
                  </a:schemeClr>
                </a:solidFill>
                <a:effectLst/>
                <a:uLnTx/>
                <a:uFillTx/>
                <a:latin typeface="+mn-lt"/>
                <a:ea typeface="+mn-ea"/>
                <a:cs typeface="+mn-cs"/>
              </a:rPr>
              <a:t>slefuit</a:t>
            </a:r>
            <a:r>
              <a:rPr kumimoji="0" lang="ro-RO" sz="2000" b="0" i="1" u="none" strike="noStrike" kern="1200" cap="none" spc="0" normalizeH="0" baseline="0" noProof="0" dirty="0" smtClean="0">
                <a:ln>
                  <a:noFill/>
                </a:ln>
                <a:solidFill>
                  <a:schemeClr val="tx1">
                    <a:tint val="75000"/>
                  </a:schemeClr>
                </a:solidFill>
                <a:effectLst/>
                <a:uLnTx/>
                <a:uFillTx/>
                <a:latin typeface="+mn-lt"/>
                <a:ea typeface="+mn-ea"/>
                <a:cs typeface="+mn-cs"/>
              </a:rPr>
              <a:t> materia pentru a afla linia </a:t>
            </a:r>
            <a:r>
              <a:rPr kumimoji="0" lang="ro-RO" sz="2000" b="0" i="1" u="none" strike="noStrike" kern="1200" cap="none" spc="0" normalizeH="0" baseline="0" noProof="0" dirty="0" err="1" smtClean="0">
                <a:ln>
                  <a:noFill/>
                </a:ln>
                <a:solidFill>
                  <a:schemeClr val="tx1">
                    <a:tint val="75000"/>
                  </a:schemeClr>
                </a:solidFill>
                <a:effectLst/>
                <a:uLnTx/>
                <a:uFillTx/>
                <a:latin typeface="+mn-lt"/>
                <a:ea typeface="+mn-ea"/>
                <a:cs typeface="+mn-cs"/>
              </a:rPr>
              <a:t>continua.Si</a:t>
            </a:r>
            <a:r>
              <a:rPr kumimoji="0" lang="ro-RO" sz="2000" b="0" i="1"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ro-RO" sz="2000" b="0" i="1" u="none" strike="noStrike" kern="1200" cap="none" spc="0" normalizeH="0" baseline="0" noProof="0" dirty="0" err="1" smtClean="0">
                <a:ln>
                  <a:noFill/>
                </a:ln>
                <a:solidFill>
                  <a:schemeClr val="tx1">
                    <a:tint val="75000"/>
                  </a:schemeClr>
                </a:solidFill>
                <a:effectLst/>
                <a:uLnTx/>
                <a:uFillTx/>
                <a:latin typeface="+mn-lt"/>
                <a:ea typeface="+mn-ea"/>
                <a:cs typeface="+mn-cs"/>
              </a:rPr>
              <a:t>cand</a:t>
            </a:r>
            <a:r>
              <a:rPr kumimoji="0" lang="ro-RO" sz="2000" b="0" i="1" u="none" strike="noStrike" kern="1200" cap="none" spc="0" normalizeH="0" baseline="0" noProof="0" dirty="0" smtClean="0">
                <a:ln>
                  <a:noFill/>
                </a:ln>
                <a:solidFill>
                  <a:schemeClr val="tx1">
                    <a:tint val="75000"/>
                  </a:schemeClr>
                </a:solidFill>
                <a:effectLst/>
                <a:uLnTx/>
                <a:uFillTx/>
                <a:latin typeface="+mn-lt"/>
                <a:ea typeface="+mn-ea"/>
                <a:cs typeface="+mn-cs"/>
              </a:rPr>
              <a:t> am constatat ca n-o pot afla,</a:t>
            </a:r>
          </a:p>
          <a:p>
            <a:pPr marL="0" marR="0" lvl="0" indent="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r>
              <a:rPr kumimoji="0" lang="ro-RO" sz="2000" b="0" i="1" u="none" strike="noStrike" kern="1200" cap="none" spc="0" normalizeH="0" baseline="0" noProof="0" dirty="0" smtClean="0">
                <a:ln>
                  <a:noFill/>
                </a:ln>
                <a:solidFill>
                  <a:schemeClr val="tx1">
                    <a:tint val="75000"/>
                  </a:schemeClr>
                </a:solidFill>
                <a:effectLst/>
                <a:uLnTx/>
                <a:uFillTx/>
                <a:latin typeface="+mn-lt"/>
                <a:ea typeface="+mn-ea"/>
                <a:cs typeface="+mn-cs"/>
              </a:rPr>
              <a:t>m-am oprit; parca cineva </a:t>
            </a:r>
            <a:r>
              <a:rPr kumimoji="0" lang="ro-RO" sz="2000" b="0" i="1" u="none" strike="noStrike" kern="1200" cap="none" spc="0" normalizeH="0" baseline="0" noProof="0" dirty="0" err="1" smtClean="0">
                <a:ln>
                  <a:noFill/>
                </a:ln>
                <a:solidFill>
                  <a:schemeClr val="tx1">
                    <a:tint val="75000"/>
                  </a:schemeClr>
                </a:solidFill>
                <a:effectLst/>
                <a:uLnTx/>
                <a:uFillTx/>
                <a:latin typeface="+mn-lt"/>
                <a:ea typeface="+mn-ea"/>
                <a:cs typeface="+mn-cs"/>
              </a:rPr>
              <a:t>nevazut</a:t>
            </a:r>
            <a:endParaRPr kumimoji="0" lang="ro-RO" sz="2000" b="0" i="1"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r>
              <a:rPr kumimoji="0" lang="ro-RO" sz="2000" b="0" i="1" u="none" strike="noStrike" kern="1200" cap="none" spc="0" normalizeH="0" baseline="0" noProof="0" dirty="0" smtClean="0">
                <a:ln>
                  <a:noFill/>
                </a:ln>
                <a:solidFill>
                  <a:schemeClr val="tx1">
                    <a:tint val="75000"/>
                  </a:schemeClr>
                </a:solidFill>
                <a:effectLst/>
                <a:uLnTx/>
                <a:uFillTx/>
                <a:latin typeface="+mn-lt"/>
                <a:ea typeface="+mn-ea"/>
                <a:cs typeface="+mn-cs"/>
              </a:rPr>
              <a:t>mi-a dat peste </a:t>
            </a:r>
            <a:r>
              <a:rPr kumimoji="0" lang="ro-RO" sz="2000" b="0" i="1" u="none" strike="noStrike" kern="1200" cap="none" spc="0" normalizeH="0" baseline="0" noProof="0" dirty="0" err="1" smtClean="0">
                <a:ln>
                  <a:noFill/>
                </a:ln>
                <a:solidFill>
                  <a:schemeClr val="tx1">
                    <a:tint val="75000"/>
                  </a:schemeClr>
                </a:solidFill>
                <a:effectLst/>
                <a:uLnTx/>
                <a:uFillTx/>
                <a:latin typeface="+mn-lt"/>
                <a:ea typeface="+mn-ea"/>
                <a:cs typeface="+mn-cs"/>
              </a:rPr>
              <a:t>maini</a:t>
            </a:r>
            <a:r>
              <a:rPr kumimoji="0" lang="ro-RO" sz="2000" b="0" i="1" u="none" strike="noStrike" kern="1200" cap="none" spc="0" normalizeH="0" baseline="0" noProof="0" dirty="0" smtClean="0">
                <a:ln>
                  <a:noFill/>
                </a:ln>
                <a:solidFill>
                  <a:schemeClr val="tx1">
                    <a:tint val="75000"/>
                  </a:schemeClr>
                </a:solidFill>
                <a:effectLst/>
                <a:uLnTx/>
                <a:uFillTx/>
                <a:latin typeface="+mn-lt"/>
                <a:ea typeface="+mn-ea"/>
                <a:cs typeface="+mn-cs"/>
              </a:rPr>
              <a:t> - Constantin </a:t>
            </a:r>
            <a:r>
              <a:rPr kumimoji="0" lang="ro-RO" sz="2000" b="0" i="1" u="none" strike="noStrike" kern="1200" cap="none" spc="0" normalizeH="0" baseline="0" noProof="0" dirty="0" err="1" smtClean="0">
                <a:ln>
                  <a:noFill/>
                </a:ln>
                <a:solidFill>
                  <a:schemeClr val="tx1">
                    <a:tint val="75000"/>
                  </a:schemeClr>
                </a:solidFill>
                <a:effectLst/>
                <a:uLnTx/>
                <a:uFillTx/>
                <a:latin typeface="+mn-lt"/>
                <a:ea typeface="+mn-ea"/>
                <a:cs typeface="+mn-cs"/>
              </a:rPr>
              <a:t>Brancusi</a:t>
            </a:r>
            <a:r>
              <a:rPr kumimoji="0" lang="ro-RO" sz="2000" b="0" i="1" u="none" strike="noStrike" kern="1200" cap="none" spc="0" normalizeH="0" baseline="0" noProof="0" dirty="0" smtClean="0">
                <a:ln>
                  <a:noFill/>
                </a:ln>
                <a:solidFill>
                  <a:schemeClr val="tx1">
                    <a:tint val="75000"/>
                  </a:schemeClr>
                </a:solidFill>
                <a:effectLst/>
                <a:uLnTx/>
                <a:uFillTx/>
                <a:latin typeface="+mn-lt"/>
                <a:ea typeface="+mn-ea"/>
                <a:cs typeface="+mn-cs"/>
              </a:rPr>
              <a:t>”</a:t>
            </a:r>
          </a:p>
          <a:p>
            <a:pPr marL="0" marR="0" lvl="0" indent="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r>
              <a:rPr kumimoji="0" lang="ro-RO" sz="2000" b="0"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ro-RO" sz="2000" b="0" i="0" u="none" strike="noStrike" kern="1200" cap="none" spc="0" normalizeH="0" baseline="0" noProof="0" dirty="0" smtClean="0">
                <a:ln>
                  <a:noFill/>
                </a:ln>
                <a:solidFill>
                  <a:schemeClr val="tx1">
                    <a:tint val="75000"/>
                  </a:schemeClr>
                </a:solidFill>
                <a:effectLst/>
                <a:uLnTx/>
                <a:uFillTx/>
                <a:latin typeface="+mn-lt"/>
                <a:ea typeface="+mn-ea"/>
                <a:cs typeface="+mn-cs"/>
              </a:rPr>
            </a:br>
            <a:endParaRPr kumimoji="0" lang="ro-RO"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xmlns="" val="1939097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pload.wikimedia.org/wikipedia/commons/thumb/d/d6/RO_GJ_Hobita_4.jpg/800px-RO_GJ_Hobita_4.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3568" y="548680"/>
            <a:ext cx="7620000" cy="5715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84109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oloana infinitului"/>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71600" y="548681"/>
            <a:ext cx="3028896" cy="308257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214282" y="3929066"/>
            <a:ext cx="4572000" cy="1200329"/>
          </a:xfrm>
          <a:prstGeom prst="rect">
            <a:avLst/>
          </a:prstGeom>
        </p:spPr>
        <p:txBody>
          <a:bodyPr>
            <a:spAutoFit/>
          </a:bodyPr>
          <a:lstStyle/>
          <a:p>
            <a:r>
              <a:rPr lang="it-IT" b="1" dirty="0"/>
              <a:t>Brancusi a </a:t>
            </a:r>
            <a:r>
              <a:rPr lang="it-IT" b="1" dirty="0" smtClean="0"/>
              <a:t>hotarat </a:t>
            </a:r>
            <a:r>
              <a:rPr lang="it-IT" b="1" dirty="0"/>
              <a:t>ca la Targu-Jiu o “Coloana Infinita” de mari dimensiuni era cel mai potrivit monument pentru comemorarea eroilor cazuti in razboi.</a:t>
            </a:r>
            <a:endParaRPr lang="ro-RO" b="1" dirty="0"/>
          </a:p>
        </p:txBody>
      </p:sp>
      <p:sp>
        <p:nvSpPr>
          <p:cNvPr id="4" name="Content Placeholder 2"/>
          <p:cNvSpPr txBox="1">
            <a:spLocks/>
          </p:cNvSpPr>
          <p:nvPr/>
        </p:nvSpPr>
        <p:spPr>
          <a:xfrm>
            <a:off x="1071538" y="0"/>
            <a:ext cx="6429420" cy="35716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lstStyle/>
          <a:p>
            <a:pPr marL="0" marR="0" lvl="0" indent="0" algn="ctr"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1" i="0" u="none" strike="noStrike" kern="1200" cap="none" spc="0" normalizeH="0" baseline="0" noProof="0" dirty="0" err="1" smtClean="0">
                <a:ln>
                  <a:noFill/>
                </a:ln>
                <a:solidFill>
                  <a:schemeClr val="tx1"/>
                </a:solidFill>
                <a:effectLst/>
                <a:uLnTx/>
                <a:uFillTx/>
                <a:latin typeface="+mn-lt"/>
                <a:ea typeface="+mn-ea"/>
                <a:cs typeface="+mn-cs"/>
              </a:rPr>
              <a:t>Operele</a:t>
            </a:r>
            <a:r>
              <a:rPr kumimoji="0" lang="en-US" sz="2200" b="1" i="0" u="none" strike="noStrike" kern="1200" cap="none" spc="0" normalizeH="0" noProof="0" dirty="0" smtClean="0">
                <a:ln>
                  <a:noFill/>
                </a:ln>
                <a:solidFill>
                  <a:schemeClr val="tx1"/>
                </a:solidFill>
                <a:effectLst/>
                <a:uLnTx/>
                <a:uFillTx/>
                <a:latin typeface="+mn-lt"/>
                <a:ea typeface="+mn-ea"/>
                <a:cs typeface="+mn-cs"/>
              </a:rPr>
              <a:t> </a:t>
            </a:r>
            <a:r>
              <a:rPr kumimoji="0" lang="ro-RO" sz="2200" b="1" i="0" u="none" strike="noStrike" kern="1200" cap="none" spc="0" normalizeH="0" baseline="0" noProof="0" dirty="0" smtClean="0">
                <a:ln>
                  <a:noFill/>
                </a:ln>
                <a:solidFill>
                  <a:schemeClr val="tx1"/>
                </a:solidFill>
                <a:effectLst/>
                <a:uLnTx/>
                <a:uFillTx/>
                <a:latin typeface="+mn-lt"/>
                <a:ea typeface="+mn-ea"/>
                <a:cs typeface="+mn-cs"/>
              </a:rPr>
              <a:t>cele  mai  cunoscute  ale  sculptorului </a:t>
            </a:r>
            <a:r>
              <a:rPr kumimoji="0" lang="ro-RO" sz="2200" b="1" i="0" u="none" strike="noStrike" kern="1200" cap="none" spc="0" normalizeH="0" baseline="0" noProof="0" dirty="0" err="1" smtClean="0">
                <a:ln>
                  <a:noFill/>
                </a:ln>
                <a:solidFill>
                  <a:schemeClr val="tx1"/>
                </a:solidFill>
                <a:effectLst/>
                <a:uLnTx/>
                <a:uFillTx/>
                <a:latin typeface="+mn-lt"/>
                <a:ea typeface="+mn-ea"/>
                <a:cs typeface="+mn-cs"/>
              </a:rPr>
              <a:t>romȃn</a:t>
            </a:r>
            <a:endParaRPr kumimoji="0" lang="ro-RO" sz="2200" b="1"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2" descr="Brancusi Supliciu"/>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857752" y="571480"/>
            <a:ext cx="2857520" cy="306784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6" name="Rectangle 1"/>
          <p:cNvSpPr/>
          <p:nvPr/>
        </p:nvSpPr>
        <p:spPr>
          <a:xfrm>
            <a:off x="4572000" y="3857628"/>
            <a:ext cx="3786214" cy="2031325"/>
          </a:xfrm>
          <a:prstGeom prst="rect">
            <a:avLst/>
          </a:prstGeom>
        </p:spPr>
        <p:txBody>
          <a:bodyPr wrap="square">
            <a:spAutoFit/>
          </a:bodyPr>
          <a:lstStyle/>
          <a:p>
            <a:r>
              <a:rPr lang="ro-RO" b="1" dirty="0"/>
              <a:t>Supliciu apare in mai multe variante intre 1906-1907, fiecare avand o forma usor modificata si fiind creata din materiale dierite. Este o aprofundare a temei "copilului", sculptorul incercand sa redea starea sufleteasca a modelului.</a:t>
            </a:r>
            <a:r>
              <a:rPr lang="ro-RO" dirty="0"/>
              <a:t> </a:t>
            </a:r>
          </a:p>
        </p:txBody>
      </p:sp>
    </p:spTree>
    <p:extLst>
      <p:ext uri="{BB962C8B-B14F-4D97-AF65-F5344CB8AC3E}">
        <p14:creationId xmlns:p14="http://schemas.microsoft.com/office/powerpoint/2010/main" xmlns="" val="2100820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oarta sarutului"/>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9516" y="260648"/>
            <a:ext cx="4822917" cy="295403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5072066" y="428604"/>
            <a:ext cx="3214710" cy="1015663"/>
          </a:xfrm>
          <a:prstGeom prst="rect">
            <a:avLst/>
          </a:prstGeom>
        </p:spPr>
        <p:txBody>
          <a:bodyPr wrap="square">
            <a:spAutoFit/>
          </a:bodyPr>
          <a:lstStyle/>
          <a:p>
            <a:r>
              <a:rPr lang="ro-RO" sz="2000" b="1" dirty="0"/>
              <a:t>Poarta sarutului arata ca un arc de triumf, simbolizand triumful vieţii asupra morţii.</a:t>
            </a:r>
          </a:p>
        </p:txBody>
      </p:sp>
      <p:pic>
        <p:nvPicPr>
          <p:cNvPr id="4" name="Picture 2" descr="Masa tacerii"/>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4282" y="3429000"/>
            <a:ext cx="4760912" cy="291425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5" name="Rectangle 1"/>
          <p:cNvSpPr/>
          <p:nvPr/>
        </p:nvSpPr>
        <p:spPr>
          <a:xfrm>
            <a:off x="5072066" y="3643314"/>
            <a:ext cx="3286148" cy="1631216"/>
          </a:xfrm>
          <a:prstGeom prst="rect">
            <a:avLst/>
          </a:prstGeom>
        </p:spPr>
        <p:txBody>
          <a:bodyPr wrap="square">
            <a:spAutoFit/>
          </a:bodyPr>
          <a:lstStyle/>
          <a:p>
            <a:r>
              <a:rPr lang="it-IT" sz="2000" b="1" dirty="0"/>
              <a:t>Sculptorul spunea: Linia Mesei Tacerii sugereaza curbura inchisa a cercului care aduna, apropie si uneste</a:t>
            </a:r>
            <a:r>
              <a:rPr lang="it-IT" i="1" dirty="0"/>
              <a:t>.</a:t>
            </a:r>
            <a:endParaRPr lang="ro-RO" dirty="0"/>
          </a:p>
        </p:txBody>
      </p:sp>
    </p:spTree>
    <p:extLst>
      <p:ext uri="{BB962C8B-B14F-4D97-AF65-F5344CB8AC3E}">
        <p14:creationId xmlns:p14="http://schemas.microsoft.com/office/powerpoint/2010/main" xmlns="" val="3360914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Vitelliu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7158" y="357166"/>
            <a:ext cx="3286148" cy="316699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357158" y="3500438"/>
            <a:ext cx="3286148" cy="255454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ro-RO" sz="2000" b="1" dirty="0"/>
              <a:t>Sarutul este lucrarea prin care Brancusi isi afirma autonomia artistica. Ideea principala din Sarutul este simpla: iubirea ca fuziune intre doua entitati separate reface unitatea originala a vietii.</a:t>
            </a:r>
          </a:p>
        </p:txBody>
      </p:sp>
      <p:pic>
        <p:nvPicPr>
          <p:cNvPr id="4" name="Picture 2" descr="Brancusi - Orgoliu"/>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43504" y="2000240"/>
            <a:ext cx="2838247" cy="466798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1"/>
          <p:cNvSpPr/>
          <p:nvPr/>
        </p:nvSpPr>
        <p:spPr>
          <a:xfrm>
            <a:off x="4500562" y="214290"/>
            <a:ext cx="3929058" cy="175432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vi-VN" dirty="0"/>
              <a:t>Este prima sculptura turnată in bronz de catre Constantin Brancusi . </a:t>
            </a:r>
            <a:r>
              <a:rPr lang="vi-VN" dirty="0" smtClean="0"/>
              <a:t/>
            </a:r>
            <a:br>
              <a:rPr lang="vi-VN" dirty="0" smtClean="0"/>
            </a:br>
            <a:r>
              <a:rPr lang="vi-VN" dirty="0"/>
              <a:t>Ea a fost turnata in bronz tot in 1905, la Paris, in tehnica ceara pierduta, la atelierul Adrien A. Hébrard . </a:t>
            </a:r>
            <a:endParaRPr lang="ro-RO" dirty="0"/>
          </a:p>
        </p:txBody>
      </p:sp>
    </p:spTree>
    <p:extLst>
      <p:ext uri="{BB962C8B-B14F-4D97-AF65-F5344CB8AC3E}">
        <p14:creationId xmlns:p14="http://schemas.microsoft.com/office/powerpoint/2010/main" xmlns="" val="3916446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Brancusi Pogany"/>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2910" y="285728"/>
            <a:ext cx="2290481" cy="4071966"/>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0" y="4429132"/>
            <a:ext cx="4572000" cy="147732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ro-RO" dirty="0"/>
              <a:t>Domnisoara Pogány, cunoscuta si sub numele francez Mademoiselle Pogány, este o statuie creata de Constantin Brancusi in 1913. Numele statuii provine de la pictorita maghiara Margit Pogány, pe care o cunoscuse in 1911. </a:t>
            </a:r>
          </a:p>
        </p:txBody>
      </p:sp>
      <p:pic>
        <p:nvPicPr>
          <p:cNvPr id="5" name="Picture 2" descr="Vitellius"/>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14942" y="2857496"/>
            <a:ext cx="2605398" cy="3582422"/>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6" name="Rectangle 1"/>
          <p:cNvSpPr/>
          <p:nvPr/>
        </p:nvSpPr>
        <p:spPr>
          <a:xfrm>
            <a:off x="4357686" y="214290"/>
            <a:ext cx="4071934" cy="258532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o-RO" dirty="0"/>
              <a:t>Cumintenia Pamantului reflecta filozofia lui Brancusi care isi are radacinile intr-o cumintenie anterioara crestinismului. Sculptura reprezinta o femeie foarte concentrata asupra ei insasi, figura ei degajand un mister care o transforma intr-un portret universal. Din atitudinea statuii se degaja un sentiment de atasament fata de pamantul mama. </a:t>
            </a:r>
          </a:p>
        </p:txBody>
      </p:sp>
    </p:spTree>
    <p:extLst>
      <p:ext uri="{BB962C8B-B14F-4D97-AF65-F5344CB8AC3E}">
        <p14:creationId xmlns:p14="http://schemas.microsoft.com/office/powerpoint/2010/main" xmlns="" val="855363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ursa: theredlist.com"/>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14678" y="2000240"/>
            <a:ext cx="2000264" cy="188992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3" name="Picture 2" descr="Sursa: theredlist.com"/>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28926" y="3857628"/>
            <a:ext cx="2712490" cy="211216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4" name="Picture 2" descr="Sursa: theredlist.com"/>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85720" y="0"/>
            <a:ext cx="2166934" cy="285749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5" name="Picture 2" descr="Sursa: theredlist.com"/>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928926" y="0"/>
            <a:ext cx="2643206" cy="2127781"/>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6" name="Picture 2" descr="Sursa: theredlist.com"/>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6143636" y="0"/>
            <a:ext cx="2326358" cy="278605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7" name="Picture 2" descr="Sursa: theredlist.com"/>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214282" y="2786058"/>
            <a:ext cx="2346977" cy="314327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8" name="Picture 2" descr="Sursa: theredlist.com"/>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215074" y="2857496"/>
            <a:ext cx="2214578" cy="292895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9" name="Dreptunghi 8"/>
          <p:cNvSpPr/>
          <p:nvPr/>
        </p:nvSpPr>
        <p:spPr>
          <a:xfrm>
            <a:off x="2428860" y="6072206"/>
            <a:ext cx="4286280" cy="785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Times New Roman" pitchFamily="18" charset="0"/>
                <a:cs typeface="Times New Roman" pitchFamily="18" charset="0"/>
              </a:rPr>
              <a:t>IMAGINI DIN ATELIERUL LUI BR</a:t>
            </a:r>
            <a:r>
              <a:rPr lang="ro-RO" sz="2400" dirty="0" smtClean="0">
                <a:latin typeface="Times New Roman" pitchFamily="18" charset="0"/>
                <a:cs typeface="Times New Roman" pitchFamily="18" charset="0"/>
              </a:rPr>
              <a:t>ÂNCUȘI</a:t>
            </a:r>
            <a:endParaRPr lang="ro-RO"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4153683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rot="1052000">
            <a:off x="4087110" y="933659"/>
            <a:ext cx="4572000" cy="1754326"/>
          </a:xfrm>
          <a:prstGeom prst="rect">
            <a:avLst/>
          </a:prstGeom>
        </p:spPr>
        <p:txBody>
          <a:bodyPr>
            <a:spAutoFit/>
          </a:bodyPr>
          <a:lstStyle/>
          <a:p>
            <a:r>
              <a:rPr lang="en-US" sz="2400" b="1" i="1" dirty="0" smtClean="0">
                <a:latin typeface="Times New Roman" pitchFamily="18" charset="0"/>
                <a:cs typeface="Times New Roman" pitchFamily="18" charset="0"/>
              </a:rPr>
              <a:t>was considered to be the most gifted female sculptor in the 20th-century Romania</a:t>
            </a:r>
          </a:p>
          <a:p>
            <a:r>
              <a:rPr lang="en-US" dirty="0" smtClean="0"/>
              <a:t/>
            </a:r>
            <a:br>
              <a:rPr lang="en-US" dirty="0" smtClean="0"/>
            </a:br>
            <a:endParaRPr lang="ro-RO" dirty="0"/>
          </a:p>
        </p:txBody>
      </p:sp>
      <p:sp>
        <p:nvSpPr>
          <p:cNvPr id="3" name="Title 1"/>
          <p:cNvSpPr txBox="1">
            <a:spLocks/>
          </p:cNvSpPr>
          <p:nvPr/>
        </p:nvSpPr>
        <p:spPr>
          <a:xfrm>
            <a:off x="214282" y="214291"/>
            <a:ext cx="6429420" cy="207170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o-RO" sz="4600" b="0" i="0" u="none" strike="noStrike" kern="1200" cap="none" spc="-100" normalizeH="0" baseline="0" noProof="0" dirty="0" smtClean="0">
                <a:ln>
                  <a:noFill/>
                </a:ln>
                <a:solidFill>
                  <a:schemeClr val="tx2"/>
                </a:solidFill>
                <a:effectLst/>
                <a:uLnTx/>
                <a:uFillTx/>
                <a:latin typeface="+mj-lt"/>
                <a:ea typeface="+mj-ea"/>
                <a:cs typeface="+mj-cs"/>
              </a:rPr>
              <a:t/>
            </a:r>
            <a:br>
              <a:rPr kumimoji="0" lang="ro-RO" sz="4600" b="0" i="0" u="none" strike="noStrike" kern="1200" cap="none" spc="-100" normalizeH="0" baseline="0" noProof="0" dirty="0" smtClean="0">
                <a:ln>
                  <a:noFill/>
                </a:ln>
                <a:solidFill>
                  <a:schemeClr val="tx2"/>
                </a:solidFill>
                <a:effectLst/>
                <a:uLnTx/>
                <a:uFillTx/>
                <a:latin typeface="+mj-lt"/>
                <a:ea typeface="+mj-ea"/>
                <a:cs typeface="+mj-cs"/>
              </a:rPr>
            </a:br>
            <a:endParaRPr kumimoji="0" lang="ro-RO" sz="4600" b="1" i="0" u="none" strike="noStrike" kern="1200" cap="none" spc="-100" normalizeH="0" baseline="0" noProof="0" dirty="0">
              <a:ln>
                <a:noFill/>
              </a:ln>
              <a:solidFill>
                <a:schemeClr val="tx1">
                  <a:lumMod val="95000"/>
                  <a:lumOff val="5000"/>
                </a:schemeClr>
              </a:solidFill>
              <a:effectLst/>
              <a:uLnTx/>
              <a:uFillTx/>
              <a:latin typeface="+mj-lt"/>
              <a:ea typeface="+mj-ea"/>
              <a:cs typeface="+mj-cs"/>
            </a:endParaRPr>
          </a:p>
        </p:txBody>
      </p:sp>
      <p:sp>
        <p:nvSpPr>
          <p:cNvPr id="5" name="Dreptunghi 4"/>
          <p:cNvSpPr/>
          <p:nvPr/>
        </p:nvSpPr>
        <p:spPr>
          <a:xfrm>
            <a:off x="428596" y="714356"/>
            <a:ext cx="3786214" cy="142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latin typeface="Times New Roman" pitchFamily="18" charset="0"/>
                <a:cs typeface="Times New Roman" pitchFamily="18" charset="0"/>
              </a:rPr>
              <a:t>MILITA PETRASCU </a:t>
            </a:r>
            <a:endParaRPr lang="ro-RO" sz="2800" dirty="0"/>
          </a:p>
        </p:txBody>
      </p:sp>
      <p:sp>
        <p:nvSpPr>
          <p:cNvPr id="6" name="Dreptunghi 5"/>
          <p:cNvSpPr/>
          <p:nvPr/>
        </p:nvSpPr>
        <p:spPr>
          <a:xfrm>
            <a:off x="785786" y="3929066"/>
            <a:ext cx="7286676" cy="14287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o-RO" sz="2000" b="1" dirty="0" err="1" smtClean="0">
                <a:latin typeface="Times New Roman" pitchFamily="18" charset="0"/>
                <a:cs typeface="Times New Roman" pitchFamily="18" charset="0"/>
              </a:rPr>
              <a:t>She</a:t>
            </a:r>
            <a:r>
              <a:rPr lang="ro-RO"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was the one who convinced Brancusi to give up major projects in France and come back to Romania to build the famous compound in </a:t>
            </a:r>
            <a:r>
              <a:rPr lang="en-US" sz="2000" b="1" dirty="0" err="1" smtClean="0">
                <a:latin typeface="Times New Roman" pitchFamily="18" charset="0"/>
                <a:cs typeface="Times New Roman" pitchFamily="18" charset="0"/>
              </a:rPr>
              <a:t>Targu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Jiu</a:t>
            </a:r>
            <a:r>
              <a:rPr lang="en-US" sz="2000" b="1" dirty="0" smtClean="0">
                <a:latin typeface="Times New Roman" pitchFamily="18" charset="0"/>
                <a:cs typeface="Times New Roman" pitchFamily="18" charset="0"/>
              </a:rPr>
              <a:t>, dominated by the Endless Column.</a:t>
            </a:r>
            <a:endParaRPr lang="ro-RO" sz="2000" b="1" dirty="0">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157</TotalTime>
  <Words>386</Words>
  <Application>Microsoft Office PowerPoint</Application>
  <PresentationFormat>Expunere pe ecran (4:3)</PresentationFormat>
  <Paragraphs>39</Paragraphs>
  <Slides>13</Slides>
  <Notes>3</Notes>
  <HiddenSlides>0</HiddenSlides>
  <MMClips>0</MMClips>
  <ScaleCrop>false</ScaleCrop>
  <HeadingPairs>
    <vt:vector size="4" baseType="variant">
      <vt:variant>
        <vt:lpstr>Temă</vt:lpstr>
      </vt:variant>
      <vt:variant>
        <vt:i4>1</vt:i4>
      </vt:variant>
      <vt:variant>
        <vt:lpstr>Titluri diapozitive</vt:lpstr>
      </vt:variant>
      <vt:variant>
        <vt:i4>13</vt:i4>
      </vt:variant>
    </vt:vector>
  </HeadingPairs>
  <TitlesOfParts>
    <vt:vector size="14" baseType="lpstr">
      <vt:lpstr>Adjacency</vt:lpstr>
      <vt:lpstr>Sculpture is the branch of the visual arts that operates in three dimensions. It is one of the plastic arts. Durable sculptural processes originally used carving (the removal of material) and modelling (the addition of material, as clay), in stone, metal, ceramics, wood and other materials but, since Modernism, there has been an almost complete freedom of materials and process. A wide variety of materials may be worked by removal such as carving, assembled by welding or modelling, or molded, or cast. </vt:lpstr>
      <vt:lpstr> CONSTANTIN  BRÂNCUŞI</vt:lpstr>
      <vt:lpstr>Diapozitivul 3</vt:lpstr>
      <vt:lpstr>Diapozitivul 4</vt:lpstr>
      <vt:lpstr>Diapozitivul 5</vt:lpstr>
      <vt:lpstr>Diapozitivul 6</vt:lpstr>
      <vt:lpstr>Diapozitivul 7</vt:lpstr>
      <vt:lpstr>Diapozitivul 8</vt:lpstr>
      <vt:lpstr>Diapozitivul 9</vt:lpstr>
      <vt:lpstr>Diapozitivul 10</vt:lpstr>
      <vt:lpstr>Diapozitivul 11</vt:lpstr>
      <vt:lpstr>School activities about sculpture</vt:lpstr>
      <vt:lpstr>Diapozitivul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CONSTANTIN  BRÂNCUŞI</dc:title>
  <dc:creator>miriam</dc:creator>
  <cp:lastModifiedBy>Bebe</cp:lastModifiedBy>
  <cp:revision>23</cp:revision>
  <dcterms:created xsi:type="dcterms:W3CDTF">2016-02-19T07:55:30Z</dcterms:created>
  <dcterms:modified xsi:type="dcterms:W3CDTF">2017-10-20T21:32:36Z</dcterms:modified>
</cp:coreProperties>
</file>