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3" r:id="rId12"/>
    <p:sldId id="271" r:id="rId13"/>
    <p:sldId id="272" r:id="rId14"/>
    <p:sldId id="270" r:id="rId15"/>
    <p:sldId id="276"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1D"/>
    <a:srgbClr val="6F4001"/>
    <a:srgbClr val="CC9900"/>
    <a:srgbClr val="157FFF"/>
    <a:srgbClr val="F7E289"/>
    <a:srgbClr val="D68B1C"/>
    <a:srgbClr val="D096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944" y="-426"/>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3885" y="4650640"/>
            <a:ext cx="4428445" cy="1527050"/>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141530" y="3581705"/>
            <a:ext cx="6400800" cy="1068935"/>
          </a:xfrm>
        </p:spPr>
        <p:txBody>
          <a:bodyPr>
            <a:normAutofit/>
          </a:bodyPr>
          <a:lstStyle>
            <a:lvl1pPr marL="0" indent="0" algn="r">
              <a:buNone/>
              <a:defRPr sz="2600">
                <a:solidFill>
                  <a:schemeClr val="accent6">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138425"/>
            <a:ext cx="6566315" cy="610820"/>
          </a:xfrm>
        </p:spPr>
        <p:txBody>
          <a:bodyPr>
            <a:normAutofit/>
          </a:bodyPr>
          <a:lstStyle>
            <a:lvl1pPr algn="l">
              <a:defRPr sz="3600">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901949"/>
            <a:ext cx="6413610" cy="412303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accent6">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6244435" cy="532180"/>
          </a:xfrm>
        </p:spPr>
        <p:txBody>
          <a:bodyPr>
            <a:normAutofit/>
          </a:bodyPr>
          <a:lstStyle>
            <a:lvl1pPr algn="l">
              <a:defRPr sz="3600">
                <a:solidFill>
                  <a:schemeClr val="accent6">
                    <a:lumMod val="60000"/>
                    <a:lumOff val="4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3817625" cy="773424"/>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665475"/>
            <a:ext cx="381762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7410" y="1901950"/>
            <a:ext cx="3817625" cy="773424"/>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7410" y="2665475"/>
            <a:ext cx="381762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3581400"/>
            <a:ext cx="3513130" cy="2291490"/>
          </a:xfrm>
        </p:spPr>
        <p:txBody>
          <a:bodyPr>
            <a:noAutofit/>
          </a:bodyPr>
          <a:lstStyle/>
          <a:p>
            <a:pPr algn="ctr"/>
            <a:r>
              <a:rPr lang="en-US" sz="4400" dirty="0" smtClean="0">
                <a:solidFill>
                  <a:srgbClr val="FF9E1D"/>
                </a:solidFill>
              </a:rPr>
              <a:t>Immigrants, emigrants</a:t>
            </a:r>
            <a:br>
              <a:rPr lang="en-US" sz="4400" dirty="0" smtClean="0">
                <a:solidFill>
                  <a:srgbClr val="FF9E1D"/>
                </a:solidFill>
              </a:rPr>
            </a:br>
            <a:r>
              <a:rPr lang="en-US" sz="4400" dirty="0" smtClean="0">
                <a:solidFill>
                  <a:srgbClr val="FF9E1D"/>
                </a:solidFill>
              </a:rPr>
              <a:t> and </a:t>
            </a:r>
            <a:br>
              <a:rPr lang="en-US" sz="4400" dirty="0" smtClean="0">
                <a:solidFill>
                  <a:srgbClr val="FF9E1D"/>
                </a:solidFill>
              </a:rPr>
            </a:br>
            <a:r>
              <a:rPr lang="en-US" sz="4400" dirty="0" smtClean="0">
                <a:solidFill>
                  <a:srgbClr val="FF9E1D"/>
                </a:solidFill>
              </a:rPr>
              <a:t>refugees</a:t>
            </a:r>
            <a:endParaRPr lang="en-US" sz="4400" dirty="0">
              <a:solidFill>
                <a:srgbClr val="FF9E1D"/>
              </a:solidFill>
            </a:endParaRPr>
          </a:p>
        </p:txBody>
      </p:sp>
      <p:sp>
        <p:nvSpPr>
          <p:cNvPr id="3" name="Subtitle 2"/>
          <p:cNvSpPr>
            <a:spLocks noGrp="1"/>
          </p:cNvSpPr>
          <p:nvPr>
            <p:ph type="subTitle" idx="1"/>
          </p:nvPr>
        </p:nvSpPr>
        <p:spPr>
          <a:xfrm>
            <a:off x="5630870" y="1752600"/>
            <a:ext cx="3513130" cy="1068935"/>
          </a:xfrm>
        </p:spPr>
        <p:txBody>
          <a:bodyPr>
            <a:normAutofit/>
          </a:bodyPr>
          <a:lstStyle/>
          <a:p>
            <a:pPr algn="ctr"/>
            <a:r>
              <a:rPr lang="en-US" sz="2800" dirty="0" smtClean="0">
                <a:solidFill>
                  <a:srgbClr val="FFFF00"/>
                </a:solidFill>
              </a:rPr>
              <a:t>3</a:t>
            </a:r>
            <a:r>
              <a:rPr lang="en-US" sz="2800" baseline="30000" dirty="0" smtClean="0">
                <a:solidFill>
                  <a:srgbClr val="FFFF00"/>
                </a:solidFill>
              </a:rPr>
              <a:t>rd</a:t>
            </a:r>
            <a:r>
              <a:rPr lang="en-US" sz="2800" dirty="0" smtClean="0">
                <a:solidFill>
                  <a:srgbClr val="FFFF00"/>
                </a:solidFill>
              </a:rPr>
              <a:t> primary school of </a:t>
            </a:r>
            <a:r>
              <a:rPr lang="en-US" sz="2800" dirty="0" err="1" smtClean="0">
                <a:solidFill>
                  <a:srgbClr val="FFFF00"/>
                </a:solidFill>
              </a:rPr>
              <a:t>Karpenissi</a:t>
            </a:r>
            <a:r>
              <a:rPr lang="en-US" sz="2800" dirty="0" smtClean="0">
                <a:solidFill>
                  <a:srgbClr val="FFFF00"/>
                </a:solidFill>
              </a:rPr>
              <a:t>- Greece</a:t>
            </a:r>
            <a:endParaRPr lang="el-GR" sz="2800" dirty="0" smtClean="0">
              <a:solidFill>
                <a:srgbClr val="FFFF00"/>
              </a:solidFill>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838200"/>
            <a:ext cx="4572000" cy="4123035"/>
          </a:xfrm>
        </p:spPr>
        <p:txBody>
          <a:bodyPr>
            <a:normAutofit fontScale="25000" lnSpcReduction="20000"/>
          </a:bodyPr>
          <a:lstStyle/>
          <a:p>
            <a:pPr algn="ctr">
              <a:buNone/>
            </a:pPr>
            <a:r>
              <a:rPr lang="en-US" sz="6400" b="1" dirty="0" smtClean="0"/>
              <a:t>My mother used to say</a:t>
            </a:r>
            <a:endParaRPr lang="el-GR" sz="6400" dirty="0" smtClean="0"/>
          </a:p>
          <a:p>
            <a:pPr algn="ctr">
              <a:buNone/>
            </a:pPr>
            <a:r>
              <a:rPr lang="en-US" sz="6400" b="1" dirty="0" smtClean="0"/>
              <a:t>That people have the brain.</a:t>
            </a:r>
            <a:endParaRPr lang="el-GR" sz="6400" dirty="0" smtClean="0"/>
          </a:p>
          <a:p>
            <a:pPr algn="ctr">
              <a:buNone/>
            </a:pPr>
            <a:r>
              <a:rPr lang="en-US" sz="6400" b="1" dirty="0" smtClean="0"/>
              <a:t>Now I do not know,</a:t>
            </a:r>
            <a:endParaRPr lang="el-GR" sz="6400" dirty="0" smtClean="0"/>
          </a:p>
          <a:p>
            <a:pPr algn="ctr">
              <a:buNone/>
            </a:pPr>
            <a:r>
              <a:rPr lang="en-US" sz="6400" b="1" dirty="0" smtClean="0"/>
              <a:t>If that is true or so.</a:t>
            </a:r>
            <a:endParaRPr lang="el-GR" sz="6400" dirty="0" smtClean="0"/>
          </a:p>
          <a:p>
            <a:pPr algn="ctr">
              <a:buNone/>
            </a:pPr>
            <a:r>
              <a:rPr lang="en-US" sz="6400" b="1" dirty="0" smtClean="0"/>
              <a:t> </a:t>
            </a:r>
            <a:endParaRPr lang="el-GR" sz="6400" dirty="0" smtClean="0"/>
          </a:p>
          <a:p>
            <a:pPr algn="ctr">
              <a:buNone/>
            </a:pPr>
            <a:r>
              <a:rPr lang="en-US" sz="6400" b="1" dirty="0" smtClean="0"/>
              <a:t>My trip began years ago</a:t>
            </a:r>
            <a:endParaRPr lang="el-GR" sz="6400" dirty="0" smtClean="0"/>
          </a:p>
          <a:p>
            <a:pPr algn="ctr">
              <a:buNone/>
            </a:pPr>
            <a:r>
              <a:rPr lang="en-US" sz="6400" b="1" dirty="0" smtClean="0"/>
              <a:t>when war knocked on my door.</a:t>
            </a:r>
            <a:endParaRPr lang="el-GR" sz="6400" dirty="0" smtClean="0"/>
          </a:p>
          <a:p>
            <a:pPr algn="ctr">
              <a:buNone/>
            </a:pPr>
            <a:r>
              <a:rPr lang="en-US" sz="6400" b="1" dirty="0" smtClean="0"/>
              <a:t>I couldn’t quite understand</a:t>
            </a:r>
            <a:endParaRPr lang="el-GR" sz="6400" dirty="0" smtClean="0"/>
          </a:p>
          <a:p>
            <a:pPr algn="ctr">
              <a:buNone/>
            </a:pPr>
            <a:r>
              <a:rPr lang="en-US" sz="6400" b="1" dirty="0" smtClean="0"/>
              <a:t>what everything around me meant.</a:t>
            </a:r>
            <a:endParaRPr lang="el-GR" sz="6400" dirty="0" smtClean="0"/>
          </a:p>
          <a:p>
            <a:pPr algn="ctr">
              <a:buNone/>
            </a:pPr>
            <a:r>
              <a:rPr lang="en-US" sz="6400" b="1" dirty="0" smtClean="0"/>
              <a:t> </a:t>
            </a:r>
            <a:endParaRPr lang="el-GR" sz="6400" dirty="0" smtClean="0"/>
          </a:p>
          <a:p>
            <a:pPr algn="ctr">
              <a:buNone/>
            </a:pPr>
            <a:r>
              <a:rPr lang="en-US" sz="6400" b="1" dirty="0" smtClean="0"/>
              <a:t>People suffering, lost in pain</a:t>
            </a:r>
            <a:endParaRPr lang="el-GR" sz="6400" dirty="0" smtClean="0"/>
          </a:p>
          <a:p>
            <a:pPr algn="ctr">
              <a:buNone/>
            </a:pPr>
            <a:r>
              <a:rPr lang="en-US" sz="6400" b="1" dirty="0" smtClean="0"/>
              <a:t>All my goals for the future were in vain.</a:t>
            </a:r>
            <a:endParaRPr lang="el-GR" sz="6400" dirty="0" smtClean="0"/>
          </a:p>
          <a:p>
            <a:pPr algn="ctr">
              <a:buNone/>
            </a:pPr>
            <a:r>
              <a:rPr lang="en-US" sz="6400" b="1" dirty="0" smtClean="0"/>
              <a:t>Death and sorrow all around</a:t>
            </a:r>
            <a:endParaRPr lang="el-GR" sz="6400" dirty="0" smtClean="0"/>
          </a:p>
          <a:p>
            <a:pPr algn="ctr">
              <a:buNone/>
            </a:pPr>
            <a:r>
              <a:rPr lang="en-US" sz="6400" b="1" dirty="0" smtClean="0"/>
              <a:t>and all my inside crying out.</a:t>
            </a:r>
            <a:endParaRPr lang="el-GR" sz="6400" dirty="0" smtClean="0"/>
          </a:p>
          <a:p>
            <a:pPr algn="ctr">
              <a:buNone/>
            </a:pPr>
            <a:r>
              <a:rPr lang="en-US" sz="6400" b="1" dirty="0" smtClean="0"/>
              <a:t> </a:t>
            </a:r>
            <a:endParaRPr lang="el-GR" sz="6400" dirty="0" smtClean="0"/>
          </a:p>
          <a:p>
            <a:pPr algn="ctr">
              <a:buNone/>
            </a:pPr>
            <a:r>
              <a:rPr lang="en-US" sz="6400" b="1" dirty="0" smtClean="0"/>
              <a:t>Now I must travel far away</a:t>
            </a:r>
            <a:endParaRPr lang="el-GR" sz="6400" dirty="0" smtClean="0"/>
          </a:p>
          <a:p>
            <a:pPr algn="ctr">
              <a:buNone/>
            </a:pPr>
            <a:r>
              <a:rPr lang="en-US" sz="6400" b="1" dirty="0" smtClean="0"/>
              <a:t>to seas and lands I did not claim.</a:t>
            </a:r>
            <a:endParaRPr lang="el-GR" sz="6400" dirty="0" smtClean="0"/>
          </a:p>
          <a:p>
            <a:pPr algn="ctr">
              <a:buNone/>
            </a:pPr>
            <a:r>
              <a:rPr lang="en-US" sz="6400" b="1" dirty="0" smtClean="0"/>
              <a:t>Some call me immigrant or refugee,</a:t>
            </a:r>
            <a:endParaRPr lang="el-GR" sz="6400" dirty="0" smtClean="0"/>
          </a:p>
          <a:p>
            <a:pPr algn="ctr">
              <a:buNone/>
            </a:pPr>
            <a:r>
              <a:rPr lang="en-US" sz="6400" b="1" dirty="0" smtClean="0"/>
              <a:t>who am I anymore I cannot  see!</a:t>
            </a:r>
            <a:endParaRPr lang="el-GR" sz="6400" dirty="0" smtClean="0"/>
          </a:p>
          <a:p>
            <a:pPr algn="ctr">
              <a:buNone/>
            </a:pPr>
            <a:r>
              <a:rPr lang="en-US" sz="6400" b="1" dirty="0" smtClean="0"/>
              <a:t> </a:t>
            </a:r>
            <a:endParaRPr lang="el-GR" sz="6400" dirty="0" smtClean="0"/>
          </a:p>
          <a:p>
            <a:pPr algn="ctr">
              <a:buNone/>
            </a:pPr>
            <a:r>
              <a:rPr lang="en-US" sz="6400" b="1" dirty="0" smtClean="0"/>
              <a:t>I pray to god every single day</a:t>
            </a:r>
            <a:endParaRPr lang="el-GR" sz="6400" dirty="0" smtClean="0"/>
          </a:p>
          <a:p>
            <a:pPr algn="ctr">
              <a:buNone/>
            </a:pPr>
            <a:r>
              <a:rPr lang="en-US" sz="6400" b="1" dirty="0" smtClean="0"/>
              <a:t>to find a place where I can stay.</a:t>
            </a:r>
            <a:endParaRPr lang="el-GR" sz="6400" dirty="0" smtClean="0"/>
          </a:p>
          <a:p>
            <a:pPr algn="ctr">
              <a:buNone/>
            </a:pPr>
            <a:r>
              <a:rPr lang="en-US" sz="6400" b="1" dirty="0" smtClean="0"/>
              <a:t>To play and laugh, make friends a few.</a:t>
            </a:r>
            <a:endParaRPr lang="el-GR" sz="6400" dirty="0" smtClean="0"/>
          </a:p>
          <a:p>
            <a:pPr algn="ctr">
              <a:buNone/>
            </a:pPr>
            <a:r>
              <a:rPr lang="en-US" sz="6400" b="1" dirty="0" smtClean="0"/>
              <a:t>To live my new life just like you!</a:t>
            </a:r>
            <a:endParaRPr lang="el-GR" sz="6400" dirty="0" smtClean="0"/>
          </a:p>
          <a:p>
            <a:endParaRPr lang="el-GR" dirty="0" smtClean="0"/>
          </a:p>
          <a:p>
            <a:endParaRPr lang="el-GR" dirty="0"/>
          </a:p>
        </p:txBody>
      </p:sp>
      <p:sp>
        <p:nvSpPr>
          <p:cNvPr id="3" name="2 - Τίτλος"/>
          <p:cNvSpPr>
            <a:spLocks noGrp="1"/>
          </p:cNvSpPr>
          <p:nvPr>
            <p:ph type="title"/>
          </p:nvPr>
        </p:nvSpPr>
        <p:spPr>
          <a:xfrm>
            <a:off x="304800" y="228600"/>
            <a:ext cx="3352800" cy="610820"/>
          </a:xfrm>
        </p:spPr>
        <p:txBody>
          <a:bodyPr>
            <a:noAutofit/>
          </a:bodyPr>
          <a:lstStyle/>
          <a:p>
            <a:pPr algn="ctr"/>
            <a:r>
              <a:rPr sz="4000" smtClean="0">
                <a:solidFill>
                  <a:srgbClr val="FF9E1D"/>
                </a:solidFill>
              </a:rPr>
              <a:t>My story</a:t>
            </a:r>
            <a:endParaRPr lang="el-GR" sz="4000" dirty="0">
              <a:solidFill>
                <a:srgbClr val="FF9E1D"/>
              </a:solidFill>
            </a:endParaRPr>
          </a:p>
        </p:txBody>
      </p:sp>
      <p:pic>
        <p:nvPicPr>
          <p:cNvPr id="4" name="3 - Θέση περιεχομένου" descr="12.jpg"/>
          <p:cNvPicPr>
            <a:picLocks noChangeAspect="1"/>
          </p:cNvPicPr>
          <p:nvPr/>
        </p:nvPicPr>
        <p:blipFill>
          <a:blip r:embed="rId2" cstate="print"/>
          <a:stretch>
            <a:fillRect/>
          </a:stretch>
        </p:blipFill>
        <p:spPr>
          <a:xfrm rot="20888884">
            <a:off x="3810939" y="1542671"/>
            <a:ext cx="2590800" cy="1762125"/>
          </a:xfrm>
          <a:prstGeom prst="rect">
            <a:avLst/>
          </a:prstGeom>
        </p:spPr>
      </p:pic>
      <p:pic>
        <p:nvPicPr>
          <p:cNvPr id="5" name="4 - Εικόνα" descr="13.jpg"/>
          <p:cNvPicPr>
            <a:picLocks noChangeAspect="1"/>
          </p:cNvPicPr>
          <p:nvPr/>
        </p:nvPicPr>
        <p:blipFill>
          <a:blip r:embed="rId3" cstate="print"/>
          <a:stretch>
            <a:fillRect/>
          </a:stretch>
        </p:blipFill>
        <p:spPr>
          <a:xfrm rot="781967">
            <a:off x="6342267" y="1878683"/>
            <a:ext cx="2654053" cy="1612899"/>
          </a:xfrm>
          <a:prstGeom prst="rect">
            <a:avLst/>
          </a:prstGeom>
        </p:spPr>
      </p:pic>
      <p:pic>
        <p:nvPicPr>
          <p:cNvPr id="6" name="5 - Εικόνα" descr="16.jpg"/>
          <p:cNvPicPr>
            <a:picLocks noChangeAspect="1"/>
          </p:cNvPicPr>
          <p:nvPr/>
        </p:nvPicPr>
        <p:blipFill>
          <a:blip r:embed="rId4" cstate="print"/>
          <a:stretch>
            <a:fillRect/>
          </a:stretch>
        </p:blipFill>
        <p:spPr>
          <a:xfrm>
            <a:off x="4419600" y="3581400"/>
            <a:ext cx="4262419" cy="2429201"/>
          </a:xfrm>
          <a:prstGeom prst="rect">
            <a:avLst/>
          </a:prstGeom>
        </p:spPr>
      </p:pic>
      <p:sp>
        <p:nvSpPr>
          <p:cNvPr id="7" name="6 - TextBox"/>
          <p:cNvSpPr txBox="1"/>
          <p:nvPr/>
        </p:nvSpPr>
        <p:spPr>
          <a:xfrm>
            <a:off x="4114800" y="6019800"/>
            <a:ext cx="5029200" cy="523220"/>
          </a:xfrm>
          <a:prstGeom prst="rect">
            <a:avLst/>
          </a:prstGeom>
          <a:noFill/>
        </p:spPr>
        <p:txBody>
          <a:bodyPr wrap="square" rtlCol="0">
            <a:spAutoFit/>
          </a:bodyPr>
          <a:lstStyle/>
          <a:p>
            <a:r>
              <a:rPr lang="en-US" sz="1400" dirty="0" smtClean="0">
                <a:solidFill>
                  <a:srgbClr val="FFFF00"/>
                </a:solidFill>
                <a:latin typeface="Albertus Medium" pitchFamily="34" charset="0"/>
              </a:rPr>
              <a:t>This poem was written by the teacher of B1, </a:t>
            </a:r>
          </a:p>
          <a:p>
            <a:r>
              <a:rPr lang="en-US" sz="1400" dirty="0" err="1" smtClean="0">
                <a:solidFill>
                  <a:srgbClr val="FFFF00"/>
                </a:solidFill>
                <a:latin typeface="Albertus Medium" pitchFamily="34" charset="0"/>
              </a:rPr>
              <a:t>Mrs</a:t>
            </a:r>
            <a:r>
              <a:rPr lang="en-US" sz="1400" dirty="0" smtClean="0">
                <a:solidFill>
                  <a:srgbClr val="FFFF00"/>
                </a:solidFill>
                <a:latin typeface="Albertus Medium" pitchFamily="34" charset="0"/>
              </a:rPr>
              <a:t> Stella </a:t>
            </a:r>
            <a:r>
              <a:rPr lang="en-US" sz="1400" dirty="0" err="1" smtClean="0">
                <a:solidFill>
                  <a:srgbClr val="FFFF00"/>
                </a:solidFill>
                <a:latin typeface="Albertus Medium" pitchFamily="34" charset="0"/>
              </a:rPr>
              <a:t>Ntousiou</a:t>
            </a:r>
            <a:r>
              <a:rPr lang="en-US" sz="1400" dirty="0" smtClean="0">
                <a:solidFill>
                  <a:srgbClr val="FFFF00"/>
                </a:solidFill>
                <a:latin typeface="Albertus Medium" pitchFamily="34" charset="0"/>
              </a:rPr>
              <a:t>, for the second project of ARS LONGA</a:t>
            </a:r>
            <a:endParaRPr lang="el-GR" sz="1400"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48964" y="1901949"/>
            <a:ext cx="7933035" cy="4123035"/>
          </a:xfrm>
        </p:spPr>
        <p:txBody>
          <a:bodyPr>
            <a:normAutofit fontScale="92500"/>
          </a:bodyPr>
          <a:lstStyle/>
          <a:p>
            <a:pPr>
              <a:buNone/>
            </a:pPr>
            <a:r>
              <a:rPr lang="en-US" b="1" dirty="0" smtClean="0">
                <a:solidFill>
                  <a:srgbClr val="FFFF00"/>
                </a:solidFill>
              </a:rPr>
              <a:t>Our action proposals to alleviate the refugee crisis.</a:t>
            </a:r>
          </a:p>
          <a:p>
            <a:pPr>
              <a:buNone/>
            </a:pPr>
            <a:endParaRPr lang="el-GR" dirty="0" smtClean="0"/>
          </a:p>
          <a:p>
            <a:pPr lvl="0">
              <a:buBlip>
                <a:blip r:embed="rId2"/>
              </a:buBlip>
            </a:pPr>
            <a:r>
              <a:rPr lang="en-US" dirty="0" smtClean="0"/>
              <a:t>The E. U. must take action to end war in Syria.  </a:t>
            </a:r>
            <a:endParaRPr lang="el-GR" dirty="0" smtClean="0"/>
          </a:p>
          <a:p>
            <a:pPr lvl="0">
              <a:buBlip>
                <a:blip r:embed="rId2"/>
              </a:buBlip>
            </a:pPr>
            <a:r>
              <a:rPr lang="en-US" dirty="0" smtClean="0"/>
              <a:t> All European countries must open their borders for refugees.</a:t>
            </a:r>
            <a:endParaRPr lang="el-GR" dirty="0" smtClean="0"/>
          </a:p>
          <a:p>
            <a:pPr lvl="0">
              <a:buBlip>
                <a:blip r:embed="rId2"/>
              </a:buBlip>
            </a:pPr>
            <a:r>
              <a:rPr lang="en-US" dirty="0" smtClean="0"/>
              <a:t>The European Union must help refugees be reunited with their relatives around Europe.</a:t>
            </a:r>
            <a:endParaRPr lang="el-GR" dirty="0" smtClean="0"/>
          </a:p>
          <a:p>
            <a:pPr lvl="0">
              <a:buBlip>
                <a:blip r:embed="rId2"/>
              </a:buBlip>
            </a:pPr>
            <a:r>
              <a:rPr lang="en-US" dirty="0" smtClean="0"/>
              <a:t> The E. U. must open a way by land for refugees so that they are not in danger trying to reach Europe by sea.</a:t>
            </a:r>
            <a:endParaRPr lang="el-GR" dirty="0" smtClean="0"/>
          </a:p>
          <a:p>
            <a:endParaRPr lang="el-GR" dirty="0"/>
          </a:p>
        </p:txBody>
      </p:sp>
      <p:sp>
        <p:nvSpPr>
          <p:cNvPr id="3" name="2 - Τίτλος"/>
          <p:cNvSpPr>
            <a:spLocks noGrp="1"/>
          </p:cNvSpPr>
          <p:nvPr>
            <p:ph type="title"/>
          </p:nvPr>
        </p:nvSpPr>
        <p:spPr/>
        <p:txBody>
          <a:bodyPr>
            <a:normAutofit fontScale="90000"/>
          </a:bodyPr>
          <a:lstStyle/>
          <a:p>
            <a:r>
              <a:rPr smtClean="0">
                <a:solidFill>
                  <a:srgbClr val="FF9E1D"/>
                </a:solidFill>
              </a:rPr>
              <a:t>PROPOSALS</a:t>
            </a:r>
            <a:endParaRPr lang="el-GR" dirty="0">
              <a:solidFill>
                <a:srgbClr val="FF9E1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52401" y="533400"/>
            <a:ext cx="4114800" cy="610820"/>
          </a:xfrm>
        </p:spPr>
        <p:txBody>
          <a:bodyPr>
            <a:normAutofit fontScale="90000"/>
          </a:bodyPr>
          <a:lstStyle/>
          <a:p>
            <a:r>
              <a:rPr smtClean="0">
                <a:solidFill>
                  <a:srgbClr val="FF9E1D"/>
                </a:solidFill>
              </a:rPr>
              <a:t>Great Greek artists talking about immigration</a:t>
            </a:r>
            <a:r>
              <a:rPr lang="el-GR" dirty="0" smtClean="0">
                <a:solidFill>
                  <a:srgbClr val="FF9E1D"/>
                </a:solidFill>
              </a:rPr>
              <a:t>…</a:t>
            </a:r>
            <a:endParaRPr lang="el-GR" dirty="0">
              <a:solidFill>
                <a:srgbClr val="FF9E1D"/>
              </a:solidFill>
            </a:endParaRPr>
          </a:p>
        </p:txBody>
      </p:sp>
      <p:sp>
        <p:nvSpPr>
          <p:cNvPr id="4" name="Πλαίσιο κειμένου 5"/>
          <p:cNvSpPr txBox="1">
            <a:spLocks noGrp="1"/>
          </p:cNvSpPr>
          <p:nvPr>
            <p:ph idx="1"/>
          </p:nvPr>
        </p:nvSpPr>
        <p:spPr>
          <a:xfrm>
            <a:off x="448964" y="1901949"/>
            <a:ext cx="7933035" cy="412303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fontAlgn="auto">
              <a:lnSpc>
                <a:spcPct val="115000"/>
              </a:lnSpc>
              <a:spcAft>
                <a:spcPts val="0"/>
              </a:spcAft>
              <a:buClrTx/>
              <a:buSzTx/>
              <a:buNone/>
              <a:tabLst/>
              <a:defRPr/>
            </a:pPr>
            <a:r>
              <a:rPr lang="el-GR" sz="1100" b="1" dirty="0" err="1" smtClean="0">
                <a:latin typeface="Aka-AcidGR-CuttingEdge" panose="02000603000000000000" pitchFamily="2" charset="-95"/>
                <a:ea typeface="Aka-AcidGR-CuttingEdge" panose="02000603000000000000" pitchFamily="2" charset="-95"/>
              </a:rPr>
              <a:t>«τρεις μήνες οδοιπορούμε, έλιωσαν τα παιδιά και οι γυναίκες, κι οι άντρες ντρέπονται πια να ζητιανέψουν.»</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l-GR" sz="1200" b="0" i="0" u="none" strike="noStrike" kern="0" cap="none" spc="0" normalizeH="0" baseline="0" noProof="0" dirty="0">
                <a:ln>
                  <a:noFill/>
                </a:ln>
                <a:effectLst/>
                <a:uLnTx/>
                <a:uFillTx/>
                <a:latin typeface="Batang" pitchFamily="18" charset="-127"/>
                <a:ea typeface="Batang" pitchFamily="18" charset="-127"/>
                <a:cs typeface="Times New Roman"/>
              </a:rPr>
              <a:t>Ο Χριστός </a:t>
            </a:r>
            <a:r>
              <a:rPr kumimoji="0" lang="el-GR" sz="1200" b="0" i="0" u="none" strike="noStrike" kern="0" cap="none" spc="0" normalizeH="0" baseline="0" noProof="0" dirty="0" err="1">
                <a:ln>
                  <a:noFill/>
                </a:ln>
                <a:effectLst/>
                <a:uLnTx/>
                <a:uFillTx/>
                <a:latin typeface="Batang" pitchFamily="18" charset="-127"/>
                <a:ea typeface="Batang" pitchFamily="18" charset="-127"/>
                <a:cs typeface="Times New Roman"/>
              </a:rPr>
              <a:t>ξανασταυρώνεται</a:t>
            </a:r>
            <a:r>
              <a:rPr kumimoji="0" lang="el-GR" sz="1200" b="0" i="0" u="none" strike="noStrike" kern="0" cap="none" spc="0" normalizeH="0" baseline="0" noProof="0" dirty="0">
                <a:ln>
                  <a:noFill/>
                </a:ln>
                <a:effectLst/>
                <a:uLnTx/>
                <a:uFillTx/>
                <a:latin typeface="Batang" pitchFamily="18" charset="-127"/>
                <a:ea typeface="Batang" pitchFamily="18" charset="-127"/>
                <a:cs typeface="Times New Roman"/>
              </a:rPr>
              <a:t> - </a:t>
            </a:r>
            <a:r>
              <a:rPr kumimoji="0" lang="el-GR" sz="1200" b="0" i="0" u="none" strike="noStrike" kern="0" cap="none" spc="0" normalizeH="0" baseline="0" noProof="0" dirty="0">
                <a:ln>
                  <a:noFill/>
                </a:ln>
                <a:solidFill>
                  <a:srgbClr val="FFFF00"/>
                </a:solidFill>
                <a:effectLst/>
                <a:uLnTx/>
                <a:uFillTx/>
                <a:latin typeface="Batang" pitchFamily="18" charset="-127"/>
                <a:ea typeface="Batang" pitchFamily="18" charset="-127"/>
                <a:cs typeface="Times New Roman"/>
              </a:rPr>
              <a:t>Ν. </a:t>
            </a:r>
            <a:r>
              <a:rPr kumimoji="0" lang="el-GR" sz="1200" b="0" i="0" u="none" strike="noStrike" kern="0" cap="none" spc="0" normalizeH="0" baseline="0" noProof="0" dirty="0" smtClean="0">
                <a:ln>
                  <a:noFill/>
                </a:ln>
                <a:solidFill>
                  <a:srgbClr val="FFFF00"/>
                </a:solidFill>
                <a:effectLst/>
                <a:uLnTx/>
                <a:uFillTx/>
                <a:latin typeface="Batang" pitchFamily="18" charset="-127"/>
                <a:ea typeface="Batang" pitchFamily="18" charset="-127"/>
                <a:cs typeface="Times New Roman"/>
              </a:rPr>
              <a:t>Καζαντζάκης</a:t>
            </a:r>
            <a:endParaRPr kumimoji="0" lang="en-US" sz="1200" b="0" i="0" u="none" strike="noStrike" kern="0" cap="none" spc="0" normalizeH="0" baseline="0" noProof="0" dirty="0" smtClean="0">
              <a:ln>
                <a:noFill/>
              </a:ln>
              <a:solidFill>
                <a:srgbClr val="FFFF00"/>
              </a:solidFill>
              <a:effectLst/>
              <a:uLnTx/>
              <a:uFillTx/>
              <a:latin typeface="Batang" pitchFamily="18" charset="-127"/>
              <a:ea typeface="Batang" pitchFamily="18" charset="-127"/>
              <a:cs typeface="Times New Roman"/>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smtClean="0">
              <a:ln>
                <a:noFill/>
              </a:ln>
              <a:effectLst/>
              <a:uLnTx/>
              <a:uFillTx/>
              <a:latin typeface="Batang" pitchFamily="18" charset="-127"/>
              <a:ea typeface="Batang" pitchFamily="18" charset="-127"/>
              <a:cs typeface="Times New Roman"/>
            </a:endParaRPr>
          </a:p>
          <a:p>
            <a:pPr marL="0" lvl="0" indent="0" algn="ctr">
              <a:lnSpc>
                <a:spcPct val="150000"/>
              </a:lnSpc>
              <a:spcBef>
                <a:spcPts val="0"/>
              </a:spcBef>
              <a:buClrTx/>
              <a:buSzTx/>
              <a:buNone/>
              <a:defRPr/>
            </a:pPr>
            <a:r>
              <a:rPr lang="en-US" sz="1200" kern="0" dirty="0" smtClean="0">
                <a:solidFill>
                  <a:srgbClr val="FFFF00"/>
                </a:solidFill>
                <a:latin typeface="Batang" pitchFamily="18" charset="-127"/>
                <a:ea typeface="Batang" pitchFamily="18" charset="-127"/>
                <a:cs typeface="Times New Roman"/>
              </a:rPr>
              <a:t>"Three months we travel, children and women have melted down, and men are no longer ashamed to beg."</a:t>
            </a:r>
          </a:p>
          <a:p>
            <a:pPr marL="0" lvl="0" indent="0" algn="ctr">
              <a:lnSpc>
                <a:spcPct val="150000"/>
              </a:lnSpc>
              <a:spcBef>
                <a:spcPts val="0"/>
              </a:spcBef>
              <a:buClrTx/>
              <a:buSzTx/>
              <a:buNone/>
              <a:defRPr/>
            </a:pPr>
            <a:r>
              <a:rPr lang="en-US" sz="1200" kern="0" dirty="0" smtClean="0">
                <a:solidFill>
                  <a:srgbClr val="FFFF00"/>
                </a:solidFill>
                <a:latin typeface="Batang" pitchFamily="18" charset="-127"/>
                <a:ea typeface="Batang" pitchFamily="18" charset="-127"/>
                <a:cs typeface="Times New Roman"/>
              </a:rPr>
              <a:t>Christ </a:t>
            </a:r>
            <a:r>
              <a:rPr lang="en-US" sz="1200" kern="0" dirty="0" err="1" smtClean="0">
                <a:solidFill>
                  <a:srgbClr val="FFFF00"/>
                </a:solidFill>
                <a:latin typeface="Batang" pitchFamily="18" charset="-127"/>
                <a:ea typeface="Batang" pitchFamily="18" charset="-127"/>
                <a:cs typeface="Times New Roman"/>
              </a:rPr>
              <a:t>Recrucified</a:t>
            </a:r>
            <a:r>
              <a:rPr lang="en-US" sz="1200" kern="0" dirty="0" smtClean="0">
                <a:solidFill>
                  <a:srgbClr val="FFFF00"/>
                </a:solidFill>
                <a:latin typeface="Batang" pitchFamily="18" charset="-127"/>
                <a:ea typeface="Batang" pitchFamily="18" charset="-127"/>
                <a:cs typeface="Times New Roman"/>
              </a:rPr>
              <a:t> - N. Kazantzakis</a:t>
            </a:r>
          </a:p>
          <a:p>
            <a:pPr marL="0" marR="0" lvl="0" indent="0" algn="ctr" defTabSz="914400" eaLnBrk="1" fontAlgn="auto" latinLnBrk="0" hangingPunct="1">
              <a:lnSpc>
                <a:spcPct val="150000"/>
              </a:lnSpc>
              <a:spcBef>
                <a:spcPts val="0"/>
              </a:spcBef>
              <a:spcAft>
                <a:spcPts val="0"/>
              </a:spcAft>
              <a:buClrTx/>
              <a:buSzTx/>
              <a:buFontTx/>
              <a:buNone/>
              <a:tabLst/>
              <a:defRPr/>
            </a:pPr>
            <a:endParaRPr lang="en-US" sz="1200" kern="0" dirty="0" smtClean="0">
              <a:solidFill>
                <a:srgbClr val="FFFF00"/>
              </a:solidFill>
              <a:latin typeface="Batang" pitchFamily="18" charset="-127"/>
              <a:ea typeface="Batang" pitchFamily="18" charset="-127"/>
              <a:cs typeface="Times New Roman"/>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100" dirty="0" smtClean="0">
              <a:latin typeface="Aka-AcidGR-CuttingEdge" panose="02000603000000000000" pitchFamily="2" charset="-95"/>
              <a:ea typeface="Aka-AcidGR-CuttingEdge" panose="02000603000000000000" pitchFamily="2" charset="-95"/>
            </a:endParaRPr>
          </a:p>
          <a:p>
            <a:pPr marL="0" lvl="0" indent="0" algn="ctr">
              <a:lnSpc>
                <a:spcPct val="115000"/>
              </a:lnSpc>
              <a:buClrTx/>
              <a:buSzTx/>
              <a:buNone/>
              <a:defRPr/>
            </a:pPr>
            <a:r>
              <a:rPr lang="el-GR" sz="1100" b="1" dirty="0" err="1" smtClean="0">
                <a:latin typeface="Aka-AcidGR-CuttingEdge" panose="02000603000000000000" pitchFamily="2" charset="-95"/>
                <a:ea typeface="Aka-AcidGR-CuttingEdge" panose="02000603000000000000" pitchFamily="2" charset="-95"/>
              </a:rPr>
              <a:t> «αλίμονο μας που πρέπει να ξεπατριστούμε!…» </a:t>
            </a:r>
          </a:p>
          <a:p>
            <a:pPr marL="0" lvl="0" indent="0" algn="ctr">
              <a:lnSpc>
                <a:spcPct val="115000"/>
              </a:lnSpc>
              <a:buClrTx/>
              <a:buSzTx/>
              <a:buNone/>
              <a:defRPr/>
            </a:pPr>
            <a:r>
              <a:rPr lang="el-GR" sz="1100" b="1" dirty="0" err="1" smtClean="0">
                <a:latin typeface="Aka-AcidGR-CuttingEdge" panose="02000603000000000000" pitchFamily="2" charset="-95"/>
                <a:ea typeface="Aka-AcidGR-CuttingEdge" panose="02000603000000000000" pitchFamily="2" charset="-95"/>
              </a:rPr>
              <a:t>«ως την τελευταία στιγμή τους έμενε η ελπίδα πως θα μπορούσαν να μείνουν στην παραλία ίσαμε που να περάσει η μπόρα κι ύστερα να γυρίσουνε στα χωριά τους. </a:t>
            </a:r>
          </a:p>
          <a:p>
            <a:pPr marL="0" lvl="0" indent="0" algn="ctr">
              <a:lnSpc>
                <a:spcPct val="115000"/>
              </a:lnSpc>
              <a:buClrTx/>
              <a:buSzTx/>
              <a:buNone/>
              <a:defRPr/>
            </a:pPr>
            <a:r>
              <a:rPr lang="el-GR" sz="1100" b="1" dirty="0" err="1" smtClean="0">
                <a:latin typeface="Aka-AcidGR-CuttingEdge" panose="02000603000000000000" pitchFamily="2" charset="-95"/>
                <a:ea typeface="Aka-AcidGR-CuttingEdge" panose="02000603000000000000" pitchFamily="2" charset="-95"/>
              </a:rPr>
              <a:t>Ήταν φανερό πια πως δεν μπορούσαν.» </a:t>
            </a:r>
          </a:p>
          <a:p>
            <a:pPr marL="0" lvl="0" indent="0" algn="ctr">
              <a:lnSpc>
                <a:spcPct val="115000"/>
              </a:lnSpc>
              <a:spcBef>
                <a:spcPts val="0"/>
              </a:spcBef>
              <a:spcAft>
                <a:spcPts val="1000"/>
              </a:spcAft>
              <a:buClrTx/>
              <a:buSzTx/>
              <a:buNone/>
              <a:defRPr/>
            </a:pPr>
            <a:r>
              <a:rPr lang="el-GR" sz="1200" kern="0" dirty="0" smtClean="0">
                <a:latin typeface="Batang" pitchFamily="18" charset="-127"/>
                <a:ea typeface="Batang" pitchFamily="18" charset="-127"/>
                <a:cs typeface="Times New Roman"/>
              </a:rPr>
              <a:t>Αιολική γη - </a:t>
            </a:r>
            <a:r>
              <a:rPr lang="el-GR" sz="1200" kern="0" dirty="0" err="1" smtClean="0">
                <a:solidFill>
                  <a:srgbClr val="FFFF00"/>
                </a:solidFill>
                <a:latin typeface="Batang" pitchFamily="18" charset="-127"/>
                <a:ea typeface="Batang" pitchFamily="18" charset="-127"/>
                <a:cs typeface="Times New Roman"/>
              </a:rPr>
              <a:t>Ηλ</a:t>
            </a:r>
            <a:r>
              <a:rPr lang="el-GR" sz="1200" kern="0" dirty="0" smtClean="0">
                <a:solidFill>
                  <a:srgbClr val="FFFF00"/>
                </a:solidFill>
                <a:latin typeface="Batang" pitchFamily="18" charset="-127"/>
                <a:ea typeface="Batang" pitchFamily="18" charset="-127"/>
                <a:cs typeface="Times New Roman"/>
              </a:rPr>
              <a:t>. </a:t>
            </a:r>
            <a:r>
              <a:rPr lang="el-GR" sz="1200" kern="0" dirty="0" err="1" smtClean="0">
                <a:solidFill>
                  <a:srgbClr val="FFFF00"/>
                </a:solidFill>
                <a:latin typeface="Batang" pitchFamily="18" charset="-127"/>
                <a:ea typeface="Batang" pitchFamily="18" charset="-127"/>
                <a:cs typeface="Times New Roman"/>
              </a:rPr>
              <a:t>Βενέζης</a:t>
            </a:r>
            <a:endParaRPr lang="en-US" sz="1200" kern="0" dirty="0" smtClean="0">
              <a:solidFill>
                <a:srgbClr val="FFFF00"/>
              </a:solidFill>
              <a:latin typeface="Batang" pitchFamily="18" charset="-127"/>
              <a:ea typeface="Batang" pitchFamily="18" charset="-127"/>
              <a:cs typeface="Times New Roman"/>
            </a:endParaRPr>
          </a:p>
          <a:p>
            <a:pPr marL="0" lvl="0" indent="0" algn="ctr">
              <a:lnSpc>
                <a:spcPct val="115000"/>
              </a:lnSpc>
              <a:spcBef>
                <a:spcPts val="0"/>
              </a:spcBef>
              <a:spcAft>
                <a:spcPts val="1000"/>
              </a:spcAft>
              <a:buClrTx/>
              <a:buSzTx/>
              <a:buNone/>
              <a:defRPr/>
            </a:pPr>
            <a:r>
              <a:rPr lang="en-US" sz="1200" kern="0" dirty="0" smtClean="0">
                <a:solidFill>
                  <a:srgbClr val="FFFF00"/>
                </a:solidFill>
                <a:latin typeface="Batang" pitchFamily="18" charset="-127"/>
                <a:ea typeface="Batang" pitchFamily="18" charset="-127"/>
                <a:cs typeface="Times New Roman"/>
              </a:rPr>
              <a:t>‘Pity on us that we have to leave our home! ... "</a:t>
            </a:r>
          </a:p>
          <a:p>
            <a:pPr marL="0" lvl="0" indent="0" algn="ctr">
              <a:lnSpc>
                <a:spcPct val="115000"/>
              </a:lnSpc>
              <a:spcBef>
                <a:spcPts val="0"/>
              </a:spcBef>
              <a:spcAft>
                <a:spcPts val="1000"/>
              </a:spcAft>
              <a:buClrTx/>
              <a:buSzTx/>
              <a:buNone/>
              <a:defRPr/>
            </a:pPr>
            <a:r>
              <a:rPr lang="en-US" sz="1200" kern="0" dirty="0" smtClean="0">
                <a:solidFill>
                  <a:srgbClr val="FFFF00"/>
                </a:solidFill>
                <a:latin typeface="Batang" pitchFamily="18" charset="-127"/>
                <a:ea typeface="Batang" pitchFamily="18" charset="-127"/>
                <a:cs typeface="Times New Roman"/>
              </a:rPr>
              <a:t>"Until the last moment they had hope that they could stay on the beach till  the storm passes and then return to their villages.</a:t>
            </a:r>
          </a:p>
          <a:p>
            <a:pPr marL="0" lvl="0" indent="0" algn="ctr">
              <a:lnSpc>
                <a:spcPct val="115000"/>
              </a:lnSpc>
              <a:spcBef>
                <a:spcPts val="0"/>
              </a:spcBef>
              <a:spcAft>
                <a:spcPts val="1000"/>
              </a:spcAft>
              <a:buClrTx/>
              <a:buSzTx/>
              <a:buNone/>
              <a:defRPr/>
            </a:pPr>
            <a:r>
              <a:rPr lang="en-US" sz="1200" kern="0" dirty="0" smtClean="0">
                <a:solidFill>
                  <a:srgbClr val="FFFF00"/>
                </a:solidFill>
                <a:latin typeface="Batang" pitchFamily="18" charset="-127"/>
                <a:ea typeface="Batang" pitchFamily="18" charset="-127"/>
                <a:cs typeface="Times New Roman"/>
              </a:rPr>
              <a:t>It was obvious now that they could not. "</a:t>
            </a:r>
          </a:p>
          <a:p>
            <a:pPr marL="0" lvl="0" indent="0" algn="ctr">
              <a:lnSpc>
                <a:spcPct val="115000"/>
              </a:lnSpc>
              <a:spcBef>
                <a:spcPts val="0"/>
              </a:spcBef>
              <a:spcAft>
                <a:spcPts val="1000"/>
              </a:spcAft>
              <a:buClrTx/>
              <a:buSzTx/>
              <a:buNone/>
              <a:defRPr/>
            </a:pPr>
            <a:r>
              <a:rPr lang="en-US" sz="1200" kern="0" dirty="0" smtClean="0">
                <a:solidFill>
                  <a:srgbClr val="FFFF00"/>
                </a:solidFill>
                <a:latin typeface="Batang" pitchFamily="18" charset="-127"/>
                <a:ea typeface="Batang" pitchFamily="18" charset="-127"/>
                <a:cs typeface="Times New Roman"/>
              </a:rPr>
              <a:t>Wind earth - El. </a:t>
            </a:r>
            <a:r>
              <a:rPr lang="en-US" sz="1200" kern="0" dirty="0" err="1" smtClean="0">
                <a:solidFill>
                  <a:srgbClr val="FFFF00"/>
                </a:solidFill>
                <a:latin typeface="Batang" pitchFamily="18" charset="-127"/>
                <a:ea typeface="Batang" pitchFamily="18" charset="-127"/>
                <a:cs typeface="Times New Roman"/>
              </a:rPr>
              <a:t>Venezis</a:t>
            </a:r>
            <a:endParaRPr lang="el-GR" sz="1200" kern="0" dirty="0" smtClean="0">
              <a:solidFill>
                <a:srgbClr val="FFFF00"/>
              </a:solidFill>
              <a:latin typeface="Batang" pitchFamily="18" charset="-127"/>
              <a:ea typeface="Batang" pitchFamily="18" charset="-127"/>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endParaRPr kumimoji="0" lang="el-GR" sz="1200" b="0" i="0" u="none" strike="noStrike" kern="0" cap="none" spc="0" normalizeH="0" baseline="0" noProof="0" dirty="0">
              <a:ln>
                <a:noFill/>
              </a:ln>
              <a:effectLst/>
              <a:uLnTx/>
              <a:uFillTx/>
              <a:latin typeface="Batang" pitchFamily="18" charset="-127"/>
              <a:ea typeface="Batang" pitchFamily="18" charset="-127"/>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47800"/>
            <a:ext cx="8229600" cy="4123035"/>
          </a:xfrm>
        </p:spPr>
        <p:txBody>
          <a:bodyPr>
            <a:noAutofit/>
          </a:bodyPr>
          <a:lstStyle/>
          <a:p>
            <a:pPr marL="0" indent="0">
              <a:buNone/>
            </a:pPr>
            <a:r>
              <a:rPr lang="el-GR" sz="1100" b="1" dirty="0" err="1" smtClean="0">
                <a:latin typeface="Aka-AcidGR-CuttingEdge" panose="02000603000000000000" pitchFamily="2" charset="-95"/>
                <a:ea typeface="Aka-AcidGR-CuttingEdge" panose="02000603000000000000" pitchFamily="2" charset="-95"/>
              </a:rPr>
              <a:t>Τρέμαν</a:t>
            </a:r>
            <a:r>
              <a:rPr lang="el-GR" sz="1100" b="1" dirty="0" smtClean="0">
                <a:latin typeface="Aka-AcidGR-CuttingEdge" panose="02000603000000000000" pitchFamily="2" charset="-95"/>
                <a:ea typeface="Aka-AcidGR-CuttingEdge" panose="02000603000000000000" pitchFamily="2" charset="-95"/>
              </a:rPr>
              <a:t> ακόμα απ' το φόβο. Τα μάτια τους ήταν κόκκινα απ' το αιμάτινο ποτάμι της κόλασης που διάβηκαν. Και σαν πάτησαν σε στέρεο έδαφος, μετρήθηκαν να δουν πόσοι φτάσανε και πόσοι λείπουν. </a:t>
            </a:r>
          </a:p>
          <a:p>
            <a:pPr marL="0" indent="0">
              <a:buNone/>
            </a:pPr>
            <a:r>
              <a:rPr lang="el-GR" sz="1100" b="1" dirty="0" smtClean="0">
                <a:latin typeface="Aka-AcidGR-CuttingEdge" panose="02000603000000000000" pitchFamily="2" charset="-95"/>
                <a:ea typeface="Aka-AcidGR-CuttingEdge" panose="02000603000000000000" pitchFamily="2" charset="-95"/>
              </a:rPr>
              <a:t>Και </a:t>
            </a:r>
            <a:r>
              <a:rPr lang="el-GR" sz="1100" b="1" dirty="0" err="1" smtClean="0">
                <a:latin typeface="Aka-AcidGR-CuttingEdge" panose="02000603000000000000" pitchFamily="2" charset="-95"/>
                <a:ea typeface="Aka-AcidGR-CuttingEdge" panose="02000603000000000000" pitchFamily="2" charset="-95"/>
              </a:rPr>
              <a:t>ψάχναν</a:t>
            </a:r>
            <a:r>
              <a:rPr lang="el-GR" sz="1100" b="1" dirty="0" smtClean="0">
                <a:latin typeface="Aka-AcidGR-CuttingEdge" panose="02000603000000000000" pitchFamily="2" charset="-95"/>
                <a:ea typeface="Aka-AcidGR-CuttingEdge" panose="02000603000000000000" pitchFamily="2" charset="-95"/>
              </a:rPr>
              <a:t> και για την ψυχή τους, να δουν αν ήταν στη θέση της. Μ' αυτή ήταν άφαντη. Είχε μείνει πίσω στην πατρίδα κοντά στους αγαπημένους νεκρούς και στους αιχμαλώτους, κοντά στα σπιτάκια, στα χωράφια, στις δουλειές….</a:t>
            </a:r>
          </a:p>
          <a:p>
            <a:pPr marL="0" indent="0">
              <a:buNone/>
            </a:pPr>
            <a:endParaRPr lang="el-GR" sz="1100" b="1" dirty="0" smtClean="0">
              <a:latin typeface="Aka-AcidGR-CuttingEdge" panose="02000603000000000000" pitchFamily="2" charset="-95"/>
              <a:ea typeface="Aka-AcidGR-CuttingEdge" panose="02000603000000000000" pitchFamily="2" charset="-95"/>
            </a:endParaRPr>
          </a:p>
          <a:p>
            <a:pPr marL="0" indent="0">
              <a:buNone/>
            </a:pPr>
            <a:r>
              <a:rPr lang="el-GR" sz="1100" b="1" dirty="0" smtClean="0">
                <a:latin typeface="Aka-AcidGR-CuttingEdge" panose="02000603000000000000" pitchFamily="2" charset="-95"/>
                <a:ea typeface="Aka-AcidGR-CuttingEdge" panose="02000603000000000000" pitchFamily="2" charset="-95"/>
              </a:rPr>
              <a:t>Κι είπαν: περαστικοί είμαστε, ας βολευτούμε όπως όπως, κι αύριο θα </a:t>
            </a:r>
            <a:r>
              <a:rPr lang="el-GR" sz="1100" b="1" dirty="0" err="1" smtClean="0">
                <a:latin typeface="Aka-AcidGR-CuttingEdge" panose="02000603000000000000" pitchFamily="2" charset="-95"/>
                <a:ea typeface="Aka-AcidGR-CuttingEdge" panose="02000603000000000000" pitchFamily="2" charset="-95"/>
              </a:rPr>
              <a:t>ματαγυρίσουμε</a:t>
            </a:r>
            <a:r>
              <a:rPr lang="el-GR" sz="1100" b="1" dirty="0" smtClean="0">
                <a:latin typeface="Aka-AcidGR-CuttingEdge" panose="02000603000000000000" pitchFamily="2" charset="-95"/>
                <a:ea typeface="Aka-AcidGR-CuttingEdge" panose="02000603000000000000" pitchFamily="2" charset="-95"/>
              </a:rPr>
              <a:t> στα μέρη μας. Κι αποζητούσαν, τούτη την ελπίδα, με την ίδια λαχτάρα σαν το ψωμί το νερό και τ' αλάτι.</a:t>
            </a:r>
          </a:p>
          <a:p>
            <a:pPr marL="0" indent="0">
              <a:buNone/>
            </a:pPr>
            <a:r>
              <a:rPr lang="el-GR" sz="1100" b="1" dirty="0" smtClean="0">
                <a:latin typeface="Aka-AcidGR-CuttingEdge" panose="02000603000000000000" pitchFamily="2" charset="-95"/>
                <a:ea typeface="Aka-AcidGR-CuttingEdge" panose="02000603000000000000" pitchFamily="2" charset="-95"/>
              </a:rPr>
              <a:t>Χωρίς πατρίδα χωρίς δουλειά χωρίς σπίτι. Και μόλις χτες να θυμάσαι πως ήσουνα νοικοκύρης.</a:t>
            </a:r>
          </a:p>
          <a:p>
            <a:pPr>
              <a:buNone/>
            </a:pPr>
            <a:r>
              <a:rPr lang="el-GR" sz="1200" kern="0" dirty="0" err="1" smtClean="0">
                <a:solidFill>
                  <a:srgbClr val="FFFF00"/>
                </a:solidFill>
                <a:latin typeface="Batang" pitchFamily="18" charset="-127"/>
                <a:ea typeface="Batang" pitchFamily="18" charset="-127"/>
                <a:cs typeface="Times New Roman"/>
              </a:rPr>
              <a:t>Διδώ</a:t>
            </a:r>
            <a:r>
              <a:rPr lang="el-GR" sz="1200" kern="0" dirty="0" smtClean="0">
                <a:solidFill>
                  <a:srgbClr val="FFFF00"/>
                </a:solidFill>
                <a:latin typeface="Batang" pitchFamily="18" charset="-127"/>
                <a:ea typeface="Batang" pitchFamily="18" charset="-127"/>
                <a:cs typeface="Times New Roman"/>
              </a:rPr>
              <a:t> Σωτηρίου, Οι νεκροί περιμένουν (απόσπασμα)</a:t>
            </a:r>
            <a:endParaRPr lang="en-US" sz="1200" kern="0" dirty="0" smtClean="0">
              <a:solidFill>
                <a:srgbClr val="FFFF00"/>
              </a:solidFill>
              <a:latin typeface="Batang" pitchFamily="18" charset="-127"/>
              <a:ea typeface="Batang" pitchFamily="18" charset="-127"/>
              <a:cs typeface="Times New Roman"/>
            </a:endParaRPr>
          </a:p>
          <a:p>
            <a:pPr>
              <a:buNone/>
            </a:pPr>
            <a:endParaRPr lang="el-GR" sz="1100" dirty="0" smtClean="0">
              <a:latin typeface="Aka-AcidGR-CuttingEdge" panose="02000603000000000000" pitchFamily="2" charset="-95"/>
              <a:ea typeface="Aka-AcidGR-CuttingEdge" panose="02000603000000000000" pitchFamily="2" charset="-95"/>
            </a:endParaRPr>
          </a:p>
          <a:p>
            <a:pPr>
              <a:buNone/>
            </a:pPr>
            <a:r>
              <a:rPr lang="en-US" sz="1200" kern="0" dirty="0" smtClean="0">
                <a:solidFill>
                  <a:srgbClr val="FFFF00"/>
                </a:solidFill>
                <a:latin typeface="Batang" pitchFamily="18" charset="-127"/>
                <a:ea typeface="Batang" pitchFamily="18" charset="-127"/>
                <a:cs typeface="Times New Roman"/>
              </a:rPr>
              <a:t>        They were still trembling in fear. Their eyes were red from the blood river of Hell they had just crossed. and as soon as they stepped on solid ground, they were counted to see how many had arrived and how many were missing.</a:t>
            </a:r>
          </a:p>
          <a:p>
            <a:pPr>
              <a:buNone/>
            </a:pPr>
            <a:r>
              <a:rPr lang="en-US" sz="1200" kern="0" dirty="0" smtClean="0">
                <a:solidFill>
                  <a:srgbClr val="FFFF00"/>
                </a:solidFill>
                <a:latin typeface="Batang" pitchFamily="18" charset="-127"/>
                <a:ea typeface="Batang" pitchFamily="18" charset="-127"/>
                <a:cs typeface="Times New Roman"/>
              </a:rPr>
              <a:t>         And they are looking for their soul, to see if it was in place. But it was vanished. It stayed back home near the beloved dead and the prisoners, near the houses, the fields, the jobs ....</a:t>
            </a:r>
          </a:p>
          <a:p>
            <a:pPr>
              <a:buNone/>
            </a:pPr>
            <a:endParaRPr lang="en-US" sz="1200" kern="0" dirty="0" smtClean="0">
              <a:solidFill>
                <a:srgbClr val="FFFF00"/>
              </a:solidFill>
              <a:latin typeface="Batang" pitchFamily="18" charset="-127"/>
              <a:ea typeface="Batang" pitchFamily="18" charset="-127"/>
              <a:cs typeface="Times New Roman"/>
            </a:endParaRPr>
          </a:p>
          <a:p>
            <a:pPr>
              <a:buNone/>
            </a:pPr>
            <a:r>
              <a:rPr lang="en-US" sz="1200" kern="0" dirty="0" smtClean="0">
                <a:solidFill>
                  <a:srgbClr val="FFFF00"/>
                </a:solidFill>
                <a:latin typeface="Batang" pitchFamily="18" charset="-127"/>
                <a:ea typeface="Batang" pitchFamily="18" charset="-127"/>
                <a:cs typeface="Times New Roman"/>
              </a:rPr>
              <a:t>And they said: we are passer-bys, let’s accommodate for now, and tomorrow will go back to our home. And they awaited for hope, with the same longing as bread and water and salt.</a:t>
            </a:r>
          </a:p>
          <a:p>
            <a:pPr>
              <a:buNone/>
            </a:pPr>
            <a:r>
              <a:rPr lang="en-US" sz="1200" kern="0" dirty="0" smtClean="0">
                <a:solidFill>
                  <a:srgbClr val="FFFF00"/>
                </a:solidFill>
                <a:latin typeface="Batang" pitchFamily="18" charset="-127"/>
                <a:ea typeface="Batang" pitchFamily="18" charset="-127"/>
                <a:cs typeface="Times New Roman"/>
              </a:rPr>
              <a:t>Without home without a job without a house. And just yesterday, you remember that you were so well off.</a:t>
            </a:r>
          </a:p>
          <a:p>
            <a:pPr>
              <a:buNone/>
            </a:pPr>
            <a:endParaRPr lang="en-US" sz="1200" kern="0" dirty="0" smtClean="0">
              <a:solidFill>
                <a:srgbClr val="FFFF00"/>
              </a:solidFill>
              <a:latin typeface="Batang" pitchFamily="18" charset="-127"/>
              <a:ea typeface="Batang" pitchFamily="18" charset="-127"/>
              <a:cs typeface="Times New Roman"/>
            </a:endParaRPr>
          </a:p>
          <a:p>
            <a:pPr>
              <a:buNone/>
            </a:pPr>
            <a:r>
              <a:rPr lang="en-US" sz="1200" kern="0" dirty="0" smtClean="0">
                <a:solidFill>
                  <a:srgbClr val="FFFF00"/>
                </a:solidFill>
                <a:latin typeface="Batang" pitchFamily="18" charset="-127"/>
                <a:ea typeface="Batang" pitchFamily="18" charset="-127"/>
                <a:cs typeface="Times New Roman"/>
              </a:rPr>
              <a:t>Dido </a:t>
            </a:r>
            <a:r>
              <a:rPr lang="en-US" sz="1200" kern="0" dirty="0" err="1" smtClean="0">
                <a:solidFill>
                  <a:srgbClr val="FFFF00"/>
                </a:solidFill>
                <a:latin typeface="Batang" pitchFamily="18" charset="-127"/>
                <a:ea typeface="Batang" pitchFamily="18" charset="-127"/>
                <a:cs typeface="Times New Roman"/>
              </a:rPr>
              <a:t>Sotiriou</a:t>
            </a:r>
            <a:r>
              <a:rPr lang="en-US" sz="1200" kern="0" dirty="0" smtClean="0">
                <a:solidFill>
                  <a:srgbClr val="FFFF00"/>
                </a:solidFill>
                <a:latin typeface="Batang" pitchFamily="18" charset="-127"/>
                <a:ea typeface="Batang" pitchFamily="18" charset="-127"/>
                <a:cs typeface="Times New Roman"/>
              </a:rPr>
              <a:t>, The dead are waiting (excerpt)</a:t>
            </a:r>
            <a:endParaRPr lang="el-GR" sz="1200" kern="0" dirty="0">
              <a:solidFill>
                <a:srgbClr val="FFFF00"/>
              </a:solidFill>
              <a:latin typeface="Batang" pitchFamily="18" charset="-127"/>
              <a:ea typeface="Batang" pitchFamily="18" charset="-127"/>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28600"/>
            <a:ext cx="2599035" cy="610820"/>
          </a:xfrm>
        </p:spPr>
        <p:txBody>
          <a:bodyPr>
            <a:normAutofit fontScale="90000"/>
          </a:bodyPr>
          <a:lstStyle/>
          <a:p>
            <a:r>
              <a:rPr lang="en-US" dirty="0" smtClean="0">
                <a:solidFill>
                  <a:srgbClr val="FF9E1D"/>
                </a:solidFill>
              </a:rPr>
              <a:t>Our projects</a:t>
            </a:r>
            <a:endParaRPr lang="el-GR" dirty="0">
              <a:solidFill>
                <a:srgbClr val="FF9E1D"/>
              </a:solidFill>
            </a:endParaRPr>
          </a:p>
        </p:txBody>
      </p:sp>
      <p:pic>
        <p:nvPicPr>
          <p:cNvPr id="1027" name="Picture 3"/>
          <p:cNvPicPr>
            <a:picLocks noChangeAspect="1" noChangeArrowheads="1"/>
          </p:cNvPicPr>
          <p:nvPr/>
        </p:nvPicPr>
        <p:blipFill>
          <a:blip r:embed="rId2" cstate="print"/>
          <a:srcRect t="5457"/>
          <a:stretch>
            <a:fillRect/>
          </a:stretch>
        </p:blipFill>
        <p:spPr bwMode="auto">
          <a:xfrm>
            <a:off x="914400" y="1583369"/>
            <a:ext cx="7924800" cy="5274632"/>
          </a:xfrm>
          <a:prstGeom prst="rect">
            <a:avLst/>
          </a:prstGeom>
          <a:noFill/>
          <a:ln w="9525">
            <a:noFill/>
            <a:miter lim="800000"/>
            <a:headEnd/>
            <a:tailEnd/>
          </a:ln>
          <a:effectLst/>
        </p:spPr>
      </p:pic>
      <p:sp>
        <p:nvSpPr>
          <p:cNvPr id="10" name="9 - TextBox"/>
          <p:cNvSpPr txBox="1"/>
          <p:nvPr/>
        </p:nvSpPr>
        <p:spPr>
          <a:xfrm>
            <a:off x="152400" y="838200"/>
            <a:ext cx="3962400" cy="646331"/>
          </a:xfrm>
          <a:prstGeom prst="rect">
            <a:avLst/>
          </a:prstGeom>
          <a:noFill/>
        </p:spPr>
        <p:txBody>
          <a:bodyPr wrap="square" rtlCol="0">
            <a:spAutoFit/>
          </a:bodyPr>
          <a:lstStyle/>
          <a:p>
            <a:r>
              <a:rPr lang="en-US" b="1" dirty="0" smtClean="0">
                <a:solidFill>
                  <a:srgbClr val="FFFF00"/>
                </a:solidFill>
              </a:rPr>
              <a:t>Current Greek writers that have migrated around the world and quotes.</a:t>
            </a:r>
            <a:endParaRPr lang="el-GR"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27605"/>
            <a:ext cx="4419600" cy="610820"/>
          </a:xfrm>
        </p:spPr>
        <p:txBody>
          <a:bodyPr>
            <a:normAutofit fontScale="90000"/>
          </a:bodyPr>
          <a:lstStyle/>
          <a:p>
            <a:r>
              <a:rPr lang="en-US" sz="1800" b="1" dirty="0" smtClean="0">
                <a:solidFill>
                  <a:srgbClr val="FFFF00"/>
                </a:solidFill>
                <a:latin typeface="+mn-lt"/>
                <a:ea typeface="+mn-ea"/>
                <a:cs typeface="+mn-cs"/>
              </a:rPr>
              <a:t>Famous Greeks that migrated abroad and made a successful career.</a:t>
            </a:r>
            <a:br>
              <a:rPr lang="en-US" sz="1800" b="1" dirty="0" smtClean="0">
                <a:solidFill>
                  <a:srgbClr val="FFFF00"/>
                </a:solidFill>
                <a:latin typeface="+mn-lt"/>
                <a:ea typeface="+mn-ea"/>
                <a:cs typeface="+mn-cs"/>
              </a:rPr>
            </a:br>
            <a:r>
              <a:rPr lang="en-US" sz="1800" b="1" dirty="0" smtClean="0">
                <a:solidFill>
                  <a:srgbClr val="FFFF00"/>
                </a:solidFill>
                <a:latin typeface="+mn-lt"/>
                <a:ea typeface="+mn-ea"/>
                <a:cs typeface="+mn-cs"/>
              </a:rPr>
              <a:t>Painter- El Greco</a:t>
            </a:r>
            <a:r>
              <a:rPr lang="en-US" sz="1800" b="1" dirty="0" smtClean="0">
                <a:solidFill>
                  <a:srgbClr val="FFFF00"/>
                </a:solidFill>
              </a:rPr>
              <a:t> </a:t>
            </a:r>
            <a:br>
              <a:rPr lang="en-US" sz="1800" b="1" dirty="0" smtClean="0">
                <a:solidFill>
                  <a:srgbClr val="FFFF00"/>
                </a:solidFill>
              </a:rPr>
            </a:br>
            <a:r>
              <a:rPr lang="en-US" sz="1800" b="1" dirty="0" smtClean="0">
                <a:solidFill>
                  <a:srgbClr val="FFFF00"/>
                </a:solidFill>
              </a:rPr>
              <a:t>Musician- </a:t>
            </a:r>
            <a:r>
              <a:rPr lang="en-US" sz="1800" b="1" dirty="0" err="1" smtClean="0">
                <a:solidFill>
                  <a:srgbClr val="FFFF00"/>
                </a:solidFill>
              </a:rPr>
              <a:t>Demis</a:t>
            </a:r>
            <a:r>
              <a:rPr lang="en-US" sz="1800" b="1" dirty="0" smtClean="0">
                <a:solidFill>
                  <a:srgbClr val="FFFF00"/>
                </a:solidFill>
              </a:rPr>
              <a:t> Roussos </a:t>
            </a:r>
            <a:br>
              <a:rPr lang="en-US" sz="1800" b="1" dirty="0" smtClean="0">
                <a:solidFill>
                  <a:srgbClr val="FFFF00"/>
                </a:solidFill>
              </a:rPr>
            </a:br>
            <a:r>
              <a:rPr lang="en-US" sz="1800" b="1" dirty="0" smtClean="0">
                <a:solidFill>
                  <a:srgbClr val="FFFF00"/>
                </a:solidFill>
              </a:rPr>
              <a:t>Actress- </a:t>
            </a:r>
            <a:r>
              <a:rPr lang="en-US" sz="1800" b="1" dirty="0" smtClean="0">
                <a:solidFill>
                  <a:srgbClr val="FFFF00"/>
                </a:solidFill>
              </a:rPr>
              <a:t>Jennifer Aniston</a:t>
            </a:r>
            <a:endParaRPr lang="el-GR" sz="1800" b="1" dirty="0" smtClean="0">
              <a:solidFill>
                <a:srgbClr val="FFFF00"/>
              </a:solidFill>
              <a:latin typeface="+mn-lt"/>
              <a:ea typeface="+mn-ea"/>
              <a:cs typeface="+mn-cs"/>
            </a:endParaRPr>
          </a:p>
        </p:txBody>
      </p:sp>
      <p:pic>
        <p:nvPicPr>
          <p:cNvPr id="2050" name="Picture 2"/>
          <p:cNvPicPr>
            <a:picLocks noGrp="1" noChangeAspect="1" noChangeArrowheads="1"/>
          </p:cNvPicPr>
          <p:nvPr>
            <p:ph idx="1"/>
          </p:nvPr>
        </p:nvPicPr>
        <p:blipFill>
          <a:blip r:embed="rId2" cstate="print"/>
          <a:srcRect t="9226" b="9533"/>
          <a:stretch>
            <a:fillRect/>
          </a:stretch>
        </p:blipFill>
        <p:spPr bwMode="auto">
          <a:xfrm>
            <a:off x="4724400" y="2514600"/>
            <a:ext cx="3893209" cy="42161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l="964" t="10861" r="4821" b="10137"/>
          <a:stretch>
            <a:fillRect/>
          </a:stretch>
        </p:blipFill>
        <p:spPr bwMode="auto">
          <a:xfrm>
            <a:off x="152400" y="1478759"/>
            <a:ext cx="4055491" cy="5379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371600" y="1600200"/>
            <a:ext cx="6413610" cy="4580235"/>
          </a:xfrm>
        </p:spPr>
        <p:txBody>
          <a:bodyPr>
            <a:normAutofit/>
          </a:bodyPr>
          <a:lstStyle/>
          <a:p>
            <a:pPr algn="ctr">
              <a:buNone/>
            </a:pPr>
            <a:r>
              <a:rPr lang="en-US" sz="4400" dirty="0" smtClean="0"/>
              <a:t>We care, we dare, we support !</a:t>
            </a:r>
          </a:p>
          <a:p>
            <a:pPr algn="ctr">
              <a:buNone/>
            </a:pPr>
            <a:r>
              <a:rPr lang="en-US" sz="4400" dirty="0" smtClean="0"/>
              <a:t>What about you?</a:t>
            </a:r>
          </a:p>
          <a:p>
            <a:pPr algn="ctr">
              <a:buNone/>
            </a:pPr>
            <a:endParaRPr lang="en-US" sz="4400" dirty="0" smtClean="0"/>
          </a:p>
          <a:p>
            <a:pPr algn="ctr">
              <a:buNone/>
            </a:pPr>
            <a:r>
              <a:rPr lang="en-US" sz="4400" dirty="0" smtClean="0"/>
              <a:t>Act now!</a:t>
            </a:r>
            <a:endParaRPr lang="el-GR"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04800" y="1295400"/>
            <a:ext cx="4876800" cy="4123035"/>
          </a:xfrm>
        </p:spPr>
        <p:txBody>
          <a:bodyPr/>
          <a:lstStyle/>
          <a:p>
            <a:pPr algn="ctr">
              <a:buNone/>
            </a:pPr>
            <a:r>
              <a:rPr lang="en-US" sz="4800" dirty="0" smtClean="0">
                <a:solidFill>
                  <a:srgbClr val="FF9E1D"/>
                </a:solidFill>
              </a:rPr>
              <a:t>Thank you!!!</a:t>
            </a:r>
          </a:p>
          <a:p>
            <a:endParaRPr lang="el-GR" dirty="0"/>
          </a:p>
        </p:txBody>
      </p:sp>
      <p:pic>
        <p:nvPicPr>
          <p:cNvPr id="3074" name="Picture 2" descr="C:\Users\Γραφείο Δασκάλων 1\Desktop\8e4ad005e09a1e5fcc3e5b94309a0fce.jpg"/>
          <p:cNvPicPr>
            <a:picLocks noChangeAspect="1" noChangeArrowheads="1"/>
          </p:cNvPicPr>
          <p:nvPr/>
        </p:nvPicPr>
        <p:blipFill>
          <a:blip r:embed="rId2" cstate="print"/>
          <a:srcRect/>
          <a:stretch>
            <a:fillRect/>
          </a:stretch>
        </p:blipFill>
        <p:spPr bwMode="auto">
          <a:xfrm>
            <a:off x="1371600" y="2971800"/>
            <a:ext cx="5593005" cy="3587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This presentation is created for the ERASMUS+ project titled ARS LONGA and is presented in Romania.</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365195" y="2054655"/>
            <a:ext cx="6413610" cy="4123035"/>
          </a:xfrm>
        </p:spPr>
        <p:txBody>
          <a:bodyPr>
            <a:normAutofit fontScale="85000" lnSpcReduction="20000"/>
          </a:bodyPr>
          <a:lstStyle/>
          <a:p>
            <a:endParaRPr lang="en-US" dirty="0" smtClean="0"/>
          </a:p>
          <a:p>
            <a:r>
              <a:rPr lang="en-US" dirty="0" smtClean="0"/>
              <a:t>What’ s your definition of </a:t>
            </a:r>
            <a:r>
              <a:rPr lang="en-US" b="1" dirty="0" smtClean="0">
                <a:solidFill>
                  <a:srgbClr val="FF9E1D"/>
                </a:solidFill>
              </a:rPr>
              <a:t>immigrants</a:t>
            </a:r>
            <a:r>
              <a:rPr lang="en-US" dirty="0" smtClean="0"/>
              <a:t>?</a:t>
            </a:r>
            <a:r>
              <a:rPr lang="en-US" dirty="0" smtClean="0">
                <a:latin typeface="Cambria"/>
                <a:ea typeface="Calibri"/>
                <a:cs typeface="Times New Roman"/>
              </a:rPr>
              <a:t> </a:t>
            </a:r>
          </a:p>
          <a:p>
            <a:pPr>
              <a:buNone/>
            </a:pPr>
            <a:endParaRPr lang="en-US" dirty="0" smtClean="0">
              <a:latin typeface="Cambria"/>
              <a:ea typeface="Calibri"/>
              <a:cs typeface="Times New Roman"/>
            </a:endParaRPr>
          </a:p>
          <a:p>
            <a:pPr>
              <a:buNone/>
            </a:pPr>
            <a:r>
              <a:rPr lang="en-US" dirty="0" smtClean="0">
                <a:latin typeface="Cambria"/>
                <a:ea typeface="Calibri"/>
                <a:cs typeface="Times New Roman"/>
              </a:rPr>
              <a:t>    A person who leaves his/her country because </a:t>
            </a:r>
            <a:r>
              <a:rPr lang="en-US" i="1" u="sng" dirty="0" smtClean="0">
                <a:solidFill>
                  <a:srgbClr val="FF9E1D"/>
                </a:solidFill>
                <a:latin typeface="Cambria"/>
                <a:ea typeface="Calibri"/>
                <a:cs typeface="Times New Roman"/>
              </a:rPr>
              <a:t>he/she wants to find a better job or study abroad</a:t>
            </a:r>
            <a:r>
              <a:rPr lang="en-US" dirty="0" smtClean="0">
                <a:latin typeface="Cambria"/>
                <a:ea typeface="Calibri"/>
                <a:cs typeface="Times New Roman"/>
              </a:rPr>
              <a:t>.</a:t>
            </a:r>
          </a:p>
          <a:p>
            <a:pPr>
              <a:buNone/>
            </a:pPr>
            <a:endParaRPr lang="en-US" dirty="0" smtClean="0">
              <a:latin typeface="Cambria"/>
              <a:cs typeface="Times New Roman"/>
            </a:endParaRPr>
          </a:p>
          <a:p>
            <a:r>
              <a:rPr lang="en-US" dirty="0" smtClean="0"/>
              <a:t>What’ s your definition of </a:t>
            </a:r>
            <a:r>
              <a:rPr lang="en-US" b="1" dirty="0" smtClean="0">
                <a:solidFill>
                  <a:srgbClr val="FF9E1D"/>
                </a:solidFill>
              </a:rPr>
              <a:t>emigrants</a:t>
            </a:r>
            <a:r>
              <a:rPr lang="en-US" dirty="0" smtClean="0"/>
              <a:t>?</a:t>
            </a:r>
            <a:r>
              <a:rPr lang="en-US" dirty="0" smtClean="0">
                <a:latin typeface="Cambria"/>
                <a:ea typeface="Calibri"/>
                <a:cs typeface="Times New Roman"/>
              </a:rPr>
              <a:t> </a:t>
            </a:r>
          </a:p>
          <a:p>
            <a:pPr>
              <a:buNone/>
            </a:pPr>
            <a:endParaRPr lang="en-US" dirty="0" smtClean="0"/>
          </a:p>
          <a:p>
            <a:pPr>
              <a:buNone/>
            </a:pPr>
            <a:r>
              <a:rPr lang="en-US" dirty="0" smtClean="0"/>
              <a:t>     A person who </a:t>
            </a:r>
            <a:r>
              <a:rPr lang="en-US" i="1" u="sng" dirty="0" smtClean="0">
                <a:solidFill>
                  <a:srgbClr val="FF9E1D"/>
                </a:solidFill>
              </a:rPr>
              <a:t>wants to change his/her life by living in a foreign country</a:t>
            </a:r>
            <a:r>
              <a:rPr lang="en-US" dirty="0" smtClean="0"/>
              <a:t>. He/she hopes to find a better job there or better living conditions.</a:t>
            </a:r>
            <a:endParaRPr lang="el-GR" dirty="0"/>
          </a:p>
        </p:txBody>
      </p:sp>
      <p:sp>
        <p:nvSpPr>
          <p:cNvPr id="3" name="2 - Τίτλος"/>
          <p:cNvSpPr>
            <a:spLocks noGrp="1"/>
          </p:cNvSpPr>
          <p:nvPr>
            <p:ph type="title"/>
          </p:nvPr>
        </p:nvSpPr>
        <p:spPr>
          <a:xfrm>
            <a:off x="1365195" y="1596540"/>
            <a:ext cx="7329840" cy="610820"/>
          </a:xfrm>
        </p:spPr>
        <p:txBody>
          <a:bodyPr>
            <a:noAutofit/>
          </a:bodyPr>
          <a:lstStyle/>
          <a:p>
            <a:r>
              <a:rPr sz="4000" b="1" u="sng" dirty="0" smtClean="0">
                <a:solidFill>
                  <a:srgbClr val="FF9E1D"/>
                </a:solidFill>
              </a:rPr>
              <a:t>Immigrants</a:t>
            </a:r>
            <a:r>
              <a:rPr lang="en-US" sz="4000" b="1" u="sng" dirty="0" smtClean="0">
                <a:solidFill>
                  <a:srgbClr val="FF9E1D"/>
                </a:solidFill>
              </a:rPr>
              <a:t> </a:t>
            </a:r>
            <a:r>
              <a:rPr sz="4000" b="1" u="sng" dirty="0" smtClean="0">
                <a:solidFill>
                  <a:srgbClr val="FF9E1D"/>
                </a:solidFill>
              </a:rPr>
              <a:t>and emigrants</a:t>
            </a:r>
            <a:r>
              <a:rPr lang="en-US" sz="4000" b="1" u="sng" dirty="0" smtClean="0">
                <a:solidFill>
                  <a:srgbClr val="FF9E1D"/>
                </a:solidFill>
              </a:rPr>
              <a:t/>
            </a:r>
            <a:br>
              <a:rPr lang="en-US" sz="4000" b="1" u="sng" dirty="0" smtClean="0">
                <a:solidFill>
                  <a:srgbClr val="FF9E1D"/>
                </a:solidFill>
              </a:rPr>
            </a:br>
            <a:endParaRPr lang="el-GR" sz="4000" b="1" u="sng" dirty="0">
              <a:solidFill>
                <a:srgbClr val="FF9E1D"/>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jpg"/>
          <p:cNvPicPr>
            <a:picLocks noGrp="1" noChangeAspect="1"/>
          </p:cNvPicPr>
          <p:nvPr>
            <p:ph idx="1"/>
          </p:nvPr>
        </p:nvPicPr>
        <p:blipFill>
          <a:blip r:embed="rId2" cstate="print"/>
          <a:stretch>
            <a:fillRect/>
          </a:stretch>
        </p:blipFill>
        <p:spPr>
          <a:xfrm rot="20315543">
            <a:off x="371784" y="459722"/>
            <a:ext cx="2857500" cy="1790700"/>
          </a:xfrm>
        </p:spPr>
      </p:pic>
      <p:pic>
        <p:nvPicPr>
          <p:cNvPr id="5" name="4 - Εικόνα" descr="2.jpg"/>
          <p:cNvPicPr>
            <a:picLocks noChangeAspect="1"/>
          </p:cNvPicPr>
          <p:nvPr/>
        </p:nvPicPr>
        <p:blipFill>
          <a:blip r:embed="rId3" cstate="print"/>
          <a:stretch>
            <a:fillRect/>
          </a:stretch>
        </p:blipFill>
        <p:spPr>
          <a:xfrm>
            <a:off x="2128720" y="3734410"/>
            <a:ext cx="6743700" cy="3048000"/>
          </a:xfrm>
          <a:prstGeom prst="rect">
            <a:avLst/>
          </a:prstGeom>
        </p:spPr>
      </p:pic>
      <p:pic>
        <p:nvPicPr>
          <p:cNvPr id="6" name="5 - Εικόνα" descr="ImageHandler.jpg"/>
          <p:cNvPicPr>
            <a:picLocks noChangeAspect="1"/>
          </p:cNvPicPr>
          <p:nvPr/>
        </p:nvPicPr>
        <p:blipFill>
          <a:blip r:embed="rId4" cstate="print"/>
          <a:stretch>
            <a:fillRect/>
          </a:stretch>
        </p:blipFill>
        <p:spPr>
          <a:xfrm rot="943682">
            <a:off x="2993632" y="1093626"/>
            <a:ext cx="3372781" cy="23405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3.bmp"/>
          <p:cNvPicPr>
            <a:picLocks noGrp="1" noChangeAspect="1"/>
          </p:cNvPicPr>
          <p:nvPr>
            <p:ph idx="1"/>
          </p:nvPr>
        </p:nvPicPr>
        <p:blipFill>
          <a:blip r:embed="rId2" cstate="print"/>
          <a:srcRect t="20299" b="16916"/>
          <a:stretch>
            <a:fillRect/>
          </a:stretch>
        </p:blipFill>
        <p:spPr>
          <a:xfrm>
            <a:off x="3044950" y="2054655"/>
            <a:ext cx="5793640" cy="3562662"/>
          </a:xfrm>
        </p:spPr>
      </p:pic>
      <p:sp>
        <p:nvSpPr>
          <p:cNvPr id="3" name="2 - Τίτλος"/>
          <p:cNvSpPr>
            <a:spLocks noGrp="1"/>
          </p:cNvSpPr>
          <p:nvPr>
            <p:ph type="title"/>
          </p:nvPr>
        </p:nvSpPr>
        <p:spPr>
          <a:xfrm>
            <a:off x="0" y="1138425"/>
            <a:ext cx="3359510" cy="610820"/>
          </a:xfrm>
        </p:spPr>
        <p:txBody>
          <a:bodyPr>
            <a:normAutofit fontScale="90000"/>
          </a:bodyPr>
          <a:lstStyle/>
          <a:p>
            <a:r>
              <a:rPr dirty="0" smtClean="0">
                <a:solidFill>
                  <a:srgbClr val="FF9E1D"/>
                </a:solidFill>
              </a:rPr>
              <a:t>The following graph shows </a:t>
            </a:r>
            <a:r>
              <a:rPr lang="en-US" dirty="0" smtClean="0">
                <a:solidFill>
                  <a:srgbClr val="FF9E1D"/>
                </a:solidFill>
              </a:rPr>
              <a:t>im</a:t>
            </a:r>
            <a:r>
              <a:rPr dirty="0" smtClean="0">
                <a:solidFill>
                  <a:srgbClr val="FF9E1D"/>
                </a:solidFill>
              </a:rPr>
              <a:t>migration during the</a:t>
            </a:r>
            <a:r>
              <a:rPr lang="en-US" dirty="0" smtClean="0">
                <a:solidFill>
                  <a:srgbClr val="FF9E1D"/>
                </a:solidFill>
              </a:rPr>
              <a:t> last</a:t>
            </a:r>
            <a:r>
              <a:rPr dirty="0" smtClean="0">
                <a:solidFill>
                  <a:srgbClr val="FF9E1D"/>
                </a:solidFill>
              </a:rPr>
              <a:t> </a:t>
            </a:r>
            <a:r>
              <a:rPr lang="en-US" dirty="0" smtClean="0">
                <a:solidFill>
                  <a:srgbClr val="FF9E1D"/>
                </a:solidFill>
              </a:rPr>
              <a:t>two years of Greek </a:t>
            </a:r>
            <a:r>
              <a:rPr dirty="0" smtClean="0">
                <a:solidFill>
                  <a:srgbClr val="FF9E1D"/>
                </a:solidFill>
              </a:rPr>
              <a:t>economical </a:t>
            </a:r>
            <a:r>
              <a:rPr dirty="0" smtClean="0">
                <a:solidFill>
                  <a:srgbClr val="FF9E1D"/>
                </a:solidFill>
              </a:rPr>
              <a:t>crisis.</a:t>
            </a:r>
            <a:endParaRPr lang="el-GR" dirty="0">
              <a:solidFill>
                <a:srgbClr val="FF9E1D"/>
              </a:solidFill>
            </a:endParaRPr>
          </a:p>
        </p:txBody>
      </p:sp>
      <p:sp>
        <p:nvSpPr>
          <p:cNvPr id="5" name="4 - Ορθογώνιο"/>
          <p:cNvSpPr/>
          <p:nvPr/>
        </p:nvSpPr>
        <p:spPr>
          <a:xfrm>
            <a:off x="3197655" y="5934670"/>
            <a:ext cx="5793640" cy="923330"/>
          </a:xfrm>
          <a:prstGeom prst="rect">
            <a:avLst/>
          </a:prstGeom>
        </p:spPr>
        <p:txBody>
          <a:bodyPr wrap="square">
            <a:spAutoFit/>
          </a:bodyPr>
          <a:lstStyle/>
          <a:p>
            <a:pPr lvl="0"/>
            <a:r>
              <a:rPr lang="en-US" b="1" dirty="0" smtClean="0"/>
              <a:t>If we compare the data for 2015 and 2016, immigration has decreased in the last year, especially after March 2016.</a:t>
            </a:r>
            <a:endParaRPr lang="el-GR" b="1" dirty="0" smtClean="0"/>
          </a:p>
          <a:p>
            <a:r>
              <a:rPr lang="en-US" dirty="0" smtClean="0"/>
              <a:t> </a:t>
            </a:r>
            <a:endParaRPr lang="el-G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bmp"/>
          <p:cNvPicPr>
            <a:picLocks noGrp="1" noChangeAspect="1"/>
          </p:cNvPicPr>
          <p:nvPr>
            <p:ph idx="1"/>
          </p:nvPr>
        </p:nvPicPr>
        <p:blipFill>
          <a:blip r:embed="rId2" cstate="print"/>
          <a:stretch>
            <a:fillRect/>
          </a:stretch>
        </p:blipFill>
        <p:spPr>
          <a:xfrm>
            <a:off x="0" y="998773"/>
            <a:ext cx="5029200" cy="5859227"/>
          </a:xfrm>
          <a:prstGeom prst="rect">
            <a:avLst/>
          </a:prstGeom>
          <a:ln>
            <a:noFill/>
          </a:ln>
          <a:effectLst>
            <a:softEdge rad="112500"/>
          </a:effectLst>
        </p:spPr>
      </p:pic>
      <p:sp>
        <p:nvSpPr>
          <p:cNvPr id="5" name="4 - Ορθογώνιο"/>
          <p:cNvSpPr/>
          <p:nvPr/>
        </p:nvSpPr>
        <p:spPr>
          <a:xfrm>
            <a:off x="5030115" y="2054655"/>
            <a:ext cx="3512215" cy="2985433"/>
          </a:xfrm>
          <a:prstGeom prst="rect">
            <a:avLst/>
          </a:prstGeom>
        </p:spPr>
        <p:txBody>
          <a:bodyPr wrap="square">
            <a:spAutoFit/>
          </a:bodyPr>
          <a:lstStyle/>
          <a:p>
            <a:endParaRPr lang="el-GR" sz="2800" b="1" dirty="0" smtClean="0"/>
          </a:p>
          <a:p>
            <a:pPr algn="ctr"/>
            <a:r>
              <a:rPr lang="en-US" sz="3200" dirty="0" smtClean="0">
                <a:solidFill>
                  <a:srgbClr val="FF9E1D"/>
                </a:solidFill>
              </a:rPr>
              <a:t>Greece receives more immigrants from Syria 56%</a:t>
            </a:r>
          </a:p>
          <a:p>
            <a:pPr algn="ctr"/>
            <a:r>
              <a:rPr lang="en-US" sz="3200" dirty="0" smtClean="0">
                <a:solidFill>
                  <a:srgbClr val="FF9E1D"/>
                </a:solidFill>
              </a:rPr>
              <a:t>and</a:t>
            </a:r>
          </a:p>
          <a:p>
            <a:pPr algn="ctr"/>
            <a:r>
              <a:rPr lang="en-US" sz="3200" dirty="0" smtClean="0">
                <a:solidFill>
                  <a:srgbClr val="FF9E1D"/>
                </a:solidFill>
              </a:rPr>
              <a:t> Afghanistan 25%.</a:t>
            </a:r>
            <a:endParaRPr lang="el-GR" sz="3200" dirty="0" smtClean="0">
              <a:solidFill>
                <a:srgbClr val="FF9E1D"/>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bmp"/>
          <p:cNvPicPr>
            <a:picLocks noGrp="1" noChangeAspect="1"/>
          </p:cNvPicPr>
          <p:nvPr>
            <p:ph idx="1"/>
          </p:nvPr>
        </p:nvPicPr>
        <p:blipFill>
          <a:blip r:embed="rId2" cstate="print"/>
          <a:srcRect r="22769" b="16070"/>
          <a:stretch>
            <a:fillRect/>
          </a:stretch>
        </p:blipFill>
        <p:spPr>
          <a:xfrm>
            <a:off x="152400" y="838199"/>
            <a:ext cx="4419600" cy="6019801"/>
          </a:xfrm>
          <a:prstGeom prst="rect">
            <a:avLst/>
          </a:prstGeom>
          <a:ln>
            <a:noFill/>
          </a:ln>
          <a:effectLst>
            <a:softEdge rad="112500"/>
          </a:effectLst>
        </p:spPr>
      </p:pic>
      <p:sp>
        <p:nvSpPr>
          <p:cNvPr id="5" name="4 - Ορθογώνιο"/>
          <p:cNvSpPr/>
          <p:nvPr/>
        </p:nvSpPr>
        <p:spPr>
          <a:xfrm>
            <a:off x="4572000" y="2571744"/>
            <a:ext cx="4572000" cy="1661993"/>
          </a:xfrm>
          <a:prstGeom prst="rect">
            <a:avLst/>
          </a:prstGeom>
        </p:spPr>
        <p:txBody>
          <a:bodyPr wrap="square">
            <a:spAutoFit/>
          </a:bodyPr>
          <a:lstStyle/>
          <a:p>
            <a:pPr lvl="0"/>
            <a:endParaRPr lang="el-GR" dirty="0" smtClean="0"/>
          </a:p>
          <a:p>
            <a:pPr lvl="0" algn="ctr"/>
            <a:r>
              <a:rPr lang="en-US" sz="2800" b="1" dirty="0" smtClean="0">
                <a:solidFill>
                  <a:srgbClr val="FF9E1D"/>
                </a:solidFill>
              </a:rPr>
              <a:t>Greeks emigrate mainly to Germany and</a:t>
            </a:r>
          </a:p>
          <a:p>
            <a:pPr lvl="0" algn="ctr"/>
            <a:r>
              <a:rPr lang="en-US" sz="2800" b="1" dirty="0" smtClean="0">
                <a:solidFill>
                  <a:srgbClr val="FF9E1D"/>
                </a:solidFill>
              </a:rPr>
              <a:t> the United Kingdom.</a:t>
            </a:r>
            <a:endParaRPr lang="el-GR" sz="2800" b="1" dirty="0" smtClean="0">
              <a:solidFill>
                <a:srgbClr val="FF9E1D"/>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1.jpg"/>
          <p:cNvPicPr>
            <a:picLocks noGrp="1" noChangeAspect="1"/>
          </p:cNvPicPr>
          <p:nvPr>
            <p:ph idx="1"/>
          </p:nvPr>
        </p:nvPicPr>
        <p:blipFill>
          <a:blip r:embed="rId2" cstate="print"/>
          <a:stretch>
            <a:fillRect/>
          </a:stretch>
        </p:blipFill>
        <p:spPr>
          <a:xfrm>
            <a:off x="609600" y="1905000"/>
            <a:ext cx="7810500" cy="4352925"/>
          </a:xfrm>
        </p:spPr>
      </p:pic>
      <p:sp>
        <p:nvSpPr>
          <p:cNvPr id="3" name="2 - Τίτλος"/>
          <p:cNvSpPr>
            <a:spLocks noGrp="1"/>
          </p:cNvSpPr>
          <p:nvPr>
            <p:ph type="title"/>
          </p:nvPr>
        </p:nvSpPr>
        <p:spPr/>
        <p:txBody>
          <a:bodyPr>
            <a:noAutofit/>
          </a:bodyPr>
          <a:lstStyle/>
          <a:p>
            <a:r>
              <a:rPr sz="4400" smtClean="0">
                <a:solidFill>
                  <a:srgbClr val="FF9E1D"/>
                </a:solidFill>
              </a:rPr>
              <a:t>Refugees</a:t>
            </a:r>
            <a:endParaRPr lang="el-GR" sz="4400" dirty="0">
              <a:solidFill>
                <a:srgbClr val="FF9E1D"/>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A refugee is someone who </a:t>
            </a:r>
            <a:r>
              <a:rPr lang="en-US" i="1" u="sng" dirty="0" smtClean="0">
                <a:solidFill>
                  <a:srgbClr val="FF9E1D"/>
                </a:solidFill>
              </a:rPr>
              <a:t>has to leave his/her country</a:t>
            </a:r>
            <a:r>
              <a:rPr lang="en-US" dirty="0" smtClean="0"/>
              <a:t>, because of war, natural disasters or famine.</a:t>
            </a:r>
            <a:endParaRPr lang="el-GR" dirty="0"/>
          </a:p>
        </p:txBody>
      </p:sp>
      <p:sp>
        <p:nvSpPr>
          <p:cNvPr id="3" name="2 - Τίτλος"/>
          <p:cNvSpPr>
            <a:spLocks noGrp="1"/>
          </p:cNvSpPr>
          <p:nvPr>
            <p:ph type="title"/>
          </p:nvPr>
        </p:nvSpPr>
        <p:spPr/>
        <p:txBody>
          <a:bodyPr>
            <a:normAutofit fontScale="90000"/>
          </a:bodyPr>
          <a:lstStyle/>
          <a:p>
            <a:r>
              <a:rPr b="1" smtClean="0">
                <a:solidFill>
                  <a:srgbClr val="FF9E1D"/>
                </a:solidFill>
              </a:rPr>
              <a:t>WHAT IS BEING A REFUGEE?</a:t>
            </a:r>
            <a:endParaRPr lang="el-GR" dirty="0">
              <a:solidFill>
                <a:srgbClr val="FF9E1D"/>
              </a:solidFill>
            </a:endParaRPr>
          </a:p>
        </p:txBody>
      </p:sp>
      <p:pic>
        <p:nvPicPr>
          <p:cNvPr id="4" name="3 - Εικόνα" descr="17.jpg"/>
          <p:cNvPicPr>
            <a:picLocks noChangeAspect="1"/>
          </p:cNvPicPr>
          <p:nvPr/>
        </p:nvPicPr>
        <p:blipFill>
          <a:blip r:embed="rId2" cstate="print"/>
          <a:stretch>
            <a:fillRect/>
          </a:stretch>
        </p:blipFill>
        <p:spPr>
          <a:xfrm>
            <a:off x="2133600" y="3733800"/>
            <a:ext cx="6743700" cy="304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671</Words>
  <Application>Microsoft Office PowerPoint</Application>
  <PresentationFormat>Προβολή στην οθόνη (4:3)</PresentationFormat>
  <Paragraphs>97</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Office Theme</vt:lpstr>
      <vt:lpstr>Immigrants, emigrants  and  refugees</vt:lpstr>
      <vt:lpstr>Διαφάνεια 2</vt:lpstr>
      <vt:lpstr>Immigrants and emigrants </vt:lpstr>
      <vt:lpstr>Διαφάνεια 4</vt:lpstr>
      <vt:lpstr>The following graph shows immigration during the last two years of Greek economical crisis.</vt:lpstr>
      <vt:lpstr>Διαφάνεια 6</vt:lpstr>
      <vt:lpstr>Διαφάνεια 7</vt:lpstr>
      <vt:lpstr>Refugees</vt:lpstr>
      <vt:lpstr>WHAT IS BEING A REFUGEE?</vt:lpstr>
      <vt:lpstr>My story</vt:lpstr>
      <vt:lpstr>PROPOSALS</vt:lpstr>
      <vt:lpstr>Great Greek artists talking about immigration…</vt:lpstr>
      <vt:lpstr>Διαφάνεια 13</vt:lpstr>
      <vt:lpstr>Our projects</vt:lpstr>
      <vt:lpstr>Famous Greeks that migrated abroad and made a successful career. Painter- El Greco  Musician- Demis Roussos  Actress- Jennifer Aniston</vt:lpstr>
      <vt:lpstr>Διαφάνεια 16</vt:lpstr>
      <vt:lpstr>Διαφάνεια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53</cp:revision>
  <dcterms:created xsi:type="dcterms:W3CDTF">2013-08-21T19:17:07Z</dcterms:created>
  <dcterms:modified xsi:type="dcterms:W3CDTF">2017-03-25T21:01:56Z</dcterms:modified>
</cp:coreProperties>
</file>