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FFC38F-C660-43F4-9E35-BDBFC1CA9126}" type="datetimeFigureOut">
              <a:rPr lang="ro-RO" smtClean="0"/>
              <a:pPr/>
              <a:t>06.09.2017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2C0448-08D4-4152-8E04-2D5630D7424B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centraleurope.org/ro/despre-noi/unhcr-in-romania.html" TargetMode="External"/><Relationship Id="rId2" Type="http://schemas.openxmlformats.org/officeDocument/2006/relationships/hyperlink" Target="http://www.aidrom.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vintecelebre.r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endParaRPr lang="ro-RO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7406640" cy="4032448"/>
          </a:xfrm>
        </p:spPr>
        <p:txBody>
          <a:bodyPr>
            <a:normAutofit lnSpcReduction="10000"/>
          </a:bodyPr>
          <a:lstStyle/>
          <a:p>
            <a:pPr algn="ctr"/>
            <a:endParaRPr lang="ro-RO" dirty="0" smtClean="0"/>
          </a:p>
          <a:p>
            <a:pPr algn="ctr"/>
            <a:r>
              <a:rPr lang="ro-RO" dirty="0" smtClean="0">
                <a:solidFill>
                  <a:srgbClr val="002060"/>
                </a:solidFill>
              </a:rPr>
              <a:t>MIGRATION</a:t>
            </a:r>
          </a:p>
          <a:p>
            <a:pPr algn="ctr"/>
            <a:r>
              <a:rPr lang="ro-RO" i="1" dirty="0" smtClean="0">
                <a:solidFill>
                  <a:srgbClr val="0070C0"/>
                </a:solidFill>
              </a:rPr>
              <a:t>EMIGRANT,  IM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ro-RO" i="1" dirty="0" smtClean="0">
                <a:solidFill>
                  <a:srgbClr val="0070C0"/>
                </a:solidFill>
              </a:rPr>
              <a:t>IGRANT,  REFUGEE</a:t>
            </a:r>
          </a:p>
          <a:p>
            <a:pPr algn="ctr"/>
            <a:endParaRPr lang="ro-RO" i="1" dirty="0" smtClean="0">
              <a:solidFill>
                <a:srgbClr val="0070C0"/>
              </a:solidFill>
            </a:endParaRPr>
          </a:p>
          <a:p>
            <a:pPr algn="ctr"/>
            <a:endParaRPr lang="ro-RO" i="1" dirty="0">
              <a:solidFill>
                <a:srgbClr val="0070C0"/>
              </a:solidFill>
            </a:endParaRPr>
          </a:p>
          <a:p>
            <a:pPr algn="ctr"/>
            <a:r>
              <a:rPr lang="ro-RO" sz="1800" i="1" dirty="0" smtClean="0">
                <a:solidFill>
                  <a:srgbClr val="0070C0"/>
                </a:solidFill>
              </a:rPr>
              <a:t>				                 Teachers responsible:</a:t>
            </a:r>
          </a:p>
          <a:p>
            <a:r>
              <a:rPr lang="ro-RO" sz="1800" i="1" dirty="0" smtClean="0">
                <a:solidFill>
                  <a:srgbClr val="0070C0"/>
                </a:solidFill>
              </a:rPr>
              <a:t>Project Erasmus + coordinator:</a:t>
            </a:r>
            <a:r>
              <a:rPr lang="ro-RO" sz="1800" i="1" dirty="0">
                <a:solidFill>
                  <a:srgbClr val="0070C0"/>
                </a:solidFill>
              </a:rPr>
              <a:t> </a:t>
            </a:r>
            <a:r>
              <a:rPr lang="ro-RO" sz="1800" i="1" dirty="0" smtClean="0">
                <a:solidFill>
                  <a:srgbClr val="0070C0"/>
                </a:solidFill>
              </a:rPr>
              <a:t>                 		      Alina </a:t>
            </a:r>
            <a:r>
              <a:rPr lang="ro-RO" sz="1800" i="1" dirty="0">
                <a:solidFill>
                  <a:srgbClr val="0070C0"/>
                </a:solidFill>
              </a:rPr>
              <a:t>Botei </a:t>
            </a:r>
            <a:endParaRPr lang="ro-RO" sz="1800" i="1" dirty="0" smtClean="0">
              <a:solidFill>
                <a:srgbClr val="0070C0"/>
              </a:solidFill>
            </a:endParaRPr>
          </a:p>
          <a:p>
            <a:r>
              <a:rPr lang="ro-RO" sz="1800" i="1" dirty="0" smtClean="0">
                <a:solidFill>
                  <a:srgbClr val="0070C0"/>
                </a:solidFill>
              </a:rPr>
              <a:t>Claudia Raicu</a:t>
            </a:r>
            <a:r>
              <a:rPr lang="ro-RO" sz="1800" i="1" dirty="0">
                <a:solidFill>
                  <a:srgbClr val="0070C0"/>
                </a:solidFill>
              </a:rPr>
              <a:t>	</a:t>
            </a:r>
            <a:r>
              <a:rPr lang="ro-RO" sz="1800" i="1" dirty="0" smtClean="0">
                <a:solidFill>
                  <a:srgbClr val="0070C0"/>
                </a:solidFill>
              </a:rPr>
              <a:t>				     Lucica </a:t>
            </a:r>
            <a:r>
              <a:rPr lang="ro-RO" sz="1800" i="1" dirty="0">
                <a:solidFill>
                  <a:srgbClr val="0070C0"/>
                </a:solidFill>
              </a:rPr>
              <a:t>Suciu</a:t>
            </a:r>
          </a:p>
          <a:p>
            <a:r>
              <a:rPr lang="ro-RO" sz="1800" i="1" dirty="0" smtClean="0">
                <a:solidFill>
                  <a:srgbClr val="0070C0"/>
                </a:solidFill>
              </a:rPr>
              <a:t>		</a:t>
            </a:r>
            <a:r>
              <a:rPr lang="ro-RO" i="1" dirty="0" smtClean="0">
                <a:solidFill>
                  <a:srgbClr val="0070C0"/>
                </a:solidFill>
              </a:rPr>
              <a:t>								</a:t>
            </a:r>
            <a:endParaRPr lang="ro-RO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21701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4046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KA2 - Cooperation for Innovation and  the Exchange of Good Practices Strategic Partnerships for Schools </a:t>
            </a: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xmlns="" val="30242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Who is an emigrant?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Pupils from many classes talked about people who have gone to other countries.</a:t>
            </a:r>
          </a:p>
          <a:p>
            <a:r>
              <a:rPr lang="en-US" sz="2800" dirty="0" smtClean="0"/>
              <a:t>There are:</a:t>
            </a:r>
          </a:p>
          <a:p>
            <a:pPr marL="82296" indent="0">
              <a:buNone/>
            </a:pPr>
            <a:r>
              <a:rPr lang="en-US" sz="2800" dirty="0"/>
              <a:t>- </a:t>
            </a:r>
            <a:r>
              <a:rPr lang="en-US" sz="2800" dirty="0" smtClean="0"/>
              <a:t>parents </a:t>
            </a:r>
            <a:r>
              <a:rPr lang="en-US" sz="2800" dirty="0"/>
              <a:t>who have left to work abroad;</a:t>
            </a:r>
          </a:p>
          <a:p>
            <a:pPr marL="82296" indent="0">
              <a:buNone/>
            </a:pPr>
            <a:r>
              <a:rPr lang="en-US" sz="2800" dirty="0"/>
              <a:t>- </a:t>
            </a:r>
            <a:r>
              <a:rPr lang="en-US" sz="2800" dirty="0" smtClean="0"/>
              <a:t>relatives </a:t>
            </a:r>
            <a:r>
              <a:rPr lang="en-US" sz="2800" dirty="0"/>
              <a:t>who went to study;</a:t>
            </a:r>
          </a:p>
          <a:p>
            <a:pPr>
              <a:buFontTx/>
              <a:buChar char="-"/>
            </a:pPr>
            <a:r>
              <a:rPr lang="en-US" sz="2800" dirty="0" smtClean="0"/>
              <a:t>knowledge, </a:t>
            </a:r>
            <a:r>
              <a:rPr lang="en-US" sz="2800" dirty="0"/>
              <a:t>they left the cultural </a:t>
            </a:r>
            <a:r>
              <a:rPr lang="en-US" sz="2800" dirty="0" smtClean="0"/>
              <a:t>desire.</a:t>
            </a:r>
          </a:p>
          <a:p>
            <a:pPr marL="82296" indent="0">
              <a:buNone/>
            </a:pPr>
            <a:endParaRPr lang="en-US" sz="2800" dirty="0" smtClean="0"/>
          </a:p>
          <a:p>
            <a:pPr marL="82296" indent="0">
              <a:buNone/>
            </a:pPr>
            <a:r>
              <a:rPr lang="en-US" sz="2800" u="sng" dirty="0" smtClean="0"/>
              <a:t>Preferred: </a:t>
            </a:r>
            <a:r>
              <a:rPr lang="en-US" sz="2800" dirty="0"/>
              <a:t>Germany, Spain, Italy, France, England, Canada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xmlns="" val="9319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an immigrant?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84864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Questions about strangers </a:t>
            </a:r>
            <a:r>
              <a:rPr lang="en-US" sz="2400" dirty="0" smtClean="0">
                <a:solidFill>
                  <a:srgbClr val="7030A0"/>
                </a:solidFill>
              </a:rPr>
              <a:t>from Romania.</a:t>
            </a:r>
          </a:p>
          <a:p>
            <a:pPr marL="82296" indent="0">
              <a:buNone/>
            </a:pPr>
            <a:r>
              <a:rPr lang="ro-RO" sz="2400" dirty="0">
                <a:solidFill>
                  <a:srgbClr val="002060"/>
                </a:solidFill>
              </a:rPr>
              <a:t>Chinese-Chinese </a:t>
            </a:r>
            <a:r>
              <a:rPr lang="ro-RO" sz="2400" dirty="0" smtClean="0">
                <a:solidFill>
                  <a:srgbClr val="002060"/>
                </a:solidFill>
              </a:rPr>
              <a:t>shop</a:t>
            </a:r>
            <a:r>
              <a:rPr lang="en-US" sz="2400" dirty="0" smtClean="0">
                <a:solidFill>
                  <a:srgbClr val="002060"/>
                </a:solidFill>
              </a:rPr>
              <a:t>         </a:t>
            </a:r>
            <a:r>
              <a:rPr lang="ro-RO" sz="2400" dirty="0" smtClean="0">
                <a:solidFill>
                  <a:srgbClr val="002060"/>
                </a:solidFill>
              </a:rPr>
              <a:t>Italian </a:t>
            </a:r>
            <a:r>
              <a:rPr lang="ro-RO" sz="2400" dirty="0">
                <a:solidFill>
                  <a:srgbClr val="002060"/>
                </a:solidFill>
              </a:rPr>
              <a:t>- shoes, clothes, pizza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82296" indent="0" algn="r">
              <a:buNone/>
            </a:pPr>
            <a:endParaRPr lang="ro-RO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315" y="2492896"/>
            <a:ext cx="20002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7315" y="422666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Turkish - Fast Food</a:t>
            </a:r>
            <a:endParaRPr lang="ro-RO" sz="24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13964"/>
            <a:ext cx="18653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379" y="2593701"/>
            <a:ext cx="19573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1907"/>
            <a:ext cx="2047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52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Perssons</a:t>
            </a:r>
            <a:r>
              <a:rPr lang="en-US" sz="2800" dirty="0" smtClean="0"/>
              <a:t> who are </a:t>
            </a:r>
            <a:r>
              <a:rPr lang="en-US" sz="2800" dirty="0" err="1" smtClean="0"/>
              <a:t>studing</a:t>
            </a:r>
            <a:r>
              <a:rPr lang="en-US" sz="2800" dirty="0" smtClean="0"/>
              <a:t> in Romania: </a:t>
            </a:r>
            <a:r>
              <a:rPr lang="en-US" sz="2800" dirty="0" err="1" smtClean="0"/>
              <a:t>Highschool</a:t>
            </a:r>
            <a:r>
              <a:rPr lang="en-US" sz="2800" dirty="0" smtClean="0"/>
              <a:t>, Faculty.</a:t>
            </a:r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dirty="0" err="1" smtClean="0"/>
              <a:t>oldavans</a:t>
            </a:r>
            <a:r>
              <a:rPr lang="en-US" sz="2800" dirty="0" smtClean="0"/>
              <a:t>, Syrians, Lebanese, Israelis, Chinese</a:t>
            </a:r>
            <a:endParaRPr lang="en-US" sz="2800" dirty="0"/>
          </a:p>
          <a:p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564904"/>
            <a:ext cx="2840360" cy="174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95544"/>
            <a:ext cx="3531375" cy="2083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542" y="4479055"/>
            <a:ext cx="1224136" cy="19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5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What is an refugee?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For understand what is an refugee, pupils from class III B watched:</a:t>
            </a:r>
          </a:p>
          <a:p>
            <a:pPr>
              <a:buFont typeface="Wingdings" pitchFamily="2" charset="2"/>
              <a:buChar char="§"/>
            </a:pPr>
            <a:r>
              <a:rPr lang="ro-RO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story of a child who was burned house and had to flee, to seek shelter, food </a:t>
            </a:r>
            <a:r>
              <a:rPr lang="en-US" dirty="0" smtClean="0"/>
              <a:t>aid</a:t>
            </a:r>
            <a:endParaRPr lang="ro-RO" dirty="0" smtClean="0"/>
          </a:p>
          <a:p>
            <a:pPr marL="82296" indent="0">
              <a:buNone/>
            </a:pPr>
            <a:endParaRPr lang="ro-R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184531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438" y="4519190"/>
            <a:ext cx="18478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0796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61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404664"/>
            <a:ext cx="3657600" cy="57827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o-RO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story of a girl who lived with her mother and had to run away in the night because it was war</a:t>
            </a:r>
            <a:r>
              <a:rPr lang="en-US" dirty="0" smtClean="0"/>
              <a:t>;</a:t>
            </a:r>
            <a:endParaRPr lang="ro-RO" dirty="0" smtClean="0"/>
          </a:p>
          <a:p>
            <a:pPr marL="82296" indent="0">
              <a:buNone/>
            </a:pP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404664"/>
            <a:ext cx="3657600" cy="57827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story about why people flee their native country: war, death threats, </a:t>
            </a:r>
            <a:r>
              <a:rPr lang="en-US" dirty="0" smtClean="0"/>
              <a:t>persecution</a:t>
            </a:r>
            <a:endParaRPr lang="ro-RO" dirty="0" smtClean="0"/>
          </a:p>
          <a:p>
            <a:pPr marL="82296" indent="0">
              <a:buNone/>
            </a:pPr>
            <a:endParaRPr lang="ro-R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798" y="2593974"/>
            <a:ext cx="2909574" cy="18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798" y="4451313"/>
            <a:ext cx="2958971" cy="20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F:\115_FUJI\DSCF5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" r="2846"/>
          <a:stretch>
            <a:fillRect/>
          </a:stretch>
        </p:blipFill>
        <p:spPr>
          <a:xfrm>
            <a:off x="5652120" y="836712"/>
            <a:ext cx="3085728" cy="24538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435" y="1052736"/>
            <a:ext cx="4536504" cy="34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9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" r="2846"/>
          <a:stretch>
            <a:fillRect/>
          </a:stretch>
        </p:blipFill>
        <p:spPr>
          <a:xfrm>
            <a:off x="5724128" y="764704"/>
            <a:ext cx="3301752" cy="26256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5273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2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" r="2846"/>
          <a:stretch>
            <a:fillRect/>
          </a:stretch>
        </p:blipFill>
        <p:spPr>
          <a:xfrm>
            <a:off x="5868144" y="980728"/>
            <a:ext cx="2808312" cy="22332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4338" name="Picture 2" descr="F:\115_FUJI\DSCF5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115_FUJI\DSCF5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71" y="1124744"/>
            <a:ext cx="4728525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3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</a:t>
            </a:r>
            <a:r>
              <a:rPr lang="ro-RO" dirty="0" smtClean="0">
                <a:solidFill>
                  <a:srgbClr val="002060"/>
                </a:solidFill>
              </a:rPr>
              <a:t>tatistics</a:t>
            </a:r>
            <a:r>
              <a:rPr lang="ro-RO" dirty="0">
                <a:solidFill>
                  <a:srgbClr val="002060"/>
                </a:solidFill>
              </a:rPr>
              <a:t>:</a:t>
            </a:r>
            <a:r>
              <a:rPr lang="ro-RO" dirty="0" smtClean="0">
                <a:solidFill>
                  <a:srgbClr val="002060"/>
                </a:solidFill>
              </a:rPr>
              <a:t> emigrants-immigrants-refugees</a:t>
            </a:r>
            <a:endParaRPr lang="ro-RO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6089228" cy="3653537"/>
          </a:xfrm>
        </p:spPr>
      </p:pic>
      <p:sp>
        <p:nvSpPr>
          <p:cNvPr id="8" name="TextBox 7"/>
          <p:cNvSpPr txBox="1"/>
          <p:nvPr/>
        </p:nvSpPr>
        <p:spPr>
          <a:xfrm>
            <a:off x="1606418" y="151507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Pupils from class IV B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40452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42" b="261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196752"/>
            <a:ext cx="2633464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</a:rPr>
              <a:t>People </a:t>
            </a:r>
            <a:r>
              <a:rPr lang="en-US" sz="3200" i="1" dirty="0">
                <a:solidFill>
                  <a:srgbClr val="002060"/>
                </a:solidFill>
              </a:rPr>
              <a:t>are birds with wings </a:t>
            </a:r>
            <a:r>
              <a:rPr lang="en-US" sz="3200" i="1" dirty="0" smtClean="0">
                <a:solidFill>
                  <a:srgbClr val="002060"/>
                </a:solidFill>
              </a:rPr>
              <a:t>grown inside</a:t>
            </a:r>
            <a:r>
              <a:rPr lang="ro-RO" sz="3200" dirty="0" smtClean="0"/>
              <a:t/>
            </a:r>
            <a:br>
              <a:rPr lang="ro-RO" sz="3200" dirty="0" smtClean="0"/>
            </a:br>
            <a:r>
              <a:rPr lang="ro-RO" sz="3200" dirty="0" smtClean="0"/>
              <a:t>					</a:t>
            </a:r>
            <a:r>
              <a:rPr lang="ro-RO" sz="2800" i="1" dirty="0" smtClean="0">
                <a:solidFill>
                  <a:srgbClr val="0070C0"/>
                </a:solidFill>
              </a:rPr>
              <a:t>by Nichita Stănescu</a:t>
            </a:r>
            <a:endParaRPr lang="ro-R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ro-RO" sz="2800" dirty="0" smtClean="0"/>
              <a:t>	T</a:t>
            </a:r>
            <a:r>
              <a:rPr lang="en-US" sz="2800" dirty="0" smtClean="0"/>
              <a:t>his quote</a:t>
            </a:r>
            <a:r>
              <a:rPr lang="ro-RO" sz="2800" dirty="0" smtClean="0"/>
              <a:t> launched discussions </a:t>
            </a:r>
            <a:r>
              <a:rPr lang="en-US" sz="2800" dirty="0" smtClean="0"/>
              <a:t>about </a:t>
            </a:r>
            <a:r>
              <a:rPr lang="en-US" sz="2800" dirty="0"/>
              <a:t>people and </a:t>
            </a:r>
            <a:r>
              <a:rPr lang="en-US" sz="2800" dirty="0" smtClean="0"/>
              <a:t>birds</a:t>
            </a:r>
            <a:r>
              <a:rPr lang="ro-RO" sz="2800" dirty="0" smtClean="0"/>
              <a:t> in</a:t>
            </a:r>
            <a:r>
              <a:rPr lang="en-US" sz="2800" dirty="0" smtClean="0"/>
              <a:t> </a:t>
            </a:r>
            <a:r>
              <a:rPr lang="en-US" sz="2800" dirty="0"/>
              <a:t>real and imaginary sense</a:t>
            </a:r>
            <a:r>
              <a:rPr lang="en-US" sz="2800" dirty="0" smtClean="0"/>
              <a:t>.</a:t>
            </a:r>
            <a:endParaRPr lang="ro-RO" sz="2800" dirty="0" smtClean="0"/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800" i="1" dirty="0"/>
              <a:t>For example: </a:t>
            </a:r>
            <a:endParaRPr lang="ro-RO" sz="2800" i="1" dirty="0" smtClean="0"/>
          </a:p>
          <a:p>
            <a:pPr>
              <a:buFontTx/>
              <a:buChar char="-"/>
            </a:pPr>
            <a:r>
              <a:rPr lang="en-US" sz="2800" dirty="0" smtClean="0"/>
              <a:t>birds </a:t>
            </a:r>
            <a:r>
              <a:rPr lang="en-US" sz="2800" dirty="0"/>
              <a:t>can fly </a:t>
            </a:r>
            <a:r>
              <a:rPr lang="en-US" sz="2800" dirty="0" smtClean="0"/>
              <a:t>anywhere</a:t>
            </a:r>
            <a:r>
              <a:rPr lang="ro-RO" sz="2800" dirty="0" smtClean="0"/>
              <a:t>, people</a:t>
            </a:r>
            <a:r>
              <a:rPr lang="en-US" sz="2800" dirty="0" smtClean="0"/>
              <a:t> </a:t>
            </a:r>
            <a:r>
              <a:rPr lang="en-US" sz="2800" dirty="0"/>
              <a:t>need </a:t>
            </a:r>
            <a:r>
              <a:rPr lang="en-US" sz="2800" dirty="0" smtClean="0"/>
              <a:t>transport</a:t>
            </a:r>
            <a:r>
              <a:rPr lang="ro-RO" sz="2800" dirty="0" smtClean="0"/>
              <a:t>;</a:t>
            </a:r>
          </a:p>
          <a:p>
            <a:pPr>
              <a:buFontTx/>
              <a:buChar char="-"/>
            </a:pPr>
            <a:r>
              <a:rPr lang="ro-RO" sz="2800" dirty="0" smtClean="0"/>
              <a:t>birds and people travel with a purpose;</a:t>
            </a:r>
          </a:p>
          <a:p>
            <a:pPr marL="82296" indent="0">
              <a:buNone/>
            </a:pPr>
            <a:endParaRPr lang="ro-RO" sz="2800" dirty="0"/>
          </a:p>
          <a:p>
            <a:pPr marL="82296" indent="0" algn="r">
              <a:buNone/>
            </a:pPr>
            <a:r>
              <a:rPr lang="ro-RO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301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42" b="261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908720"/>
            <a:ext cx="274867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3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42" b="261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0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Class iiib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5482952" cy="698500"/>
          </a:xfrm>
        </p:spPr>
        <p:txBody>
          <a:bodyPr>
            <a:normAutofit/>
          </a:bodyPr>
          <a:lstStyle/>
          <a:p>
            <a:r>
              <a:rPr lang="ro-RO" sz="2000" dirty="0" smtClean="0"/>
              <a:t>Statistics immigrants – in Romania</a:t>
            </a:r>
            <a:endParaRPr lang="ro-RO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16832"/>
            <a:ext cx="3816424" cy="228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6264696" cy="228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070215" y="3501008"/>
            <a:ext cx="4104456" cy="698500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sz="2000" dirty="0" smtClean="0"/>
              <a:t>Statistics refugees – in Romania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xmlns="" val="2658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/>
          <a:lstStyle/>
          <a:p>
            <a:pPr marL="82296" indent="0">
              <a:buNone/>
            </a:pPr>
            <a:endParaRPr lang="ro-RO" dirty="0" smtClean="0"/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 smtClean="0"/>
          </a:p>
          <a:p>
            <a:pPr marL="82296" indent="0">
              <a:buNone/>
            </a:pPr>
            <a:r>
              <a:rPr lang="en-US" dirty="0" smtClean="0"/>
              <a:t>Every </a:t>
            </a:r>
            <a:r>
              <a:rPr lang="en-US" dirty="0"/>
              <a:t>man who I meet is superior in my way through something.  I try to learn something from </a:t>
            </a:r>
            <a:r>
              <a:rPr lang="ro-RO" dirty="0" smtClean="0"/>
              <a:t>everybody.</a:t>
            </a:r>
          </a:p>
          <a:p>
            <a:pPr marL="82296" indent="0" algn="r">
              <a:buNone/>
            </a:pPr>
            <a:r>
              <a:rPr lang="ro-RO" dirty="0" smtClean="0"/>
              <a:t>Sigmund Freud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382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9382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 smtClean="0">
                <a:solidFill>
                  <a:srgbClr val="002060"/>
                </a:solidFill>
              </a:rPr>
              <a:t>THANK YOU!</a:t>
            </a:r>
            <a:endParaRPr lang="ro-RO" sz="4000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800" y="1279524"/>
            <a:ext cx="59436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9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2000" dirty="0" smtClean="0">
                <a:hlinkClick r:id="rId2"/>
              </a:rPr>
              <a:t>www.aidrom.ro</a:t>
            </a:r>
            <a:endParaRPr lang="ro-RO" sz="2000" dirty="0" smtClean="0"/>
          </a:p>
          <a:p>
            <a:pPr marL="82296" indent="0">
              <a:buNone/>
            </a:pPr>
            <a:r>
              <a:rPr lang="ro-RO" sz="2000" dirty="0" smtClean="0"/>
              <a:t>www.</a:t>
            </a:r>
            <a:r>
              <a:rPr lang="ro-RO" sz="2000" dirty="0"/>
              <a:t> </a:t>
            </a:r>
            <a:r>
              <a:rPr lang="ro-RO" sz="2000" dirty="0" smtClean="0"/>
              <a:t>arca.org.ro</a:t>
            </a:r>
          </a:p>
          <a:p>
            <a:pPr marL="82296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ro-RO" sz="2000" dirty="0" smtClean="0">
                <a:latin typeface="Calibri"/>
                <a:ea typeface="Calibri"/>
                <a:cs typeface="Times New Roman"/>
              </a:rPr>
              <a:t>http</a:t>
            </a:r>
            <a:r>
              <a:rPr lang="ro-RO" sz="2000" dirty="0">
                <a:latin typeface="Calibri"/>
                <a:ea typeface="Calibri"/>
                <a:cs typeface="Times New Roman"/>
              </a:rPr>
              <a:t>://jrsromania.org/</a:t>
            </a:r>
          </a:p>
          <a:p>
            <a:pPr marL="82296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ro-RO" sz="2000" dirty="0">
                <a:latin typeface="Calibri"/>
                <a:ea typeface="Calibri"/>
                <a:cs typeface="Times New Roman"/>
              </a:rPr>
              <a:t>http://www.asociatiaconect.ro/migratie</a:t>
            </a:r>
          </a:p>
          <a:p>
            <a:pPr marL="82296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ro-RO" sz="2000" dirty="0">
                <a:latin typeface="Calibri"/>
                <a:ea typeface="Calibri"/>
                <a:cs typeface="Times New Roman"/>
                <a:hlinkClick r:id="rId3"/>
              </a:rPr>
              <a:t>http://</a:t>
            </a:r>
            <a:r>
              <a:rPr lang="ro-RO" sz="2000" dirty="0" smtClean="0">
                <a:latin typeface="Calibri"/>
                <a:ea typeface="Calibri"/>
                <a:cs typeface="Times New Roman"/>
                <a:hlinkClick r:id="rId3"/>
              </a:rPr>
              <a:t>www.unhcrcentraleurope.org/ro/despre-noi/unhcr-in-romania.html</a:t>
            </a:r>
            <a:endParaRPr lang="ro-RO" sz="2000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ro-RO" sz="2000" dirty="0">
                <a:latin typeface="Calibri"/>
                <a:ea typeface="Calibri"/>
                <a:cs typeface="Times New Roman"/>
              </a:rPr>
              <a:t>https://www.youtube.com/results?search_query=what+is+a+refugee</a:t>
            </a:r>
          </a:p>
          <a:p>
            <a:pPr marL="82296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ro-RO" sz="2000" dirty="0" smtClean="0">
                <a:latin typeface="Calibri"/>
                <a:ea typeface="Calibri"/>
                <a:cs typeface="Times New Roman"/>
                <a:hlinkClick r:id="rId4"/>
              </a:rPr>
              <a:t>http</a:t>
            </a:r>
            <a:r>
              <a:rPr lang="ro-RO" sz="2000" dirty="0">
                <a:latin typeface="Calibri"/>
                <a:ea typeface="Calibri"/>
                <a:cs typeface="Times New Roman"/>
                <a:hlinkClick r:id="rId4"/>
              </a:rPr>
              <a:t>://cuvintecelebre.ro</a:t>
            </a:r>
            <a:r>
              <a:rPr lang="ro-RO" sz="2000" dirty="0" smtClean="0">
                <a:latin typeface="Calibri"/>
                <a:ea typeface="Calibri"/>
                <a:cs typeface="Times New Roman"/>
                <a:hlinkClick r:id="rId4"/>
              </a:rPr>
              <a:t>/</a:t>
            </a:r>
            <a:endParaRPr lang="ro-RO" sz="2000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450"/>
              </a:spcAft>
              <a:buNone/>
            </a:pPr>
            <a:endParaRPr lang="ro-RO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ro-RO" dirty="0"/>
          </a:p>
          <a:p>
            <a:pPr marL="82296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1166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>
                <a:solidFill>
                  <a:srgbClr val="002060"/>
                </a:solidFill>
              </a:rPr>
              <a:t>Information about birds migration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for all pupils</a:t>
            </a:r>
            <a:endParaRPr lang="ro-RO" sz="3200" dirty="0">
              <a:solidFill>
                <a:srgbClr val="00206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47477"/>
            <a:ext cx="2088232" cy="338970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710" y="1647478"/>
            <a:ext cx="2019418" cy="3365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7" y="1647477"/>
            <a:ext cx="2169331" cy="33656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544522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/>
              <a:t>Documentary,   encyclopedia,  knowledge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xmlns="" val="36718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>
                <a:solidFill>
                  <a:srgbClr val="002060"/>
                </a:solidFill>
              </a:rPr>
              <a:t>Birds coming in Romania  and other places</a:t>
            </a:r>
            <a:endParaRPr lang="ro-RO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8542" y="4221088"/>
            <a:ext cx="6922586" cy="15121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dirty="0"/>
              <a:t>White </a:t>
            </a:r>
            <a:r>
              <a:rPr lang="en-US" dirty="0" smtClean="0"/>
              <a:t>Stork</a:t>
            </a:r>
            <a:r>
              <a:rPr lang="ro-RO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and swallows arrive in </a:t>
            </a:r>
            <a:r>
              <a:rPr lang="ro-RO" dirty="0" smtClean="0"/>
              <a:t>Europe in </a:t>
            </a:r>
            <a:r>
              <a:rPr lang="en-US" dirty="0" smtClean="0"/>
              <a:t>spring and </a:t>
            </a:r>
            <a:r>
              <a:rPr lang="ro-RO" dirty="0" smtClean="0"/>
              <a:t>travel </a:t>
            </a:r>
            <a:r>
              <a:rPr lang="en-US" dirty="0" smtClean="0"/>
              <a:t>back </a:t>
            </a:r>
            <a:r>
              <a:rPr lang="en-US" dirty="0"/>
              <a:t>in Africa in </a:t>
            </a:r>
            <a:r>
              <a:rPr lang="ro-RO" dirty="0" smtClean="0"/>
              <a:t>autumn.</a:t>
            </a:r>
            <a:endParaRPr lang="ro-R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639797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animale-salbatice.ro/imagini/pasari/randunica-hirundo-rust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81813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47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2542252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606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Cygnus Cygnus  fly in Romania from Siberia.  It sits here February - October.</a:t>
            </a:r>
            <a:endParaRPr lang="ro-R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48529" y="2996952"/>
            <a:ext cx="69127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u="sng" dirty="0" smtClean="0"/>
              <a:t>The big idea:</a:t>
            </a:r>
          </a:p>
          <a:p>
            <a:endParaRPr lang="en-US" sz="2800" u="sng" dirty="0" smtClean="0"/>
          </a:p>
          <a:p>
            <a:pPr algn="just"/>
            <a:r>
              <a:rPr lang="ro-RO" sz="2400" dirty="0" smtClean="0"/>
              <a:t>Many b</a:t>
            </a:r>
            <a:r>
              <a:rPr lang="en-US" sz="2400" dirty="0" err="1" smtClean="0"/>
              <a:t>irds</a:t>
            </a:r>
            <a:r>
              <a:rPr lang="en-US" sz="2400" dirty="0" smtClean="0"/>
              <a:t> are </a:t>
            </a:r>
            <a:r>
              <a:rPr lang="ro-RO" sz="2400" dirty="0" smtClean="0"/>
              <a:t>travelling different distances and durations, to find the </a:t>
            </a:r>
            <a:r>
              <a:rPr lang="en-US" sz="2400" dirty="0" smtClean="0"/>
              <a:t>ideal conditions of living: food, temperature, humidity</a:t>
            </a:r>
            <a:r>
              <a:rPr lang="ro-RO" sz="2400" dirty="0" smtClean="0"/>
              <a:t> and to </a:t>
            </a:r>
            <a:r>
              <a:rPr lang="en-US" sz="2400" dirty="0" smtClean="0"/>
              <a:t>avoid enemies.</a:t>
            </a:r>
            <a:endParaRPr lang="ro-RO" sz="2400" dirty="0" smtClean="0"/>
          </a:p>
          <a:p>
            <a:pPr algn="just"/>
            <a:endParaRPr lang="en-US" sz="2400" dirty="0" smtClean="0"/>
          </a:p>
        </p:txBody>
      </p:sp>
      <p:pic>
        <p:nvPicPr>
          <p:cNvPr id="3076" name="Picture 4" descr="C:\Users\Alina\Desktop\Erasmus\harta_politica_lum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5539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0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/>
              <a:t>Birds emigration - literature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o-RO" sz="2800" dirty="0" smtClean="0"/>
              <a:t>Pupils from class II B have studied</a:t>
            </a:r>
            <a:r>
              <a:rPr lang="ro-RO" sz="2800" i="1" dirty="0" smtClean="0"/>
              <a:t> Apolodor </a:t>
            </a:r>
            <a:r>
              <a:rPr lang="ro-RO" sz="2800" dirty="0" smtClean="0"/>
              <a:t>by Gellu Naum.</a:t>
            </a:r>
          </a:p>
          <a:p>
            <a:pPr marL="82296" indent="0" algn="just">
              <a:buNone/>
            </a:pPr>
            <a:endParaRPr lang="ro-RO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492896"/>
            <a:ext cx="2664295" cy="3447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559486"/>
            <a:ext cx="2508038" cy="3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7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416070"/>
            <a:ext cx="4023360" cy="4309074"/>
          </a:xfrm>
        </p:spPr>
        <p:txBody>
          <a:bodyPr>
            <a:normAutofit/>
          </a:bodyPr>
          <a:lstStyle/>
          <a:p>
            <a:r>
              <a:rPr lang="en-US" dirty="0" err="1"/>
              <a:t>Apolodor</a:t>
            </a:r>
            <a:r>
              <a:rPr lang="en-US" dirty="0"/>
              <a:t> </a:t>
            </a:r>
            <a:r>
              <a:rPr lang="ro-RO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a penguin </a:t>
            </a:r>
            <a:r>
              <a:rPr lang="ro-RO" dirty="0" smtClean="0"/>
              <a:t>that</a:t>
            </a:r>
            <a:r>
              <a:rPr lang="en-US" dirty="0" smtClean="0"/>
              <a:t> </a:t>
            </a:r>
            <a:r>
              <a:rPr lang="en-US" dirty="0"/>
              <a:t>was born at the South </a:t>
            </a:r>
            <a:r>
              <a:rPr lang="en-US" dirty="0" smtClean="0"/>
              <a:t>Pole</a:t>
            </a:r>
            <a:r>
              <a:rPr lang="ro-RO" dirty="0" smtClean="0"/>
              <a:t>. It</a:t>
            </a:r>
            <a:r>
              <a:rPr lang="en-US" dirty="0" smtClean="0"/>
              <a:t> was </a:t>
            </a:r>
            <a:r>
              <a:rPr lang="en-US" dirty="0"/>
              <a:t>taken to the </a:t>
            </a:r>
            <a:r>
              <a:rPr lang="en-US" dirty="0" smtClean="0"/>
              <a:t>circus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in Bucharest, capital of Romania. Here is a </a:t>
            </a:r>
            <a:r>
              <a:rPr lang="en-US" dirty="0" smtClean="0"/>
              <a:t>singer </a:t>
            </a:r>
            <a:r>
              <a:rPr lang="en-US" dirty="0"/>
              <a:t>and </a:t>
            </a:r>
            <a:r>
              <a:rPr lang="ro-RO" dirty="0" smtClean="0"/>
              <a:t>a </a:t>
            </a:r>
            <a:r>
              <a:rPr lang="en-US" dirty="0" smtClean="0"/>
              <a:t>dancer</a:t>
            </a:r>
            <a:r>
              <a:rPr lang="en-US" dirty="0"/>
              <a:t>. </a:t>
            </a:r>
            <a:r>
              <a:rPr lang="en-US" dirty="0" smtClean="0"/>
              <a:t>Meanwhile, </a:t>
            </a:r>
            <a:r>
              <a:rPr lang="ro-RO" dirty="0" smtClean="0"/>
              <a:t>I</a:t>
            </a:r>
            <a:r>
              <a:rPr lang="en-US" dirty="0" smtClean="0"/>
              <a:t>`d</a:t>
            </a:r>
            <a:r>
              <a:rPr lang="ro-RO" dirty="0" smtClean="0"/>
              <a:t> </a:t>
            </a:r>
            <a:r>
              <a:rPr lang="en-US" dirty="0" smtClean="0"/>
              <a:t>miss</a:t>
            </a:r>
            <a:r>
              <a:rPr lang="ro-RO" dirty="0" smtClean="0"/>
              <a:t> </a:t>
            </a:r>
            <a:r>
              <a:rPr lang="en-US" dirty="0" smtClean="0"/>
              <a:t>family</a:t>
            </a:r>
            <a:r>
              <a:rPr lang="ro-RO" dirty="0" smtClean="0"/>
              <a:t>. </a:t>
            </a:r>
            <a:r>
              <a:rPr lang="en-US" dirty="0" smtClean="0"/>
              <a:t> It</a:t>
            </a:r>
            <a:r>
              <a:rPr lang="ro-RO" dirty="0" smtClean="0"/>
              <a:t> was</a:t>
            </a:r>
            <a:r>
              <a:rPr lang="en-US" dirty="0" smtClean="0"/>
              <a:t> </a:t>
            </a:r>
            <a:r>
              <a:rPr lang="en-US" dirty="0"/>
              <a:t>encouraged by friends </a:t>
            </a:r>
            <a:r>
              <a:rPr lang="en-US" dirty="0" smtClean="0"/>
              <a:t>to </a:t>
            </a:r>
            <a:r>
              <a:rPr lang="en-US" dirty="0"/>
              <a:t>return </a:t>
            </a:r>
            <a:r>
              <a:rPr lang="en-US" dirty="0" smtClean="0"/>
              <a:t>home. It must </a:t>
            </a:r>
            <a:r>
              <a:rPr lang="en-US" dirty="0"/>
              <a:t>travel by vehicles because it`s a bird that can not fly.</a:t>
            </a:r>
          </a:p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9497"/>
            <a:ext cx="2072882" cy="8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9497"/>
            <a:ext cx="187220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204864"/>
            <a:ext cx="2072882" cy="144016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248" y="2420888"/>
            <a:ext cx="1978272" cy="11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436510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Travelled continents:  </a:t>
            </a:r>
            <a:r>
              <a:rPr lang="en-US" sz="2800" dirty="0" smtClean="0"/>
              <a:t>America, Australia, Africa, South America, the South Pole.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xmlns="" val="3974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Pupil find continents on the map</a:t>
            </a:r>
            <a:endParaRPr lang="ro-RO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Pupil did some exercises with </a:t>
            </a:r>
            <a:r>
              <a:rPr lang="en-US" dirty="0" err="1" smtClean="0"/>
              <a:t>Apolodor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340768"/>
            <a:ext cx="1728192" cy="30723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340768"/>
            <a:ext cx="2273793" cy="170534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468" y="1412776"/>
            <a:ext cx="16585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501008"/>
            <a:ext cx="3456384" cy="259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121" y="4775764"/>
            <a:ext cx="2330694" cy="17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9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332656"/>
            <a:ext cx="6400800" cy="792088"/>
          </a:xfrm>
        </p:spPr>
        <p:txBody>
          <a:bodyPr>
            <a:normAutofit lnSpcReduction="10000"/>
          </a:bodyPr>
          <a:lstStyle/>
          <a:p>
            <a:pPr marL="108000" algn="just">
              <a:lnSpc>
                <a:spcPct val="150000"/>
              </a:lnSpc>
            </a:pPr>
            <a:r>
              <a:rPr lang="en-US" sz="2800" dirty="0"/>
              <a:t>Once </a:t>
            </a:r>
            <a:r>
              <a:rPr lang="en-US" sz="3200" dirty="0"/>
              <a:t>reviewed</a:t>
            </a:r>
            <a:r>
              <a:rPr lang="en-US" sz="2800" dirty="0"/>
              <a:t> its </a:t>
            </a:r>
            <a:r>
              <a:rPr lang="en-US" sz="2800" dirty="0" smtClean="0"/>
              <a:t>family, I`d </a:t>
            </a:r>
            <a:r>
              <a:rPr lang="en-US" sz="2800" dirty="0"/>
              <a:t>miss friends. 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99792" y="1910244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The </a:t>
            </a:r>
            <a:r>
              <a:rPr lang="en-US" sz="3200" u="sng" dirty="0" err="1" smtClean="0"/>
              <a:t>conection</a:t>
            </a:r>
            <a:r>
              <a:rPr lang="en-US" sz="3200" u="sng" dirty="0" smtClean="0"/>
              <a:t> between literature and real life:</a:t>
            </a:r>
          </a:p>
          <a:p>
            <a:endParaRPr lang="en-US" sz="3200" dirty="0" smtClean="0"/>
          </a:p>
          <a:p>
            <a:r>
              <a:rPr lang="en-US" sz="3200" dirty="0" smtClean="0"/>
              <a:t>Anyone feels the longing for the country where it was born or the longing for the family and his friends if it leaving home for long time.</a:t>
            </a:r>
          </a:p>
          <a:p>
            <a:endParaRPr lang="en-US" sz="3200" dirty="0"/>
          </a:p>
          <a:p>
            <a:pPr algn="r"/>
            <a:r>
              <a:rPr lang="en-US" sz="2400" i="1" dirty="0" smtClean="0"/>
              <a:t>EMIGRANT</a:t>
            </a:r>
            <a:endParaRPr lang="ro-RO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886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398</TotalTime>
  <Words>518</Words>
  <Application>Microsoft Office PowerPoint</Application>
  <PresentationFormat>Expunere pe ecran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26" baseType="lpstr">
      <vt:lpstr>Solstice</vt:lpstr>
      <vt:lpstr>Diapozitivul 1</vt:lpstr>
      <vt:lpstr>People are birds with wings grown inside      by Nichita Stănescu</vt:lpstr>
      <vt:lpstr>Information about birds migration for all pupils</vt:lpstr>
      <vt:lpstr>Birds coming in Romania  and other places</vt:lpstr>
      <vt:lpstr>Diapozitivul 5</vt:lpstr>
      <vt:lpstr>Birds emigration - literature</vt:lpstr>
      <vt:lpstr>Diapozitivul 7</vt:lpstr>
      <vt:lpstr>Diapozitivul 8</vt:lpstr>
      <vt:lpstr>Diapozitivul 9</vt:lpstr>
      <vt:lpstr>Who is an emigrant?</vt:lpstr>
      <vt:lpstr>Who is an immigrant?</vt:lpstr>
      <vt:lpstr>Diapozitivul 12</vt:lpstr>
      <vt:lpstr>What is an refugee?</vt:lpstr>
      <vt:lpstr>Diapozitivul 14</vt:lpstr>
      <vt:lpstr>Diapozitivul 15</vt:lpstr>
      <vt:lpstr>Diapozitivul 16</vt:lpstr>
      <vt:lpstr>Diapozitivul 17</vt:lpstr>
      <vt:lpstr>Statistics: emigrants-immigrants-refugees</vt:lpstr>
      <vt:lpstr>Diapozitivul 19</vt:lpstr>
      <vt:lpstr>Diapozitivul 20</vt:lpstr>
      <vt:lpstr>Diapozitivul 21</vt:lpstr>
      <vt:lpstr>Class iiib</vt:lpstr>
      <vt:lpstr>Diapozitivul 23</vt:lpstr>
      <vt:lpstr>Diapozitivul 24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</dc:creator>
  <cp:lastModifiedBy>Bebe</cp:lastModifiedBy>
  <cp:revision>42</cp:revision>
  <dcterms:created xsi:type="dcterms:W3CDTF">2017-03-21T15:51:54Z</dcterms:created>
  <dcterms:modified xsi:type="dcterms:W3CDTF">2017-09-06T17:29:53Z</dcterms:modified>
</cp:coreProperties>
</file>