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4" r:id="rId7"/>
    <p:sldId id="283" r:id="rId8"/>
    <p:sldId id="263" r:id="rId9"/>
    <p:sldId id="286" r:id="rId10"/>
    <p:sldId id="28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938DA6B-616C-44AF-AA2E-34A96ABEDEE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DFEE62-8224-4E34-B49D-28908738EA6B}" type="datetimeFigureOut">
              <a:rPr lang="el-GR" smtClean="0"/>
              <a:pPr/>
              <a:t>3/9/2017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E938DA6B-616C-44AF-AA2E-34A96ABEDEE8}"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DFEE62-8224-4E34-B49D-28908738EA6B}" type="datetimeFigureOut">
              <a:rPr lang="el-GR" smtClean="0"/>
              <a:pPr/>
              <a:t>3/9/2017</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38DA6B-616C-44AF-AA2E-34A96ABEDEE8}"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smtClean="0">
                <a:solidFill>
                  <a:schemeClr val="bg2">
                    <a:lumMod val="75000"/>
                  </a:schemeClr>
                </a:solidFill>
              </a:rPr>
              <a:t>Immigrants, emigrants and refugees</a:t>
            </a:r>
            <a:endParaRPr lang="el-GR" dirty="0">
              <a:solidFill>
                <a:schemeClr val="bg2">
                  <a:lumMod val="75000"/>
                </a:schemeClr>
              </a:solidFill>
            </a:endParaRPr>
          </a:p>
        </p:txBody>
      </p:sp>
      <p:sp>
        <p:nvSpPr>
          <p:cNvPr id="3" name="2 - Υπότιτλος"/>
          <p:cNvSpPr>
            <a:spLocks noGrp="1"/>
          </p:cNvSpPr>
          <p:nvPr>
            <p:ph type="subTitle" idx="1"/>
          </p:nvPr>
        </p:nvSpPr>
        <p:spPr/>
        <p:txBody>
          <a:bodyPr/>
          <a:lstStyle/>
          <a:p>
            <a:r>
              <a:rPr lang="en-US" dirty="0" smtClean="0"/>
              <a:t>3</a:t>
            </a:r>
            <a:r>
              <a:rPr lang="en-US" baseline="30000" dirty="0" smtClean="0"/>
              <a:t>rd</a:t>
            </a:r>
            <a:r>
              <a:rPr lang="en-US" dirty="0" smtClean="0"/>
              <a:t> primary school of </a:t>
            </a:r>
            <a:r>
              <a:rPr lang="en-US" dirty="0" err="1" smtClean="0"/>
              <a:t>Karpenissi</a:t>
            </a:r>
            <a:r>
              <a:rPr lang="en-US" dirty="0" smtClean="0"/>
              <a:t> </a:t>
            </a:r>
            <a:r>
              <a:rPr lang="en-US" dirty="0" smtClean="0"/>
              <a:t>Greece</a:t>
            </a:r>
          </a:p>
          <a:p>
            <a:r>
              <a:rPr lang="en-US" dirty="0" smtClean="0"/>
              <a:t>4</a:t>
            </a:r>
            <a:r>
              <a:rPr lang="en-US" baseline="30000" dirty="0" smtClean="0"/>
              <a:t>th</a:t>
            </a:r>
            <a:r>
              <a:rPr lang="en-US" dirty="0" smtClean="0"/>
              <a:t> grade</a:t>
            </a:r>
          </a:p>
          <a:p>
            <a:r>
              <a:rPr lang="en-US" dirty="0" smtClean="0"/>
              <a:t>School year 2016-2017</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10000"/>
          </a:bodyPr>
          <a:lstStyle/>
          <a:p>
            <a:pPr lvl="0"/>
            <a:r>
              <a:rPr lang="en-US" b="1" dirty="0" smtClean="0"/>
              <a:t>Indicate the two countries chosen by Greeks to emigrate.</a:t>
            </a:r>
            <a:endParaRPr lang="el-GR" dirty="0" smtClean="0"/>
          </a:p>
          <a:p>
            <a:pPr lvl="0">
              <a:buNone/>
            </a:pPr>
            <a:r>
              <a:rPr lang="en-US" dirty="0" smtClean="0"/>
              <a:t>Greeks emigrate mainly to Germany and the United Kingdom.</a:t>
            </a:r>
            <a:endParaRPr lang="el-GR" dirty="0" smtClean="0"/>
          </a:p>
          <a:p>
            <a:pPr>
              <a:buNone/>
            </a:pPr>
            <a:r>
              <a:rPr lang="en-US" dirty="0" smtClean="0"/>
              <a:t> </a:t>
            </a:r>
            <a:endParaRPr lang="el-GR" dirty="0" smtClean="0"/>
          </a:p>
          <a:p>
            <a:r>
              <a:rPr lang="en-US" b="1" dirty="0" smtClean="0"/>
              <a:t> In groups you have to think of the reasons why Greeks leave their country.</a:t>
            </a:r>
            <a:endParaRPr lang="el-GR" dirty="0" smtClean="0"/>
          </a:p>
          <a:p>
            <a:pPr>
              <a:buNone/>
            </a:pPr>
            <a:r>
              <a:rPr lang="en-US" dirty="0" smtClean="0"/>
              <a:t>1. Greeks leave their country because of the unemployment in Greece. They want to find a job abroad. Some of them have jobs in Greece but are not well paid, so they want to find a better job abroad to support their families.</a:t>
            </a:r>
            <a:endParaRPr lang="el-GR" dirty="0" smtClean="0"/>
          </a:p>
          <a:p>
            <a:endParaRPr lang="el-GR" dirty="0" smtClean="0"/>
          </a:p>
          <a:p>
            <a:pPr>
              <a:buNone/>
            </a:pPr>
            <a:r>
              <a:rPr lang="en-US" dirty="0" smtClean="0"/>
              <a:t>2. Young Greeks emigrate because they want to study abroad and stay there if they manage to find a job.</a:t>
            </a:r>
            <a:endParaRPr lang="el-GR" dirty="0" smtClean="0"/>
          </a:p>
          <a:p>
            <a:endParaRPr lang="el-GR" dirty="0"/>
          </a:p>
        </p:txBody>
      </p:sp>
      <p:sp>
        <p:nvSpPr>
          <p:cNvPr id="4" name="3 - Ορθογώνιο"/>
          <p:cNvSpPr/>
          <p:nvPr/>
        </p:nvSpPr>
        <p:spPr>
          <a:xfrm>
            <a:off x="755576" y="476672"/>
            <a:ext cx="2653162" cy="584775"/>
          </a:xfrm>
          <a:prstGeom prst="rect">
            <a:avLst/>
          </a:prstGeom>
        </p:spPr>
        <p:txBody>
          <a:bodyPr wrap="none">
            <a:spAutoFit/>
          </a:bodyPr>
          <a:lstStyle/>
          <a:p>
            <a:r>
              <a:rPr lang="en-US" sz="3200" u="sng" dirty="0" smtClean="0">
                <a:solidFill>
                  <a:srgbClr val="0070C0"/>
                </a:solidFill>
                <a:latin typeface="Arial Rounded MT Bold" pitchFamily="34" charset="0"/>
              </a:rPr>
              <a:t>Worksheet 4</a:t>
            </a:r>
            <a:endParaRPr lang="el-GR" sz="3200" u="sng" dirty="0" smtClean="0">
              <a:solidFill>
                <a:srgbClr val="0070C0"/>
              </a:solidFill>
              <a:latin typeface="Arial Rounded MT Bold"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980728"/>
            <a:ext cx="8229600" cy="1433514"/>
          </a:xfrm>
        </p:spPr>
        <p:txBody>
          <a:bodyPr>
            <a:normAutofit fontScale="90000"/>
          </a:bodyPr>
          <a:lstStyle/>
          <a:p>
            <a:r>
              <a:rPr sz="3100" b="1" dirty="0" smtClean="0"/>
              <a:t>The reason for emigration to Germany and</a:t>
            </a:r>
            <a:r>
              <a:rPr lang="en-US" sz="3100" b="1" dirty="0" smtClean="0"/>
              <a:t/>
            </a:r>
            <a:br>
              <a:rPr lang="en-US" sz="3100" b="1" dirty="0" smtClean="0"/>
            </a:br>
            <a:r>
              <a:rPr sz="3100" b="1" dirty="0" smtClean="0"/>
              <a:t> the United Kingdom will be explained below.</a:t>
            </a:r>
            <a:r>
              <a:rPr lang="el-GR" dirty="0" smtClean="0"/>
              <a:t/>
            </a:r>
            <a:br>
              <a:rPr lang="el-GR" dirty="0" smtClean="0"/>
            </a:br>
            <a:endParaRPr lang="el-GR" dirty="0"/>
          </a:p>
        </p:txBody>
      </p:sp>
      <p:sp>
        <p:nvSpPr>
          <p:cNvPr id="2" name="1 - Θέση περιεχομένου"/>
          <p:cNvSpPr>
            <a:spLocks noGrp="1"/>
          </p:cNvSpPr>
          <p:nvPr>
            <p:ph idx="1"/>
          </p:nvPr>
        </p:nvSpPr>
        <p:spPr/>
        <p:txBody>
          <a:bodyPr>
            <a:normAutofit fontScale="85000" lnSpcReduction="20000"/>
          </a:bodyPr>
          <a:lstStyle/>
          <a:p>
            <a:r>
              <a:rPr lang="en-US" dirty="0" smtClean="0"/>
              <a:t>GERMANY: The need for manpower and the aging of population explain why Germany is the first destination of Greeks. Germany has launched various programs to attract qualified immigration. The most sought after specialists are engineers, industrial technicians, computer scientists, doctors and nurses. There are also opportunities to work in the care of the elderly or in the construction. Additionally, a lot of Greeks have relatives who have been living in  Germany for decades and help the newcomers to find a job and host them until they do.</a:t>
            </a:r>
            <a:endParaRPr lang="el-GR" dirty="0" smtClean="0"/>
          </a:p>
          <a:p>
            <a:pPr>
              <a:buNone/>
            </a:pPr>
            <a:r>
              <a:rPr lang="en-US" dirty="0" smtClean="0"/>
              <a:t> </a:t>
            </a:r>
            <a:endParaRPr lang="el-GR" dirty="0" smtClean="0"/>
          </a:p>
          <a:p>
            <a:r>
              <a:rPr lang="en-US" dirty="0" smtClean="0"/>
              <a:t>UNITED KINGDOM: The profile of the emigrant is of young professionals</a:t>
            </a:r>
            <a:r>
              <a:rPr lang="en-GB" dirty="0" smtClean="0"/>
              <a:t>, usually doctors, </a:t>
            </a:r>
            <a:r>
              <a:rPr lang="en-US" dirty="0" smtClean="0"/>
              <a:t> who cannot find a well paid job in Greece. Also young people who want to study in English universities. </a:t>
            </a:r>
            <a:endParaRPr lang="el-GR" dirty="0" smtClean="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dirty="0" smtClean="0"/>
              <a:t>Refugees</a:t>
            </a:r>
            <a:endParaRPr lang="el-GR" dirty="0"/>
          </a:p>
        </p:txBody>
      </p:sp>
      <p:sp>
        <p:nvSpPr>
          <p:cNvPr id="2" name="1 - Θέση περιεχομένου"/>
          <p:cNvSpPr>
            <a:spLocks noGrp="1"/>
          </p:cNvSpPr>
          <p:nvPr>
            <p:ph idx="1"/>
          </p:nvPr>
        </p:nvSpPr>
        <p:spPr/>
        <p:txBody>
          <a:bodyPr/>
          <a:lstStyle/>
          <a:p>
            <a:r>
              <a:rPr lang="en-US" b="1" dirty="0" smtClean="0"/>
              <a:t>In groups you will have to think and give a single opinion on this image.</a:t>
            </a:r>
            <a:endParaRPr lang="el-GR" dirty="0" smtClean="0"/>
          </a:p>
          <a:p>
            <a:pPr>
              <a:buNone/>
            </a:pPr>
            <a:r>
              <a:rPr lang="en-US" dirty="0" smtClean="0"/>
              <a:t>   This child is in a country at war. He/she is sad and ready to cry. He/she is afraid and lonely. He/she is raising his/her hands as a protest: “No more war”.</a:t>
            </a:r>
            <a:endParaRPr lang="el-GR" dirty="0"/>
          </a:p>
        </p:txBody>
      </p:sp>
      <p:pic>
        <p:nvPicPr>
          <p:cNvPr id="4" name="3 - Εικόνα" descr="6.bmp"/>
          <p:cNvPicPr>
            <a:picLocks noChangeAspect="1"/>
          </p:cNvPicPr>
          <p:nvPr/>
        </p:nvPicPr>
        <p:blipFill>
          <a:blip r:embed="rId2" cstate="print"/>
          <a:srcRect r="21653" b="35524"/>
          <a:stretch>
            <a:fillRect/>
          </a:stretch>
        </p:blipFill>
        <p:spPr>
          <a:xfrm>
            <a:off x="3851920" y="4293096"/>
            <a:ext cx="4176464" cy="2304256"/>
          </a:xfrm>
          <a:prstGeom prst="rect">
            <a:avLst/>
          </a:prstGeom>
        </p:spPr>
      </p:pic>
      <p:sp>
        <p:nvSpPr>
          <p:cNvPr id="5" name="4 - Ορθογώνιο"/>
          <p:cNvSpPr/>
          <p:nvPr/>
        </p:nvSpPr>
        <p:spPr>
          <a:xfrm>
            <a:off x="467544" y="692696"/>
            <a:ext cx="2653162" cy="584775"/>
          </a:xfrm>
          <a:prstGeom prst="rect">
            <a:avLst/>
          </a:prstGeom>
        </p:spPr>
        <p:txBody>
          <a:bodyPr wrap="none">
            <a:spAutoFit/>
          </a:bodyPr>
          <a:lstStyle/>
          <a:p>
            <a:r>
              <a:rPr lang="en-US" sz="3200" u="sng" dirty="0" smtClean="0">
                <a:solidFill>
                  <a:srgbClr val="0070C0"/>
                </a:solidFill>
                <a:latin typeface="Arial Rounded MT Bold" pitchFamily="34" charset="0"/>
              </a:rPr>
              <a:t>Worksheet 5</a:t>
            </a:r>
            <a:endParaRPr lang="el-GR" sz="3200" u="sng" dirty="0" smtClean="0">
              <a:solidFill>
                <a:srgbClr val="0070C0"/>
              </a:solidFill>
              <a:latin typeface="Arial Rounded MT Bol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11560" y="1124744"/>
            <a:ext cx="8229600" cy="864096"/>
          </a:xfrm>
        </p:spPr>
        <p:txBody>
          <a:bodyPr>
            <a:normAutofit fontScale="90000"/>
          </a:bodyPr>
          <a:lstStyle/>
          <a:p>
            <a:r>
              <a:rPr b="1" dirty="0" smtClean="0"/>
              <a:t>WHAT IS BEING A REFUGEE?</a:t>
            </a:r>
            <a:r>
              <a:rPr lang="el-GR" dirty="0" smtClean="0"/>
              <a:t/>
            </a:r>
            <a:br>
              <a:rPr lang="el-GR" dirty="0" smtClean="0"/>
            </a:br>
            <a:endParaRPr lang="el-GR" dirty="0"/>
          </a:p>
        </p:txBody>
      </p:sp>
      <p:sp>
        <p:nvSpPr>
          <p:cNvPr id="2" name="1 - Θέση περιεχομένου"/>
          <p:cNvSpPr>
            <a:spLocks noGrp="1"/>
          </p:cNvSpPr>
          <p:nvPr>
            <p:ph idx="1"/>
          </p:nvPr>
        </p:nvSpPr>
        <p:spPr/>
        <p:txBody>
          <a:bodyPr>
            <a:normAutofit fontScale="92500" lnSpcReduction="20000"/>
          </a:bodyPr>
          <a:lstStyle/>
          <a:p>
            <a:r>
              <a:rPr lang="en-US" b="1" dirty="0" smtClean="0"/>
              <a:t>Now each team will have to write its own definition. For this, the cooperative structure "1, 2 and 3" will be used.</a:t>
            </a:r>
            <a:endParaRPr lang="el-GR" dirty="0" smtClean="0"/>
          </a:p>
          <a:p>
            <a:pPr>
              <a:buNone/>
            </a:pPr>
            <a:r>
              <a:rPr lang="en-US" sz="2400" dirty="0" smtClean="0"/>
              <a:t>1 Refugees are people who leave their countries because of war, looking for a safe place for their families.</a:t>
            </a:r>
            <a:endParaRPr lang="el-GR" sz="2400" dirty="0" smtClean="0"/>
          </a:p>
          <a:p>
            <a:pPr>
              <a:buNone/>
            </a:pPr>
            <a:r>
              <a:rPr lang="en-US" sz="2400" dirty="0" smtClean="0"/>
              <a:t>2  </a:t>
            </a:r>
            <a:r>
              <a:rPr lang="en-US" sz="2400" dirty="0" err="1" smtClean="0"/>
              <a:t>Regugees</a:t>
            </a:r>
            <a:r>
              <a:rPr lang="en-US" sz="2400" dirty="0" smtClean="0"/>
              <a:t> are people who leave their countries because of war, famine or natural disasters.</a:t>
            </a:r>
            <a:endParaRPr lang="el-GR" sz="2400" dirty="0" smtClean="0"/>
          </a:p>
          <a:p>
            <a:pPr>
              <a:buNone/>
            </a:pPr>
            <a:r>
              <a:rPr lang="en-US" sz="2400" dirty="0" smtClean="0"/>
              <a:t>3 Refugees are people who leave their countries because of war, civil war or famine.</a:t>
            </a:r>
            <a:endParaRPr lang="el-GR" sz="2400" dirty="0" smtClean="0"/>
          </a:p>
          <a:p>
            <a:r>
              <a:rPr lang="en-US" b="1" dirty="0" smtClean="0"/>
              <a:t>GROUP-CLASS DEFINITION</a:t>
            </a:r>
            <a:endParaRPr lang="el-GR" dirty="0" smtClean="0"/>
          </a:p>
          <a:p>
            <a:pPr>
              <a:buNone/>
            </a:pPr>
            <a:r>
              <a:rPr lang="en-US" dirty="0" smtClean="0"/>
              <a:t>    A refugee is someone who has to leave his/her country, because of war, natural disasters or famine.</a:t>
            </a:r>
            <a:br>
              <a:rPr lang="en-US" dirty="0" smtClean="0"/>
            </a:br>
            <a:endParaRPr lang="el-GR"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r>
              <a:rPr lang="en-US" b="1" dirty="0" smtClean="0"/>
              <a:t>The vast majority of refugees arriving in Greece come from Syria. Surely you have heard of this subject on some occasion.</a:t>
            </a:r>
            <a:endParaRPr lang="el-GR" dirty="0" smtClean="0"/>
          </a:p>
          <a:p>
            <a:pPr>
              <a:buNone/>
            </a:pPr>
            <a:r>
              <a:rPr lang="en-US" b="1" dirty="0" smtClean="0"/>
              <a:t>     Why do you think they come to Greece?</a:t>
            </a:r>
            <a:endParaRPr lang="el-GR" dirty="0" smtClean="0"/>
          </a:p>
          <a:p>
            <a:pPr>
              <a:buNone/>
            </a:pPr>
            <a:r>
              <a:rPr lang="en-US" dirty="0" smtClean="0"/>
              <a:t>    Greece is close to Syria and refugees think that it will be easy for them to enter Europe by passing through our country.</a:t>
            </a:r>
            <a:endParaRPr lang="el-GR" dirty="0" smtClean="0"/>
          </a:p>
          <a:p>
            <a:pPr>
              <a:buNone/>
            </a:pPr>
            <a:r>
              <a:rPr lang="en-US" b="1" dirty="0" smtClean="0"/>
              <a:t> </a:t>
            </a:r>
            <a:endParaRPr lang="el-GR" dirty="0" smtClean="0"/>
          </a:p>
          <a:p>
            <a:r>
              <a:rPr lang="en-US" b="1" dirty="0" smtClean="0"/>
              <a:t>Do you think the European Union helps refugees to go where they intent to or Greece to overcome the refugee crisis?</a:t>
            </a:r>
            <a:endParaRPr lang="el-GR" dirty="0" smtClean="0"/>
          </a:p>
          <a:p>
            <a:pPr>
              <a:buNone/>
            </a:pPr>
            <a:r>
              <a:rPr lang="en-US" dirty="0" smtClean="0"/>
              <a:t>     Some European countries help refugees but some others are hostile towards them. Our neighboring countries keep their borders closed for refugees while countries like Germany, Italy or France keep their borders open for them.</a:t>
            </a:r>
            <a:endParaRPr lang="el-GR" dirty="0" smtClean="0"/>
          </a:p>
          <a:p>
            <a:endParaRPr lang="el-GR" dirty="0"/>
          </a:p>
        </p:txBody>
      </p:sp>
      <p:sp>
        <p:nvSpPr>
          <p:cNvPr id="4" name="3 - Ορθογώνιο"/>
          <p:cNvSpPr/>
          <p:nvPr/>
        </p:nvSpPr>
        <p:spPr>
          <a:xfrm>
            <a:off x="755576" y="476672"/>
            <a:ext cx="2653162" cy="584775"/>
          </a:xfrm>
          <a:prstGeom prst="rect">
            <a:avLst/>
          </a:prstGeom>
        </p:spPr>
        <p:txBody>
          <a:bodyPr wrap="none">
            <a:spAutoFit/>
          </a:bodyPr>
          <a:lstStyle/>
          <a:p>
            <a:r>
              <a:rPr lang="en-US" sz="3200" u="sng" dirty="0" smtClean="0">
                <a:solidFill>
                  <a:srgbClr val="0070C0"/>
                </a:solidFill>
                <a:latin typeface="Arial Rounded MT Bold" pitchFamily="34" charset="0"/>
              </a:rPr>
              <a:t>Worksheet 6</a:t>
            </a:r>
            <a:endParaRPr lang="el-GR" sz="3200" u="sng" dirty="0" smtClean="0">
              <a:solidFill>
                <a:srgbClr val="0070C0"/>
              </a:solidFill>
              <a:latin typeface="Arial Rounded MT Bol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971600" y="548680"/>
            <a:ext cx="7437512" cy="1435224"/>
          </a:xfrm>
        </p:spPr>
        <p:txBody>
          <a:bodyPr>
            <a:normAutofit fontScale="90000"/>
          </a:bodyPr>
          <a:lstStyle/>
          <a:p>
            <a:r>
              <a:rPr sz="2700" b="1" dirty="0" smtClean="0"/>
              <a:t>Now read carefully the following </a:t>
            </a:r>
            <a:r>
              <a:rPr lang="en-US" sz="2700" b="1" dirty="0" smtClean="0"/>
              <a:t>piece of </a:t>
            </a:r>
            <a:r>
              <a:rPr sz="2700" b="1" dirty="0" smtClean="0"/>
              <a:t>news which shows the testimony of </a:t>
            </a:r>
            <a:r>
              <a:rPr sz="2700" b="1" dirty="0" err="1" smtClean="0"/>
              <a:t>Laila</a:t>
            </a:r>
            <a:r>
              <a:rPr sz="2700" b="1" dirty="0" smtClean="0"/>
              <a:t>,</a:t>
            </a:r>
            <a:r>
              <a:rPr lang="en-US" sz="2700" b="1" dirty="0" smtClean="0"/>
              <a:t> a</a:t>
            </a:r>
            <a:r>
              <a:rPr sz="2700" b="1" dirty="0" smtClean="0"/>
              <a:t> refugee Syria.</a:t>
            </a:r>
            <a:r>
              <a:rPr lang="el-GR" dirty="0" smtClean="0"/>
              <a:t/>
            </a:r>
            <a:br>
              <a:rPr lang="el-GR" dirty="0" smtClean="0"/>
            </a:br>
            <a:endParaRPr lang="el-GR" dirty="0"/>
          </a:p>
        </p:txBody>
      </p:sp>
      <p:sp>
        <p:nvSpPr>
          <p:cNvPr id="2" name="1 - Θέση περιεχομένου"/>
          <p:cNvSpPr>
            <a:spLocks noGrp="1"/>
          </p:cNvSpPr>
          <p:nvPr>
            <p:ph idx="1"/>
          </p:nvPr>
        </p:nvSpPr>
        <p:spPr>
          <a:xfrm>
            <a:off x="467544" y="1412776"/>
            <a:ext cx="8435280" cy="4767808"/>
          </a:xfrm>
        </p:spPr>
        <p:txBody>
          <a:bodyPr>
            <a:noAutofit/>
          </a:bodyPr>
          <a:lstStyle/>
          <a:p>
            <a:pPr>
              <a:buNone/>
            </a:pPr>
            <a:r>
              <a:rPr lang="en-US" sz="1400" dirty="0" smtClean="0"/>
              <a:t>      When we got here we had money to buy some food. Now it's over. We queue for hours for a sandwich. My husband recently told a journalist that "people are tired. Maybe tomorrow they will knock down the door and flood the border." The journalist said, "How many guns do you have?" If we knew how to carry weapons or if we wanted to carry weapons, we would not have fled Syria. We want peace. We are tired of death.</a:t>
            </a:r>
            <a:endParaRPr lang="el-GR" sz="1400" dirty="0" smtClean="0"/>
          </a:p>
          <a:p>
            <a:pPr>
              <a:buNone/>
            </a:pPr>
            <a:r>
              <a:rPr lang="en-US" sz="1400" dirty="0" smtClean="0"/>
              <a:t>       We fled a war, and now the European Union is at war against us, a psychological war. When we hear rumors that we will be allowed in Europe, we celebrate it. These leaders give us new hope, then extinguish it. Why is the door open to refugees? Why do you welcome people? If they had stopped before, we would not have arrived. We would not have put our lives at risk, my children, me, and thousands of others, to cross.</a:t>
            </a:r>
            <a:endParaRPr lang="el-GR" sz="1400" dirty="0" smtClean="0"/>
          </a:p>
          <a:p>
            <a:pPr>
              <a:buNone/>
            </a:pPr>
            <a:r>
              <a:rPr lang="en-US" sz="1400" dirty="0" smtClean="0"/>
              <a:t>      I am 39 years old and I am Kurdish from the city of </a:t>
            </a:r>
            <a:r>
              <a:rPr lang="en-US" sz="1400" dirty="0" err="1" smtClean="0"/>
              <a:t>Hasakah</a:t>
            </a:r>
            <a:r>
              <a:rPr lang="en-US" sz="1400" dirty="0" smtClean="0"/>
              <a:t>. I knew from the news that </a:t>
            </a:r>
            <a:r>
              <a:rPr lang="en-US" sz="1400" dirty="0" err="1" smtClean="0"/>
              <a:t>Hasakah</a:t>
            </a:r>
            <a:r>
              <a:rPr lang="en-US" sz="1400" dirty="0" smtClean="0"/>
              <a:t> was threatened by </a:t>
            </a:r>
            <a:r>
              <a:rPr lang="en-US" sz="1400" dirty="0" err="1" smtClean="0"/>
              <a:t>Daesh</a:t>
            </a:r>
            <a:r>
              <a:rPr lang="en-US" sz="1400" dirty="0" smtClean="0"/>
              <a:t>. Every day last spring, the government bombed the outskirts of the city. Sometimes a stray bomb landed near us.</a:t>
            </a:r>
            <a:endParaRPr lang="el-GR" sz="1400" dirty="0" smtClean="0"/>
          </a:p>
          <a:p>
            <a:pPr>
              <a:buNone/>
            </a:pPr>
            <a:r>
              <a:rPr lang="en-US" sz="1400" dirty="0" smtClean="0"/>
              <a:t>      One day, at five in the morning, we heard the bombing and we knew </a:t>
            </a:r>
            <a:r>
              <a:rPr lang="en-US" sz="1400" dirty="0" err="1" smtClean="0"/>
              <a:t>Daesh</a:t>
            </a:r>
            <a:r>
              <a:rPr lang="en-US" sz="1400" dirty="0" smtClean="0"/>
              <a:t> had arrived. I took my kids and two backpacks, and I fled. In those days, everyone had two backpacks ready at all times: one with important documents and another with garments and other necessities. We ran through the channel of a dry river. It was still muddy and our ankles drooped.</a:t>
            </a:r>
            <a:endParaRPr lang="el-GR" sz="1400" dirty="0" smtClean="0"/>
          </a:p>
          <a:p>
            <a:pPr>
              <a:buNone/>
            </a:pPr>
            <a:r>
              <a:rPr lang="en-US" sz="1400" dirty="0" smtClean="0"/>
              <a:t>       Even before </a:t>
            </a:r>
            <a:r>
              <a:rPr lang="en-US" sz="1400" dirty="0" err="1" smtClean="0"/>
              <a:t>Daesh</a:t>
            </a:r>
            <a:r>
              <a:rPr lang="en-US" sz="1400" dirty="0" smtClean="0"/>
              <a:t> arrived, life under the Kurdish forces was very hard. There was no wood for bonfires. I once asked my husband, "If we use one of the ceiling beams to put on the stove, do you think the roof would fall?" Serious. "Yes," he said. "I would fall, and above all we would be living in the street."</a:t>
            </a:r>
            <a:endParaRPr lang="el-GR" sz="1400" dirty="0" smtClean="0"/>
          </a:p>
          <a:p>
            <a:pPr>
              <a:buNone/>
            </a:pPr>
            <a:r>
              <a:rPr lang="en-US" sz="1400" dirty="0" smtClean="0"/>
              <a:t>      If you have a son in </a:t>
            </a:r>
            <a:r>
              <a:rPr lang="en-US" sz="1400" dirty="0" err="1" smtClean="0"/>
              <a:t>Hasakah</a:t>
            </a:r>
            <a:r>
              <a:rPr lang="en-US" sz="1400" dirty="0" smtClean="0"/>
              <a:t>, you have to go to war today. It does not matter if he is an only child or if he is a student. If there is not a child, a girl has to go. Someone from every home has to fight if they want to stay in the area. Kurdish forces tried to recruit my daughter. He had to take her to Turkey.</a:t>
            </a:r>
            <a:endParaRPr lang="el-GR" sz="1400" dirty="0" smtClean="0"/>
          </a:p>
          <a:p>
            <a:endParaRPr lang="el-G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5127848"/>
          </a:xfrm>
        </p:spPr>
        <p:txBody>
          <a:bodyPr>
            <a:normAutofit fontScale="40000" lnSpcReduction="20000"/>
          </a:bodyPr>
          <a:lstStyle/>
          <a:p>
            <a:pPr>
              <a:buNone/>
            </a:pPr>
            <a:r>
              <a:rPr lang="en-US" sz="3500" dirty="0" smtClean="0"/>
              <a:t>      Most of my family is in Germany, so we decided to go there. We spent two months in a border area before fleeing to Turkey where my husband was working. We found a trafficker through </a:t>
            </a:r>
            <a:r>
              <a:rPr lang="en-US" sz="3500" dirty="0" err="1" smtClean="0"/>
              <a:t>Facebook</a:t>
            </a:r>
            <a:r>
              <a:rPr lang="en-US" sz="3500" dirty="0" smtClean="0"/>
              <a:t> - a relative by marriage - and flew to Izmir. Two days later, we were in the dark with another 35 people somewhere on the Turkish coast.</a:t>
            </a:r>
            <a:endParaRPr lang="el-GR" sz="3500" dirty="0" smtClean="0"/>
          </a:p>
          <a:p>
            <a:pPr>
              <a:buNone/>
            </a:pPr>
            <a:r>
              <a:rPr lang="en-US" sz="3500" dirty="0" smtClean="0"/>
              <a:t>      We were the last on the beach, my daughter, her husband, her baby and me. My daughter was crying. She said that she did not want to go and that if she died, it was me. Not know what to do. Then, as if it were a dream, a young man came and lifted her, her and the baby, to bring them into the ship. She was alone on the shore. I waded the boat. The traffickers took me from below, and my nephew got me up.</a:t>
            </a:r>
            <a:endParaRPr lang="el-GR" sz="3500" dirty="0" smtClean="0"/>
          </a:p>
          <a:p>
            <a:pPr>
              <a:buNone/>
            </a:pPr>
            <a:r>
              <a:rPr lang="en-US" sz="3500" dirty="0" smtClean="0"/>
              <a:t>      On the day we arrived in </a:t>
            </a:r>
            <a:r>
              <a:rPr lang="en-US" sz="3500" dirty="0" err="1" smtClean="0"/>
              <a:t>Idomeni</a:t>
            </a:r>
            <a:r>
              <a:rPr lang="en-US" sz="3500" dirty="0" smtClean="0"/>
              <a:t> there were people who were still crossing the border into Macedonia. We thought we had arrived. We thought the hardest part had been the sea.</a:t>
            </a:r>
            <a:endParaRPr lang="el-GR" sz="3500" dirty="0" smtClean="0"/>
          </a:p>
          <a:p>
            <a:pPr>
              <a:buNone/>
            </a:pPr>
            <a:r>
              <a:rPr lang="en-US" sz="3500" dirty="0" smtClean="0"/>
              <a:t>       I have three sisters and three brothers in Germany. The European Union wants to keep us divided between countries. If we sign the relocation program and the European Union assigns us a European country and we get citizenship, would we be able to go to be with our family in Germany? I'm afraid the laws will change and we can not go. </a:t>
            </a:r>
            <a:endParaRPr lang="el-GR" sz="3500" dirty="0" smtClean="0"/>
          </a:p>
          <a:p>
            <a:pPr>
              <a:buNone/>
            </a:pPr>
            <a:r>
              <a:rPr lang="en-US" sz="3500" dirty="0" smtClean="0"/>
              <a:t>       In our country we refuse to part. Are we going to agree here? Everyone in </a:t>
            </a:r>
            <a:r>
              <a:rPr lang="en-US" sz="3500" dirty="0" err="1" smtClean="0"/>
              <a:t>Idomeni</a:t>
            </a:r>
            <a:r>
              <a:rPr lang="en-US" sz="3500" dirty="0" smtClean="0"/>
              <a:t> just wants to go with their families, otherwise they would not have made this dangerous trip to be with them. In the next tent there are two women who have not seen their husbands in two years. The men are in Germany and can not take their wives and children with them.</a:t>
            </a:r>
            <a:endParaRPr lang="el-GR" sz="3500" dirty="0" smtClean="0"/>
          </a:p>
          <a:p>
            <a:pPr>
              <a:buNone/>
            </a:pPr>
            <a:r>
              <a:rPr lang="en-US" sz="3500" dirty="0" smtClean="0"/>
              <a:t>       I want all European leaders to listen to me: if any of them agree to be separated from their child, I agree to do the same. Or your brother or sister, or your cousin.</a:t>
            </a:r>
            <a:endParaRPr lang="el-GR" sz="3500" dirty="0" smtClean="0"/>
          </a:p>
          <a:p>
            <a:pPr>
              <a:buNone/>
            </a:pPr>
            <a:r>
              <a:rPr lang="en-US" sz="3500" dirty="0" smtClean="0"/>
              <a:t>       If you want to do this to us, give us back what we have lost to get here, and send us back to Syria. If he had wanted to live among strangers, he would have tried to go to Canada. If you are sick, who will help you? You need your brother, your sister, your mother, your father.</a:t>
            </a:r>
            <a:endParaRPr lang="el-GR" sz="3500" dirty="0" smtClean="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A</a:t>
            </a:r>
            <a:r>
              <a:rPr lang="en-US" b="1" dirty="0" smtClean="0"/>
              <a:t>fter reading, has your opinion changed?</a:t>
            </a:r>
            <a:endParaRPr lang="el-GR" dirty="0" smtClean="0"/>
          </a:p>
          <a:p>
            <a:pPr>
              <a:buNone/>
            </a:pPr>
            <a:r>
              <a:rPr lang="en-US" dirty="0" smtClean="0"/>
              <a:t>   Our opinion has not changed. On the contrary, what </a:t>
            </a:r>
            <a:r>
              <a:rPr lang="en-US" dirty="0" err="1" smtClean="0"/>
              <a:t>Laila</a:t>
            </a:r>
            <a:r>
              <a:rPr lang="en-US" dirty="0" smtClean="0"/>
              <a:t> says support our original opinion. Moreover, </a:t>
            </a:r>
            <a:r>
              <a:rPr lang="en-US" dirty="0" err="1" smtClean="0"/>
              <a:t>Laila</a:t>
            </a:r>
            <a:r>
              <a:rPr lang="en-US" dirty="0" smtClean="0"/>
              <a:t>’ s testimony shows how desperate and exhausted refugees are.</a:t>
            </a:r>
            <a:endParaRPr lang="el-GR" dirty="0" smtClean="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smtClean="0"/>
              <a:t>Proposals</a:t>
            </a:r>
            <a:endParaRPr lang="el-GR" dirty="0"/>
          </a:p>
        </p:txBody>
      </p:sp>
      <p:sp>
        <p:nvSpPr>
          <p:cNvPr id="2" name="1 - Θέση περιεχομένου"/>
          <p:cNvSpPr>
            <a:spLocks noGrp="1"/>
          </p:cNvSpPr>
          <p:nvPr>
            <p:ph idx="1"/>
          </p:nvPr>
        </p:nvSpPr>
        <p:spPr/>
        <p:txBody>
          <a:bodyPr>
            <a:normAutofit fontScale="92500" lnSpcReduction="10000"/>
          </a:bodyPr>
          <a:lstStyle/>
          <a:p>
            <a:r>
              <a:rPr lang="en-US" b="1" dirty="0" smtClean="0"/>
              <a:t>In a group you will have to think about action proposals to alleviate the refugee crisis.</a:t>
            </a:r>
            <a:endParaRPr lang="el-GR" dirty="0" smtClean="0"/>
          </a:p>
          <a:p>
            <a:pPr>
              <a:buNone/>
            </a:pPr>
            <a:r>
              <a:rPr lang="en-US" dirty="0" smtClean="0"/>
              <a:t> </a:t>
            </a:r>
            <a:endParaRPr lang="el-GR" dirty="0" smtClean="0"/>
          </a:p>
          <a:p>
            <a:pPr marL="514350" lvl="0" indent="-514350">
              <a:buFont typeface="+mj-lt"/>
              <a:buAutoNum type="alphaLcParenR"/>
            </a:pPr>
            <a:r>
              <a:rPr lang="en-US" dirty="0" smtClean="0"/>
              <a:t>All European countries must open their borders for refugees.</a:t>
            </a:r>
            <a:endParaRPr lang="el-GR" dirty="0" smtClean="0"/>
          </a:p>
          <a:p>
            <a:pPr marL="514350" lvl="0" indent="-514350">
              <a:buFont typeface="+mj-lt"/>
              <a:buAutoNum type="alphaLcParenR"/>
            </a:pPr>
            <a:r>
              <a:rPr lang="en-US" dirty="0" smtClean="0"/>
              <a:t>The European Union must help refugees be reunited with their relatives around Europe.</a:t>
            </a:r>
            <a:endParaRPr lang="el-GR" dirty="0" smtClean="0"/>
          </a:p>
          <a:p>
            <a:pPr marL="514350" lvl="0" indent="-514350">
              <a:buFont typeface="+mj-lt"/>
              <a:buAutoNum type="alphaLcParenR"/>
            </a:pPr>
            <a:r>
              <a:rPr lang="en-US" dirty="0" smtClean="0"/>
              <a:t>The E. U. must open a way by land for refugees so that they are not in danger trying to reach Europe by sea.</a:t>
            </a:r>
            <a:endParaRPr lang="el-GR" dirty="0" smtClean="0"/>
          </a:p>
          <a:p>
            <a:pPr marL="514350" lvl="0" indent="-514350">
              <a:buFont typeface="+mj-lt"/>
              <a:buAutoNum type="alphaLcParenR"/>
            </a:pPr>
            <a:r>
              <a:rPr lang="en-US" dirty="0" smtClean="0"/>
              <a:t>The E. U. must take action to end war in Syria. </a:t>
            </a:r>
            <a:endParaRPr lang="el-GR" dirty="0" smtClean="0"/>
          </a:p>
          <a:p>
            <a:pPr>
              <a:buNone/>
            </a:pPr>
            <a:r>
              <a:rPr lang="en-US" dirty="0" smtClean="0"/>
              <a:t> </a:t>
            </a:r>
            <a:endParaRPr lang="el-GR" dirty="0" smtClean="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b="1" dirty="0" smtClean="0"/>
              <a:t>Each group will have to analyze the meaning of each vignette and write a sentence in which you synthesize the message or write your opinion about it.</a:t>
            </a:r>
            <a:endParaRPr lang="el-GR" dirty="0" smtClean="0"/>
          </a:p>
        </p:txBody>
      </p:sp>
      <p:sp>
        <p:nvSpPr>
          <p:cNvPr id="4" name="3 - Ορθογώνιο"/>
          <p:cNvSpPr/>
          <p:nvPr/>
        </p:nvSpPr>
        <p:spPr>
          <a:xfrm>
            <a:off x="755576" y="476672"/>
            <a:ext cx="2653162" cy="584775"/>
          </a:xfrm>
          <a:prstGeom prst="rect">
            <a:avLst/>
          </a:prstGeom>
        </p:spPr>
        <p:txBody>
          <a:bodyPr wrap="none">
            <a:spAutoFit/>
          </a:bodyPr>
          <a:lstStyle/>
          <a:p>
            <a:r>
              <a:rPr lang="en-US" sz="3200" u="sng" dirty="0" smtClean="0">
                <a:solidFill>
                  <a:srgbClr val="0070C0"/>
                </a:solidFill>
                <a:latin typeface="Arial Rounded MT Bold" pitchFamily="34" charset="0"/>
              </a:rPr>
              <a:t>Worksheet 7</a:t>
            </a:r>
            <a:endParaRPr lang="el-GR" sz="3200" u="sng" dirty="0" smtClean="0">
              <a:solidFill>
                <a:srgbClr val="0070C0"/>
              </a:solidFill>
              <a:latin typeface="Arial Rounded MT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52736"/>
            <a:ext cx="8229600" cy="5271864"/>
          </a:xfrm>
        </p:spPr>
        <p:txBody>
          <a:bodyPr/>
          <a:lstStyle/>
          <a:p>
            <a:pPr>
              <a:buFont typeface="Wingdings" pitchFamily="2" charset="2"/>
              <a:buChar char="Ø"/>
            </a:pPr>
            <a:r>
              <a:rPr lang="en-US" dirty="0" smtClean="0"/>
              <a:t>This project was carried out by the students of the 4</a:t>
            </a:r>
            <a:r>
              <a:rPr lang="en-US" baseline="30000" dirty="0" smtClean="0"/>
              <a:t>th</a:t>
            </a:r>
            <a:r>
              <a:rPr lang="en-US" dirty="0" smtClean="0"/>
              <a:t> Grade of our school and presents : </a:t>
            </a:r>
          </a:p>
          <a:p>
            <a:endParaRPr lang="en-US" dirty="0" smtClean="0"/>
          </a:p>
          <a:p>
            <a:r>
              <a:rPr lang="en-US" dirty="0" smtClean="0"/>
              <a:t>Data about immigration from and to Greece and the definitions of the terms ‘immigrant,’ ‘emigrant’ and ‘refugee’.</a:t>
            </a:r>
          </a:p>
          <a:p>
            <a:r>
              <a:rPr lang="en-US" dirty="0" smtClean="0"/>
              <a:t>The students’ thoughts, feelings and suggestions about the refugee issue.</a:t>
            </a:r>
          </a:p>
          <a:p>
            <a:r>
              <a:rPr lang="en-US" dirty="0" smtClean="0"/>
              <a:t>The worksheets they worked on.</a:t>
            </a:r>
          </a:p>
          <a:p>
            <a:pPr>
              <a:buBlip>
                <a:blip r:embed="rId2"/>
              </a:buBlip>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poor and homeless refugee has reached the sea and is now wondering which way to go or how to get to the country of his dreams. He will be exploited by traffickers who will promise him a safe passage to Europe. “Is the refugee going to make it to Europe and safety?”</a:t>
            </a:r>
            <a:endParaRPr lang="el-GR" dirty="0"/>
          </a:p>
        </p:txBody>
      </p:sp>
      <p:pic>
        <p:nvPicPr>
          <p:cNvPr id="4" name="3 - Εικόνα" descr="7.bmp"/>
          <p:cNvPicPr>
            <a:picLocks noChangeAspect="1"/>
          </p:cNvPicPr>
          <p:nvPr/>
        </p:nvPicPr>
        <p:blipFill>
          <a:blip r:embed="rId2" cstate="print"/>
          <a:stretch>
            <a:fillRect/>
          </a:stretch>
        </p:blipFill>
        <p:spPr>
          <a:xfrm>
            <a:off x="1907704" y="764704"/>
            <a:ext cx="4648600" cy="34381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Refugees are caught in the middle. Behind them there is ISIS  killing or threatening them. In front of them there is the European Union blocking the entrance to Europe. “Who can help them?”</a:t>
            </a:r>
            <a:endParaRPr lang="el-GR" dirty="0"/>
          </a:p>
        </p:txBody>
      </p:sp>
      <p:pic>
        <p:nvPicPr>
          <p:cNvPr id="4" name="3 - Εικόνα" descr="8.bmp"/>
          <p:cNvPicPr>
            <a:picLocks noChangeAspect="1"/>
          </p:cNvPicPr>
          <p:nvPr/>
        </p:nvPicPr>
        <p:blipFill>
          <a:blip r:embed="rId2" cstate="print"/>
          <a:stretch>
            <a:fillRect/>
          </a:stretch>
        </p:blipFill>
        <p:spPr>
          <a:xfrm>
            <a:off x="1331640" y="908720"/>
            <a:ext cx="6192688" cy="331236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r>
              <a:rPr lang="en-US" dirty="0" smtClean="0"/>
              <a:t>Some people in Greece and Europe treat refugees as if they where inferior to them or not even humans. They feel absolutely superior to them. These people never think that someday they may become refugees themselves. “What if you where in a refugee’s place?”</a:t>
            </a:r>
            <a:endParaRPr lang="el-GR" dirty="0"/>
          </a:p>
        </p:txBody>
      </p:sp>
      <p:pic>
        <p:nvPicPr>
          <p:cNvPr id="4" name="3 - Εικόνα" descr="9.bmp"/>
          <p:cNvPicPr>
            <a:picLocks noChangeAspect="1"/>
          </p:cNvPicPr>
          <p:nvPr/>
        </p:nvPicPr>
        <p:blipFill>
          <a:blip r:embed="rId2" cstate="print"/>
          <a:stretch>
            <a:fillRect/>
          </a:stretch>
        </p:blipFill>
        <p:spPr>
          <a:xfrm>
            <a:off x="1979712" y="980728"/>
            <a:ext cx="5085208" cy="25729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52736"/>
            <a:ext cx="8229600" cy="5271864"/>
          </a:xfrm>
        </p:spPr>
        <p:txBody>
          <a:bodyPr/>
          <a:lstStyle/>
          <a:p>
            <a:r>
              <a:rPr lang="en-US" dirty="0" smtClean="0"/>
              <a:t>Refugees have to leave home on foot, so they can carry only what is absolutely necessary. Most of the times they don’ t know where they are going. They are just trying to escape death and horror. “Where to?”</a:t>
            </a:r>
          </a:p>
          <a:p>
            <a:endParaRPr lang="el-GR" dirty="0"/>
          </a:p>
        </p:txBody>
      </p:sp>
      <p:pic>
        <p:nvPicPr>
          <p:cNvPr id="4" name="3 - Εικόνα" descr="10.bmp"/>
          <p:cNvPicPr>
            <a:picLocks noChangeAspect="1"/>
          </p:cNvPicPr>
          <p:nvPr/>
        </p:nvPicPr>
        <p:blipFill>
          <a:blip r:embed="rId2" cstate="print"/>
          <a:srcRect r="2707" b="21991"/>
          <a:stretch>
            <a:fillRect/>
          </a:stretch>
        </p:blipFill>
        <p:spPr>
          <a:xfrm>
            <a:off x="1763688" y="3140968"/>
            <a:ext cx="5374950" cy="33123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52736"/>
            <a:ext cx="8229600" cy="5271864"/>
          </a:xfrm>
        </p:spPr>
        <p:txBody>
          <a:bodyPr/>
          <a:lstStyle/>
          <a:p>
            <a:r>
              <a:rPr lang="en-US" dirty="0" smtClean="0"/>
              <a:t>These people refuse to see what is going on in their own country. Refugees are dying in Greek seas and their bodies are washed ashore, even children’ s bodies. They are indifferent to other people’ s pain. “When will you open your eyes?”</a:t>
            </a:r>
            <a:endParaRPr lang="el-GR" dirty="0" smtClean="0"/>
          </a:p>
          <a:p>
            <a:endParaRPr lang="el-GR" dirty="0"/>
          </a:p>
        </p:txBody>
      </p:sp>
      <p:pic>
        <p:nvPicPr>
          <p:cNvPr id="4" name="3 - Εικόνα" descr="11.bmp"/>
          <p:cNvPicPr>
            <a:picLocks noChangeAspect="1"/>
          </p:cNvPicPr>
          <p:nvPr/>
        </p:nvPicPr>
        <p:blipFill>
          <a:blip r:embed="rId2" cstate="print"/>
          <a:srcRect b="27066"/>
          <a:stretch>
            <a:fillRect/>
          </a:stretch>
        </p:blipFill>
        <p:spPr>
          <a:xfrm>
            <a:off x="2195736" y="3356992"/>
            <a:ext cx="4725738" cy="28803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692696"/>
            <a:ext cx="8229600" cy="5631904"/>
          </a:xfrm>
        </p:spPr>
        <p:txBody>
          <a:bodyPr>
            <a:normAutofit/>
          </a:bodyPr>
          <a:lstStyle/>
          <a:p>
            <a:pPr algn="ctr">
              <a:buNone/>
            </a:pPr>
            <a:r>
              <a:rPr lang="en-US" sz="4800" dirty="0" smtClean="0">
                <a:solidFill>
                  <a:srgbClr val="0070C0"/>
                </a:solidFill>
              </a:rPr>
              <a:t>Thank you!!! </a:t>
            </a:r>
            <a:endParaRPr lang="el-GR" sz="4800" dirty="0">
              <a:solidFill>
                <a:srgbClr val="0070C0"/>
              </a:solidFill>
            </a:endParaRPr>
          </a:p>
        </p:txBody>
      </p:sp>
      <p:sp>
        <p:nvSpPr>
          <p:cNvPr id="4" name="3 - Ορθογώνιο"/>
          <p:cNvSpPr/>
          <p:nvPr/>
        </p:nvSpPr>
        <p:spPr>
          <a:xfrm>
            <a:off x="1475656" y="5733256"/>
            <a:ext cx="6336704" cy="707886"/>
          </a:xfrm>
          <a:prstGeom prst="rect">
            <a:avLst/>
          </a:prstGeom>
        </p:spPr>
        <p:txBody>
          <a:bodyPr wrap="square">
            <a:spAutoFit/>
          </a:bodyPr>
          <a:lstStyle/>
          <a:p>
            <a:pPr algn="ctr">
              <a:buBlip>
                <a:blip r:embed="rId2"/>
              </a:buBlip>
            </a:pPr>
            <a:r>
              <a:rPr lang="en-US" sz="2000" dirty="0" smtClean="0">
                <a:solidFill>
                  <a:srgbClr val="0070C0"/>
                </a:solidFill>
              </a:rPr>
              <a:t>Special thanks to our Spanish partners for sharing their work and for their valuable help.  </a:t>
            </a:r>
            <a:endParaRPr lang="el-GR" sz="2000" dirty="0">
              <a:solidFill>
                <a:srgbClr val="0070C0"/>
              </a:solidFill>
            </a:endParaRPr>
          </a:p>
        </p:txBody>
      </p:sp>
      <p:pic>
        <p:nvPicPr>
          <p:cNvPr id="1026" name="Picture 2" descr="Αποτέλεσμα εικόνας για refugee quotes"/>
          <p:cNvPicPr>
            <a:picLocks noChangeAspect="1" noChangeArrowheads="1"/>
          </p:cNvPicPr>
          <p:nvPr/>
        </p:nvPicPr>
        <p:blipFill>
          <a:blip r:embed="rId3" cstate="print"/>
          <a:srcRect/>
          <a:stretch>
            <a:fillRect/>
          </a:stretch>
        </p:blipFill>
        <p:spPr bwMode="auto">
          <a:xfrm>
            <a:off x="2195736" y="1628800"/>
            <a:ext cx="4892728" cy="41044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AT" b="1" dirty="0" smtClean="0"/>
              <a:t>IMMIGRANTS - EMIGRANTS</a:t>
            </a:r>
            <a:endParaRPr lang="el-GR" dirty="0"/>
          </a:p>
        </p:txBody>
      </p:sp>
      <p:sp>
        <p:nvSpPr>
          <p:cNvPr id="3" name="2 - Θέση περιεχομένου"/>
          <p:cNvSpPr>
            <a:spLocks noGrp="1"/>
          </p:cNvSpPr>
          <p:nvPr>
            <p:ph idx="1"/>
          </p:nvPr>
        </p:nvSpPr>
        <p:spPr/>
        <p:txBody>
          <a:bodyPr>
            <a:normAutofit fontScale="85000" lnSpcReduction="20000"/>
          </a:bodyPr>
          <a:lstStyle/>
          <a:p>
            <a:endParaRPr lang="el-GR" dirty="0" smtClean="0"/>
          </a:p>
          <a:p>
            <a:r>
              <a:rPr lang="en-US" b="1" dirty="0" smtClean="0"/>
              <a:t>Immigrant definition</a:t>
            </a:r>
            <a:endParaRPr lang="el-GR" dirty="0" smtClean="0"/>
          </a:p>
          <a:p>
            <a:pPr>
              <a:buNone/>
            </a:pPr>
            <a:r>
              <a:rPr lang="en-US" dirty="0" smtClean="0"/>
              <a:t>    This term refers to </a:t>
            </a:r>
            <a:r>
              <a:rPr lang="en-US" u="sng" dirty="0" smtClean="0">
                <a:solidFill>
                  <a:srgbClr val="0070C0"/>
                </a:solidFill>
              </a:rPr>
              <a:t>the person who comes to another country to live there, usually for economic, political or academic reasons. </a:t>
            </a:r>
            <a:r>
              <a:rPr lang="en-US" dirty="0" smtClean="0"/>
              <a:t>In other words, people who leave their country to settle in a foreign one,  want to get a better job, to escape the persecution in their homeland or to study in a school or university of prestige.</a:t>
            </a:r>
            <a:endParaRPr lang="el-GR" dirty="0" smtClean="0"/>
          </a:p>
          <a:p>
            <a:r>
              <a:rPr lang="en-US" b="1" dirty="0" smtClean="0"/>
              <a:t>Emigrant definition</a:t>
            </a:r>
            <a:endParaRPr lang="el-GR" dirty="0" smtClean="0"/>
          </a:p>
          <a:p>
            <a:pPr>
              <a:buNone/>
            </a:pPr>
            <a:r>
              <a:rPr lang="en-US" dirty="0" smtClean="0"/>
              <a:t>    An emigrant is </a:t>
            </a:r>
            <a:r>
              <a:rPr lang="en-US" dirty="0" smtClean="0">
                <a:solidFill>
                  <a:srgbClr val="0070C0"/>
                </a:solidFill>
              </a:rPr>
              <a:t>a person who leaves his country with the purpose of establishing himself in another</a:t>
            </a:r>
            <a:r>
              <a:rPr lang="en-US" dirty="0" smtClean="0"/>
              <a:t>. An individual becomes an emigrant for a basic reason, because the economic, political and social situation of his country of origin is not adapted to his needs. Emigrants have existed in all known cultures. Social conflicts such as wars, economic crises or diseases are the main reasons why a person makes this hard decision.</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700808"/>
            <a:ext cx="7848872" cy="782960"/>
          </a:xfrm>
        </p:spPr>
        <p:txBody>
          <a:bodyPr>
            <a:normAutofit fontScale="90000"/>
          </a:bodyPr>
          <a:lstStyle/>
          <a:p>
            <a:r>
              <a:rPr sz="2200" b="1" dirty="0" smtClean="0"/>
              <a:t/>
            </a:r>
            <a:br>
              <a:rPr sz="2200" b="1" dirty="0" smtClean="0"/>
            </a:br>
            <a:r>
              <a:rPr sz="2200" b="1" dirty="0" smtClean="0"/>
              <a:t/>
            </a:r>
            <a:br>
              <a:rPr sz="2200" b="1" dirty="0" smtClean="0"/>
            </a:br>
            <a:r>
              <a:rPr sz="2200" b="1" dirty="0" smtClean="0"/>
              <a:t/>
            </a:r>
            <a:br>
              <a:rPr sz="2200" b="1" dirty="0" smtClean="0"/>
            </a:br>
            <a:r>
              <a:rPr sz="2200" b="1" dirty="0" smtClean="0"/>
              <a:t/>
            </a:r>
            <a:br>
              <a:rPr sz="2200" b="1" dirty="0" smtClean="0"/>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sz="2200" b="1" dirty="0" smtClean="0"/>
              <a:t>Now each team will have to write their own definition of both concepts. For this, the cooperative structure "1, 2 and 3"</a:t>
            </a:r>
            <a:r>
              <a:rPr sz="2200" dirty="0" smtClean="0"/>
              <a:t> </a:t>
            </a:r>
            <a:r>
              <a:rPr sz="2200" b="1" dirty="0" smtClean="0"/>
              <a:t>will be used.</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algn="just">
              <a:lnSpc>
                <a:spcPct val="115000"/>
              </a:lnSpc>
              <a:spcAft>
                <a:spcPts val="1000"/>
              </a:spcAft>
              <a:buNone/>
            </a:pPr>
            <a:r>
              <a:rPr lang="en-US" sz="2800" dirty="0" smtClean="0">
                <a:latin typeface="Cambria"/>
                <a:ea typeface="Calibri"/>
                <a:cs typeface="Times New Roman"/>
              </a:rPr>
              <a:t>                                     IMMIGRANT</a:t>
            </a:r>
            <a:endParaRPr lang="el-GR" sz="2400" dirty="0" smtClean="0">
              <a:latin typeface="Calibri"/>
              <a:ea typeface="Calibri"/>
              <a:cs typeface="Times New Roman"/>
            </a:endParaRPr>
          </a:p>
          <a:p>
            <a:pPr algn="just">
              <a:lnSpc>
                <a:spcPct val="115000"/>
              </a:lnSpc>
              <a:spcAft>
                <a:spcPts val="0"/>
              </a:spcAft>
            </a:pPr>
            <a:r>
              <a:rPr lang="en-US" dirty="0" smtClean="0">
                <a:latin typeface="Cambria"/>
                <a:ea typeface="Calibri"/>
                <a:cs typeface="Times New Roman"/>
              </a:rPr>
              <a:t>1 A person who leaves his/her country because he/she wants to work abroad.</a:t>
            </a:r>
            <a:endParaRPr lang="el-GR" dirty="0" smtClean="0">
              <a:latin typeface="Calibri"/>
              <a:ea typeface="Calibri"/>
              <a:cs typeface="Times New Roman"/>
            </a:endParaRPr>
          </a:p>
          <a:p>
            <a:pPr algn="just">
              <a:lnSpc>
                <a:spcPct val="115000"/>
              </a:lnSpc>
              <a:spcAft>
                <a:spcPts val="0"/>
              </a:spcAft>
            </a:pPr>
            <a:r>
              <a:rPr lang="en-US" dirty="0" smtClean="0">
                <a:latin typeface="Cambria"/>
                <a:ea typeface="Calibri"/>
                <a:cs typeface="Times New Roman"/>
              </a:rPr>
              <a:t>2 A person who leaves his/her country because he/she wants to find a better job or study abroad.</a:t>
            </a:r>
            <a:endParaRPr lang="el-GR" dirty="0" smtClean="0">
              <a:latin typeface="Calibri"/>
              <a:ea typeface="Calibri"/>
              <a:cs typeface="Times New Roman"/>
            </a:endParaRPr>
          </a:p>
          <a:p>
            <a:pPr algn="just">
              <a:lnSpc>
                <a:spcPct val="115000"/>
              </a:lnSpc>
              <a:spcAft>
                <a:spcPts val="0"/>
              </a:spcAft>
            </a:pPr>
            <a:r>
              <a:rPr lang="en-US" dirty="0" smtClean="0">
                <a:latin typeface="Cambria"/>
                <a:ea typeface="Calibri"/>
                <a:cs typeface="Times New Roman"/>
              </a:rPr>
              <a:t>3 A person who leaves his/her country because he/she wants to work abroad or because of political reasons.</a:t>
            </a:r>
            <a:endParaRPr lang="el-GR" dirty="0" smtClean="0">
              <a:latin typeface="Calibri"/>
              <a:ea typeface="Calibri"/>
              <a:cs typeface="Times New Roman"/>
            </a:endParaRPr>
          </a:p>
          <a:p>
            <a:endParaRPr lang="el-GR" dirty="0"/>
          </a:p>
        </p:txBody>
      </p:sp>
      <p:sp>
        <p:nvSpPr>
          <p:cNvPr id="4" name="3 - TextBox"/>
          <p:cNvSpPr txBox="1"/>
          <p:nvPr/>
        </p:nvSpPr>
        <p:spPr>
          <a:xfrm>
            <a:off x="539552" y="476672"/>
            <a:ext cx="3384376" cy="584775"/>
          </a:xfrm>
          <a:prstGeom prst="rect">
            <a:avLst/>
          </a:prstGeom>
          <a:noFill/>
        </p:spPr>
        <p:txBody>
          <a:bodyPr wrap="square" rtlCol="0">
            <a:spAutoFit/>
          </a:bodyPr>
          <a:lstStyle/>
          <a:p>
            <a:r>
              <a:rPr lang="en-US" sz="3200" u="sng" dirty="0" smtClean="0">
                <a:solidFill>
                  <a:srgbClr val="0070C0"/>
                </a:solidFill>
                <a:latin typeface="Arial Rounded MT Bold" pitchFamily="34" charset="0"/>
              </a:rPr>
              <a:t>Worksheet 1</a:t>
            </a:r>
            <a:endParaRPr lang="el-GR" sz="3200" u="sng"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071546"/>
            <a:ext cx="8229600" cy="4389120"/>
          </a:xfrm>
        </p:spPr>
        <p:txBody>
          <a:bodyPr>
            <a:normAutofit/>
          </a:bodyPr>
          <a:lstStyle/>
          <a:p>
            <a:pPr algn="ctr">
              <a:buNone/>
            </a:pPr>
            <a:r>
              <a:rPr lang="en-US" dirty="0" smtClean="0"/>
              <a:t>EMIGRANT</a:t>
            </a:r>
            <a:endParaRPr lang="el-GR" dirty="0" smtClean="0"/>
          </a:p>
          <a:p>
            <a:r>
              <a:rPr lang="en-US" dirty="0" smtClean="0"/>
              <a:t>1 A person who is not satisfied with the economical or political situation in his/her country and decides to live abroad permanently.</a:t>
            </a:r>
            <a:endParaRPr lang="el-GR" dirty="0" smtClean="0"/>
          </a:p>
          <a:p>
            <a:r>
              <a:rPr lang="en-US" dirty="0" smtClean="0"/>
              <a:t>2 A person who wants to change his/her life by living in a foreign country. He/she hopes to find a better job there or better living conditions.</a:t>
            </a:r>
            <a:endParaRPr lang="el-GR" dirty="0" smtClean="0"/>
          </a:p>
          <a:p>
            <a:r>
              <a:rPr lang="en-US" dirty="0" smtClean="0"/>
              <a:t>3 A person who decides to reside in a foreign country, hoping for better education and working conditions or for a better political regime. </a:t>
            </a:r>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219200"/>
          </a:xfrm>
        </p:spPr>
        <p:txBody>
          <a:bodyPr>
            <a:normAutofit/>
          </a:bodyPr>
          <a:lstStyle/>
          <a:p>
            <a:pPr algn="ctr"/>
            <a:r>
              <a:rPr sz="2800" b="1" dirty="0" smtClean="0"/>
              <a:t>The following graph shows immigration in Greece</a:t>
            </a:r>
            <a:r>
              <a:rPr lang="en-US" sz="2800" b="1" dirty="0" smtClean="0"/>
              <a:t/>
            </a:r>
            <a:br>
              <a:rPr lang="en-US" sz="2800" b="1" dirty="0" smtClean="0"/>
            </a:br>
            <a:r>
              <a:rPr sz="2800" b="1" dirty="0" smtClean="0"/>
              <a:t> in 2015 and 2016.</a:t>
            </a:r>
            <a:endParaRPr lang="el-GR" sz="2800" dirty="0"/>
          </a:p>
        </p:txBody>
      </p:sp>
      <p:pic>
        <p:nvPicPr>
          <p:cNvPr id="4" name="3 - Θέση περιεχομένου" descr="3.bmp"/>
          <p:cNvPicPr>
            <a:picLocks noGrp="1" noChangeAspect="1"/>
          </p:cNvPicPr>
          <p:nvPr>
            <p:ph idx="1"/>
          </p:nvPr>
        </p:nvPicPr>
        <p:blipFill>
          <a:blip r:embed="rId2" cstate="print"/>
          <a:srcRect l="5413" t="13533" r="6766" b="18608"/>
          <a:stretch>
            <a:fillRect/>
          </a:stretch>
        </p:blipFill>
        <p:spPr>
          <a:xfrm>
            <a:off x="899592" y="1844824"/>
            <a:ext cx="7409308" cy="3056079"/>
          </a:xfrm>
        </p:spPr>
      </p:pic>
      <p:sp>
        <p:nvSpPr>
          <p:cNvPr id="5" name="4 - Ορθογώνιο"/>
          <p:cNvSpPr/>
          <p:nvPr/>
        </p:nvSpPr>
        <p:spPr>
          <a:xfrm>
            <a:off x="1619672" y="4941168"/>
            <a:ext cx="6786610" cy="1754326"/>
          </a:xfrm>
          <a:prstGeom prst="rect">
            <a:avLst/>
          </a:prstGeom>
        </p:spPr>
        <p:txBody>
          <a:bodyPr wrap="square">
            <a:spAutoFit/>
          </a:bodyPr>
          <a:lstStyle/>
          <a:p>
            <a:r>
              <a:rPr lang="en-US" b="1" dirty="0" smtClean="0"/>
              <a:t>Let's analyze the graph.</a:t>
            </a:r>
            <a:endParaRPr lang="el-GR" dirty="0" smtClean="0"/>
          </a:p>
          <a:p>
            <a:pPr lvl="0"/>
            <a:r>
              <a:rPr lang="en-US" b="1" dirty="0" smtClean="0"/>
              <a:t>If we compare the data for 2015 and 2016</a:t>
            </a:r>
            <a:r>
              <a:rPr lang="en-GB" b="1" dirty="0" smtClean="0"/>
              <a:t>,</a:t>
            </a:r>
            <a:r>
              <a:rPr lang="en-US" b="1" dirty="0" smtClean="0"/>
              <a:t> has immigration increased or decreased in the last year?</a:t>
            </a:r>
            <a:endParaRPr lang="el-GR" dirty="0" smtClean="0"/>
          </a:p>
          <a:p>
            <a:r>
              <a:rPr lang="en-US" dirty="0" smtClean="0"/>
              <a:t>- Immigration has decreased in the last year, especially after March 2016.</a:t>
            </a:r>
            <a:endParaRPr lang="el-GR" dirty="0" smtClean="0"/>
          </a:p>
          <a:p>
            <a:r>
              <a:rPr lang="en-US" dirty="0" smtClean="0"/>
              <a:t> </a:t>
            </a:r>
            <a:endParaRPr lang="el-GR" dirty="0" smtClean="0"/>
          </a:p>
        </p:txBody>
      </p:sp>
      <p:sp>
        <p:nvSpPr>
          <p:cNvPr id="6" name="5 - Ορθογώνιο"/>
          <p:cNvSpPr/>
          <p:nvPr/>
        </p:nvSpPr>
        <p:spPr>
          <a:xfrm>
            <a:off x="539552" y="260648"/>
            <a:ext cx="2653162" cy="584775"/>
          </a:xfrm>
          <a:prstGeom prst="rect">
            <a:avLst/>
          </a:prstGeom>
        </p:spPr>
        <p:txBody>
          <a:bodyPr wrap="none">
            <a:spAutoFit/>
          </a:bodyPr>
          <a:lstStyle/>
          <a:p>
            <a:r>
              <a:rPr lang="en-US" sz="3200" u="sng" dirty="0" smtClean="0">
                <a:solidFill>
                  <a:srgbClr val="0070C0"/>
                </a:solidFill>
                <a:latin typeface="Arial Rounded MT Bold" pitchFamily="34" charset="0"/>
              </a:rPr>
              <a:t>Worksheet 2</a:t>
            </a:r>
            <a:endParaRPr lang="el-GR" sz="3200" u="sng" dirty="0" smtClean="0">
              <a:solidFill>
                <a:srgbClr val="0070C0"/>
              </a:solidFill>
              <a:latin typeface="Arial Rounded MT Bold"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n-US" sz="4400" dirty="0" smtClean="0"/>
              <a:t>Refugees coming to Greece- Origin</a:t>
            </a:r>
            <a:endParaRPr lang="el-GR" sz="4400" dirty="0"/>
          </a:p>
        </p:txBody>
      </p:sp>
      <p:pic>
        <p:nvPicPr>
          <p:cNvPr id="4" name="3 - Θέση περιεχομένου" descr="4.bmp"/>
          <p:cNvPicPr>
            <a:picLocks noGrp="1" noChangeAspect="1"/>
          </p:cNvPicPr>
          <p:nvPr>
            <p:ph idx="1"/>
          </p:nvPr>
        </p:nvPicPr>
        <p:blipFill>
          <a:blip r:embed="rId2" cstate="print"/>
          <a:stretch>
            <a:fillRect/>
          </a:stretch>
        </p:blipFill>
        <p:spPr>
          <a:xfrm>
            <a:off x="2516579" y="2001720"/>
            <a:ext cx="4110842" cy="425632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62500" lnSpcReduction="20000"/>
          </a:bodyPr>
          <a:lstStyle/>
          <a:p>
            <a:r>
              <a:rPr lang="en-US" b="1" dirty="0" smtClean="0"/>
              <a:t> Indicate the two countries from which Greece receives more immigrants.</a:t>
            </a:r>
            <a:endParaRPr lang="el-GR" dirty="0" smtClean="0"/>
          </a:p>
          <a:p>
            <a:pPr>
              <a:buNone/>
            </a:pPr>
            <a:r>
              <a:rPr lang="en-US" dirty="0" smtClean="0"/>
              <a:t>Greece receives more immigrants from Syria, 56%, and Afghanistan, 25%.</a:t>
            </a:r>
            <a:endParaRPr lang="el-GR" dirty="0" smtClean="0"/>
          </a:p>
          <a:p>
            <a:pPr>
              <a:buNone/>
            </a:pPr>
            <a:r>
              <a:rPr lang="en-US" dirty="0" smtClean="0"/>
              <a:t> </a:t>
            </a:r>
            <a:endParaRPr lang="el-GR" dirty="0" smtClean="0"/>
          </a:p>
          <a:p>
            <a:r>
              <a:rPr lang="en-US" b="1" dirty="0" smtClean="0"/>
              <a:t>In groups you have to think of the reasons why these people leave their country.</a:t>
            </a:r>
            <a:endParaRPr lang="el-GR" dirty="0" smtClean="0"/>
          </a:p>
          <a:p>
            <a:pPr>
              <a:buNone/>
            </a:pPr>
            <a:r>
              <a:rPr lang="en-US" dirty="0" smtClean="0"/>
              <a:t> </a:t>
            </a:r>
            <a:endParaRPr lang="el-GR" dirty="0" smtClean="0"/>
          </a:p>
          <a:p>
            <a:pPr>
              <a:buNone/>
            </a:pPr>
            <a:r>
              <a:rPr lang="en-US" dirty="0" smtClean="0"/>
              <a:t>1. People from Syria leave their country because there is a war there and they are afraid of  their lives and the lives of their families. They try to find a safe place in Europe and Greece is the gate to other European countries where they have relatives.</a:t>
            </a:r>
            <a:endParaRPr lang="el-GR" dirty="0" smtClean="0"/>
          </a:p>
          <a:p>
            <a:pPr>
              <a:buNone/>
            </a:pPr>
            <a:r>
              <a:rPr lang="en-US" dirty="0" smtClean="0"/>
              <a:t> </a:t>
            </a:r>
            <a:endParaRPr lang="el-GR" dirty="0" smtClean="0"/>
          </a:p>
          <a:p>
            <a:pPr>
              <a:buNone/>
            </a:pPr>
            <a:r>
              <a:rPr lang="en-US" dirty="0" smtClean="0"/>
              <a:t> </a:t>
            </a:r>
            <a:endParaRPr lang="el-GR" dirty="0" smtClean="0"/>
          </a:p>
          <a:p>
            <a:pPr>
              <a:buNone/>
            </a:pPr>
            <a:r>
              <a:rPr lang="en-US" dirty="0" smtClean="0"/>
              <a:t>2. People from Afghanistan leave their country because there is a civil war there and their is no safety for them. Also, they want to find a job in Greece or in another European country.</a:t>
            </a:r>
            <a:endParaRPr lang="el-GR" dirty="0" smtClean="0"/>
          </a:p>
          <a:p>
            <a:pPr>
              <a:buNone/>
            </a:pPr>
            <a:r>
              <a:rPr lang="en-US" dirty="0" smtClean="0"/>
              <a:t/>
            </a:r>
            <a:br>
              <a:rPr lang="en-US" dirty="0" smtClean="0"/>
            </a:br>
            <a:endParaRPr lang="el-GR" dirty="0"/>
          </a:p>
        </p:txBody>
      </p:sp>
      <p:sp>
        <p:nvSpPr>
          <p:cNvPr id="4" name="3 - Ορθογώνιο"/>
          <p:cNvSpPr/>
          <p:nvPr/>
        </p:nvSpPr>
        <p:spPr>
          <a:xfrm>
            <a:off x="755576" y="476672"/>
            <a:ext cx="2653162" cy="584775"/>
          </a:xfrm>
          <a:prstGeom prst="rect">
            <a:avLst/>
          </a:prstGeom>
        </p:spPr>
        <p:txBody>
          <a:bodyPr wrap="none">
            <a:spAutoFit/>
          </a:bodyPr>
          <a:lstStyle/>
          <a:p>
            <a:r>
              <a:rPr lang="en-US" sz="3200" u="sng" dirty="0" smtClean="0">
                <a:solidFill>
                  <a:srgbClr val="0070C0"/>
                </a:solidFill>
                <a:latin typeface="Arial Rounded MT Bold" pitchFamily="34" charset="0"/>
              </a:rPr>
              <a:t>Worksheet 3</a:t>
            </a:r>
            <a:endParaRPr lang="el-GR" sz="3200" u="sng" dirty="0" smtClean="0">
              <a:solidFill>
                <a:srgbClr val="0070C0"/>
              </a:solidFill>
              <a:latin typeface="Arial Rounded MT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95536" y="3068960"/>
            <a:ext cx="3168352" cy="1143000"/>
          </a:xfrm>
        </p:spPr>
        <p:txBody>
          <a:bodyPr>
            <a:noAutofit/>
          </a:bodyPr>
          <a:lstStyle/>
          <a:p>
            <a:pPr algn="ctr"/>
            <a:r>
              <a:rPr sz="3600" dirty="0" smtClean="0"/>
              <a:t>The following graph shows the migration </a:t>
            </a:r>
            <a:r>
              <a:rPr lang="en-US" sz="3600" dirty="0" smtClean="0"/>
              <a:t/>
            </a:r>
            <a:br>
              <a:rPr lang="en-US" sz="3600" dirty="0" smtClean="0"/>
            </a:br>
            <a:r>
              <a:rPr sz="3600" dirty="0" smtClean="0"/>
              <a:t>of Greeks during the economical crisis. </a:t>
            </a:r>
            <a:endParaRPr lang="el-GR" sz="3600" dirty="0"/>
          </a:p>
        </p:txBody>
      </p:sp>
      <p:pic>
        <p:nvPicPr>
          <p:cNvPr id="4" name="3 - Θέση περιεχομένου" descr="5.bmp"/>
          <p:cNvPicPr>
            <a:picLocks noGrp="1" noChangeAspect="1"/>
          </p:cNvPicPr>
          <p:nvPr>
            <p:ph idx="1"/>
          </p:nvPr>
        </p:nvPicPr>
        <p:blipFill>
          <a:blip r:embed="rId2" cstate="print"/>
          <a:srcRect r="22769" b="16070"/>
          <a:stretch>
            <a:fillRect/>
          </a:stretch>
        </p:blipFill>
        <p:spPr>
          <a:xfrm>
            <a:off x="4283968" y="908720"/>
            <a:ext cx="4680520" cy="576959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TotalTime>
  <Words>1924</Words>
  <Application>Microsoft Office PowerPoint</Application>
  <PresentationFormat>Προβολή στην οθόνη (4:3)</PresentationFormat>
  <Paragraphs>123</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Ροή</vt:lpstr>
      <vt:lpstr>Immigrants, emigrants and refugees</vt:lpstr>
      <vt:lpstr>Διαφάνεια 2</vt:lpstr>
      <vt:lpstr>IMMIGRANTS - EMIGRANTS</vt:lpstr>
      <vt:lpstr>       Now each team will have to write their own definition of both concepts. For this, the cooperative structure "1, 2 and 3" will be used. </vt:lpstr>
      <vt:lpstr>Διαφάνεια 5</vt:lpstr>
      <vt:lpstr>The following graph shows immigration in Greece  in 2015 and 2016.</vt:lpstr>
      <vt:lpstr>Refugees coming to Greece- Origin</vt:lpstr>
      <vt:lpstr>Διαφάνεια 8</vt:lpstr>
      <vt:lpstr>The following graph shows the migration  of Greeks during the economical crisis. </vt:lpstr>
      <vt:lpstr>Διαφάνεια 10</vt:lpstr>
      <vt:lpstr>The reason for emigration to Germany and  the United Kingdom will be explained below. </vt:lpstr>
      <vt:lpstr>Refugees</vt:lpstr>
      <vt:lpstr>WHAT IS BEING A REFUGEE? </vt:lpstr>
      <vt:lpstr>Διαφάνεια 14</vt:lpstr>
      <vt:lpstr>Now read carefully the following piece of news which shows the testimony of Laila, a refugee Syria. </vt:lpstr>
      <vt:lpstr>Διαφάνεια 16</vt:lpstr>
      <vt:lpstr>Διαφάνεια 17</vt:lpstr>
      <vt:lpstr>Proposals</vt:lpstr>
      <vt:lpstr>Διαφάνεια 19</vt:lpstr>
      <vt:lpstr>Διαφάνεια 20</vt:lpstr>
      <vt:lpstr>Διαφάνεια 21</vt:lpstr>
      <vt:lpstr>Διαφάνεια 22</vt:lpstr>
      <vt:lpstr>Διαφάνεια 23</vt:lpstr>
      <vt:lpstr>Διαφάνεια 24</vt:lpstr>
      <vt:lpstr>Διαφάνεια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Immigrans, emi</dc:title>
  <dc:creator>Stella</dc:creator>
  <cp:lastModifiedBy>USER</cp:lastModifiedBy>
  <cp:revision>20</cp:revision>
  <dcterms:created xsi:type="dcterms:W3CDTF">2017-03-11T18:33:13Z</dcterms:created>
  <dcterms:modified xsi:type="dcterms:W3CDTF">2017-09-03T07:40:47Z</dcterms:modified>
</cp:coreProperties>
</file>