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0"/>
  </p:notesMasterIdLst>
  <p:sldIdLst>
    <p:sldId id="256" r:id="rId2"/>
    <p:sldId id="270" r:id="rId3"/>
    <p:sldId id="269" r:id="rId4"/>
    <p:sldId id="277" r:id="rId5"/>
    <p:sldId id="260" r:id="rId6"/>
    <p:sldId id="257" r:id="rId7"/>
    <p:sldId id="263" r:id="rId8"/>
    <p:sldId id="265" r:id="rId9"/>
    <p:sldId id="261" r:id="rId10"/>
    <p:sldId id="271" r:id="rId11"/>
    <p:sldId id="262" r:id="rId12"/>
    <p:sldId id="272" r:id="rId13"/>
    <p:sldId id="273" r:id="rId14"/>
    <p:sldId id="266" r:id="rId15"/>
    <p:sldId id="275" r:id="rId16"/>
    <p:sldId id="276" r:id="rId17"/>
    <p:sldId id="267" r:id="rId18"/>
    <p:sldId id="274" r:id="rId19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73" autoAdjust="0"/>
    <p:restoredTop sz="86443" autoAdjust="0"/>
  </p:normalViewPr>
  <p:slideViewPr>
    <p:cSldViewPr>
      <p:cViewPr varScale="1">
        <p:scale>
          <a:sx n="85" d="100"/>
          <a:sy n="85" d="100"/>
        </p:scale>
        <p:origin x="1291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14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3B4F18-655F-41FD-BADC-D05B8AA03FFC}" type="datetimeFigureOut">
              <a:rPr lang="sk-SK" smtClean="0"/>
              <a:t>25.6.2019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 smtClean="0"/>
              <a:t>Upraviť štýly predlohy textu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sk-SK"/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B762621-358E-4875-93F6-2EA0931ABB6D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67151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2621-358E-4875-93F6-2EA0931ABB6D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4146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762621-358E-4875-93F6-2EA0931ABB6D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94612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á sním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Obdĺžnik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Obdĺžnik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Obdĺžnik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Obdĺžnik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Obdĺžnik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Zaoblený obdĺžnik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Zaoblený obdĺžnik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Obdĺžnik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Obdĺžnik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Obdĺžnik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Obdĺžnik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sk-SK" smtClean="0"/>
              <a:t>Upravte štýl predlohy podnadpisov</a:t>
            </a:r>
            <a:endParaRPr kumimoji="0" lang="en-US"/>
          </a:p>
        </p:txBody>
      </p:sp>
      <p:sp>
        <p:nvSpPr>
          <p:cNvPr id="28" name="Zástupný symbol dátumu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D4DBB177-456B-4B46-9E37-D7AA57CCD6E3}" type="datetimeFigureOut">
              <a:rPr lang="cs-CZ" smtClean="0"/>
              <a:pPr/>
              <a:t>25.06.2019</a:t>
            </a:fld>
            <a:endParaRPr lang="cs-CZ"/>
          </a:p>
        </p:txBody>
      </p:sp>
      <p:sp>
        <p:nvSpPr>
          <p:cNvPr id="17" name="Zástupný symbol päty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29" name="Zástupný symbol čísla snímky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5360CEC5-BF9C-40F9-B22E-9E3B9CB63F3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B177-456B-4B46-9E37-D7AA57CCD6E3}" type="datetimeFigureOut">
              <a:rPr lang="cs-CZ" smtClean="0"/>
              <a:pPr/>
              <a:t>25.06.2019</a:t>
            </a:fld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CEC5-BF9C-40F9-B22E-9E3B9CB63F3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vislý nadpis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zvislého textu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B177-456B-4B46-9E37-D7AA57CCD6E3}" type="datetimeFigureOut">
              <a:rPr lang="cs-CZ" smtClean="0"/>
              <a:pPr/>
              <a:t>25.06.2019</a:t>
            </a:fld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CEC5-BF9C-40F9-B22E-9E3B9CB63F3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B177-456B-4B46-9E37-D7AA57CCD6E3}" type="datetimeFigureOut">
              <a:rPr lang="cs-CZ" smtClean="0"/>
              <a:pPr/>
              <a:t>25.06.2019</a:t>
            </a:fld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CEC5-BF9C-40F9-B22E-9E3B9CB63F3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dátumu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B177-456B-4B46-9E37-D7AA57CCD6E3}" type="datetimeFigureOut">
              <a:rPr lang="cs-CZ" smtClean="0"/>
              <a:pPr/>
              <a:t>25.06.2019</a:t>
            </a:fld>
            <a:endParaRPr lang="cs-CZ"/>
          </a:p>
        </p:txBody>
      </p:sp>
      <p:sp>
        <p:nvSpPr>
          <p:cNvPr id="5" name="Zástupný symbol päty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čísla snímky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CEC5-BF9C-40F9-B22E-9E3B9CB63F3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sahu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4" name="Zástupný symbol obsahu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B177-456B-4B46-9E37-D7AA57CCD6E3}" type="datetimeFigureOut">
              <a:rPr lang="cs-CZ" smtClean="0"/>
              <a:pPr/>
              <a:t>25.06.2019</a:t>
            </a:fld>
            <a:endParaRPr lang="cs-CZ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CEC5-BF9C-40F9-B22E-9E3B9CB63F3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Zástupný symbol obsahu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6" name="Zástupný symbol obsahu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26" name="Zástupný symbol dátumu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D4DBB177-456B-4B46-9E37-D7AA57CCD6E3}" type="datetimeFigureOut">
              <a:rPr lang="cs-CZ" smtClean="0"/>
              <a:pPr/>
              <a:t>25.06.2019</a:t>
            </a:fld>
            <a:endParaRPr lang="cs-CZ"/>
          </a:p>
        </p:txBody>
      </p:sp>
      <p:sp>
        <p:nvSpPr>
          <p:cNvPr id="27" name="Zástupný symbol čísla snímky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5360CEC5-BF9C-40F9-B22E-9E3B9CB63F3A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28" name="Zástupný symbol päty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dátumu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D4DBB177-456B-4B46-9E37-D7AA57CCD6E3}" type="datetimeFigureOut">
              <a:rPr lang="cs-CZ" smtClean="0"/>
              <a:pPr/>
              <a:t>25.06.2019</a:t>
            </a:fld>
            <a:endParaRPr lang="cs-CZ"/>
          </a:p>
        </p:txBody>
      </p:sp>
      <p:sp>
        <p:nvSpPr>
          <p:cNvPr id="4" name="Zástupný symbol päty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5" name="Zástupný symbol čísla snímky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5360CEC5-BF9C-40F9-B22E-9E3B9CB63F3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dátumu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B177-456B-4B46-9E37-D7AA57CCD6E3}" type="datetimeFigureOut">
              <a:rPr lang="cs-CZ" smtClean="0"/>
              <a:pPr/>
              <a:t>25.06.2019</a:t>
            </a:fld>
            <a:endParaRPr lang="cs-CZ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CEC5-BF9C-40F9-B22E-9E3B9CB63F3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4" name="Zástupný symbol obsahu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sk-SK" smtClean="0"/>
              <a:t>Upravte štýl predlohy textu.</a:t>
            </a:r>
          </a:p>
          <a:p>
            <a:pPr lvl="1" eaLnBrk="1" latinLnBrk="0" hangingPunct="1"/>
            <a:r>
              <a:rPr lang="sk-SK" smtClean="0"/>
              <a:t>Druhá úroveň</a:t>
            </a:r>
          </a:p>
          <a:p>
            <a:pPr lvl="2" eaLnBrk="1" latinLnBrk="0" hangingPunct="1"/>
            <a:r>
              <a:rPr lang="sk-SK" smtClean="0"/>
              <a:t>Tretia úroveň</a:t>
            </a:r>
          </a:p>
          <a:p>
            <a:pPr lvl="3" eaLnBrk="1" latinLnBrk="0" hangingPunct="1"/>
            <a:r>
              <a:rPr lang="sk-SK" smtClean="0"/>
              <a:t>Štvrtá úroveň</a:t>
            </a:r>
          </a:p>
          <a:p>
            <a:pPr lvl="4" eaLnBrk="1" latinLnBrk="0" hangingPunct="1"/>
            <a:r>
              <a:rPr lang="sk-SK" smtClean="0"/>
              <a:t>Piata úroveň</a:t>
            </a:r>
            <a:endParaRPr kumimoji="0" lang="en-US"/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B177-456B-4B46-9E37-D7AA57CCD6E3}" type="datetimeFigureOut">
              <a:rPr lang="cs-CZ" smtClean="0"/>
              <a:pPr/>
              <a:t>25.06.2019</a:t>
            </a:fld>
            <a:endParaRPr lang="cs-CZ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CEC5-BF9C-40F9-B22E-9E3B9CB63F3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3" name="Zástupný symbol obrázka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sk-SK" smtClean="0"/>
              <a:t>Ak chcete pridať obrázok, kliknite na ikonu</a:t>
            </a:r>
            <a:endParaRPr kumimoji="0"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sk-SK" smtClean="0"/>
              <a:t>Upravte štýl predlohy textu.</a:t>
            </a:r>
          </a:p>
        </p:txBody>
      </p:sp>
      <p:sp>
        <p:nvSpPr>
          <p:cNvPr id="5" name="Zástupný symbol dátumu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DBB177-456B-4B46-9E37-D7AA57CCD6E3}" type="datetimeFigureOut">
              <a:rPr lang="cs-CZ" smtClean="0"/>
              <a:pPr/>
              <a:t>25.06.2019</a:t>
            </a:fld>
            <a:endParaRPr lang="cs-CZ"/>
          </a:p>
        </p:txBody>
      </p:sp>
      <p:sp>
        <p:nvSpPr>
          <p:cNvPr id="6" name="Zástupný symbol päty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čísla snímky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60CEC5-BF9C-40F9-B22E-9E3B9CB63F3A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Obdĺžnik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Obdĺžnik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Obdĺžnik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Obdĺžnik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Obdĺžnik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Zaoblený obdĺžnik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Zaoblený obdĺžnik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Obdĺžnik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Obdĺžnik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Obdĺžnik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Obdĺžnik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Obdĺžnik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Obdĺžnik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Zástupný symbol nadpisu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sk-SK" smtClean="0"/>
              <a:t>Upravte štýly predlohy textu</a:t>
            </a:r>
            <a:endParaRPr kumimoji="0" lang="en-US"/>
          </a:p>
        </p:txBody>
      </p:sp>
      <p:sp>
        <p:nvSpPr>
          <p:cNvPr id="13" name="Zástupný symbol textu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sk-SK" smtClean="0"/>
              <a:t>Upravte štýl predlohy textu.</a:t>
            </a:r>
          </a:p>
          <a:p>
            <a:pPr lvl="1" eaLnBrk="1" latinLnBrk="0" hangingPunct="1"/>
            <a:r>
              <a:rPr kumimoji="0" lang="sk-SK" smtClean="0"/>
              <a:t>Druhá úroveň</a:t>
            </a:r>
          </a:p>
          <a:p>
            <a:pPr lvl="2" eaLnBrk="1" latinLnBrk="0" hangingPunct="1"/>
            <a:r>
              <a:rPr kumimoji="0" lang="sk-SK" smtClean="0"/>
              <a:t>Tretia úroveň</a:t>
            </a:r>
          </a:p>
          <a:p>
            <a:pPr lvl="3" eaLnBrk="1" latinLnBrk="0" hangingPunct="1"/>
            <a:r>
              <a:rPr kumimoji="0" lang="sk-SK" smtClean="0"/>
              <a:t>Štvrtá úroveň</a:t>
            </a:r>
          </a:p>
          <a:p>
            <a:pPr lvl="4" eaLnBrk="1" latinLnBrk="0" hangingPunct="1"/>
            <a:r>
              <a:rPr kumimoji="0" lang="sk-SK" smtClean="0"/>
              <a:t>Piata úroveň</a:t>
            </a:r>
            <a:endParaRPr kumimoji="0" lang="en-US"/>
          </a:p>
        </p:txBody>
      </p:sp>
      <p:sp>
        <p:nvSpPr>
          <p:cNvPr id="14" name="Zástupný symbol dátumu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D4DBB177-456B-4B46-9E37-D7AA57CCD6E3}" type="datetimeFigureOut">
              <a:rPr lang="cs-CZ" smtClean="0"/>
              <a:pPr/>
              <a:t>25.06.2019</a:t>
            </a:fld>
            <a:endParaRPr lang="cs-CZ"/>
          </a:p>
        </p:txBody>
      </p:sp>
      <p:sp>
        <p:nvSpPr>
          <p:cNvPr id="3" name="Zástupný symbol päty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cs-CZ"/>
          </a:p>
        </p:txBody>
      </p:sp>
      <p:sp>
        <p:nvSpPr>
          <p:cNvPr id="23" name="Zástupný symbol čísla snímky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5360CEC5-BF9C-40F9-B22E-9E3B9CB63F3A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5.png"/><Relationship Id="rId7" Type="http://schemas.openxmlformats.org/officeDocument/2006/relationships/image" Target="../media/image1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457200" y="1412777"/>
            <a:ext cx="8458200" cy="2459136"/>
          </a:xfrm>
        </p:spPr>
        <p:txBody>
          <a:bodyPr/>
          <a:lstStyle/>
          <a:p>
            <a:pPr algn="ctr"/>
            <a:r>
              <a:rPr lang="sk-SK" dirty="0" smtClean="0"/>
              <a:t>@</a:t>
            </a:r>
            <a:r>
              <a:rPr lang="sk-SK" dirty="0" err="1"/>
              <a:t>mb@ss@dors</a:t>
            </a:r>
            <a:r>
              <a:rPr lang="sk-SK" dirty="0"/>
              <a:t> of </a:t>
            </a:r>
            <a:r>
              <a:rPr lang="sk-SK" dirty="0" err="1"/>
              <a:t>European</a:t>
            </a:r>
            <a:r>
              <a:rPr lang="sk-SK" dirty="0"/>
              <a:t> </a:t>
            </a:r>
            <a:r>
              <a:rPr lang="sk-SK" dirty="0" err="1"/>
              <a:t>Democratic</a:t>
            </a:r>
            <a:r>
              <a:rPr lang="sk-SK" dirty="0"/>
              <a:t> </a:t>
            </a:r>
            <a:r>
              <a:rPr lang="sk-SK" dirty="0" err="1"/>
              <a:t>Culture</a:t>
            </a: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79512" y="1268760"/>
            <a:ext cx="8423944" cy="864096"/>
          </a:xfrm>
        </p:spPr>
        <p:txBody>
          <a:bodyPr/>
          <a:lstStyle/>
          <a:p>
            <a:r>
              <a:rPr lang="sk-SK" dirty="0" smtClean="0"/>
              <a:t>CEO STATALE „CARLO PORTA“ ERBA ITALY</a:t>
            </a:r>
            <a:endParaRPr lang="cs-CZ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5" y="908720"/>
            <a:ext cx="1685925" cy="1228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5656" y="4149080"/>
            <a:ext cx="2410344" cy="2410344"/>
          </a:xfrm>
          <a:prstGeom prst="rect">
            <a:avLst/>
          </a:prstGeom>
        </p:spPr>
      </p:pic>
      <p:sp>
        <p:nvSpPr>
          <p:cNvPr id="6" name="BlokTextu 5"/>
          <p:cNvSpPr txBox="1"/>
          <p:nvPr/>
        </p:nvSpPr>
        <p:spPr>
          <a:xfrm flipH="1">
            <a:off x="4241700" y="4869160"/>
            <a:ext cx="43617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smtClean="0">
                <a:latin typeface="Arial Black" panose="020B0A04020102020204" pitchFamily="34" charset="0"/>
              </a:rPr>
              <a:t>OBCHODNÁ AKADÉMIA LEVICE</a:t>
            </a:r>
            <a:endParaRPr lang="sk-SK" dirty="0">
              <a:latin typeface="Arial Black" panose="020B0A040201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92696"/>
            <a:ext cx="8229600" cy="1008112"/>
          </a:xfrm>
        </p:spPr>
        <p:txBody>
          <a:bodyPr/>
          <a:lstStyle/>
          <a:p>
            <a:pPr algn="ctr"/>
            <a:r>
              <a:rPr lang="sk-SK" dirty="0" smtClean="0"/>
              <a:t>PROJEKTOVÉ VÝSTUPY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500" y="1988840"/>
            <a:ext cx="3055873" cy="4324350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5525" y="1988840"/>
            <a:ext cx="3114371" cy="4409728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3997" y="1916832"/>
            <a:ext cx="2452561" cy="4477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1617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PROJEKTOVÁ PRÁCA NA PC</a:t>
            </a:r>
            <a:endParaRPr lang="cs-CZ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88839"/>
            <a:ext cx="4257138" cy="2808313"/>
          </a:xfr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3212976"/>
            <a:ext cx="4499992" cy="337499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9090" y="1984937"/>
            <a:ext cx="2637780" cy="3140977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4352915"/>
            <a:ext cx="2376264" cy="222019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dirty="0" smtClean="0"/>
              <a:t>VIDEOKONFERENCIE S PARTNERMI </a:t>
            </a:r>
            <a:endParaRPr lang="sk-SK" dirty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9" y="2060848"/>
            <a:ext cx="3456384" cy="40324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829" y="1954931"/>
            <a:ext cx="3702603" cy="26261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573016"/>
            <a:ext cx="4892179" cy="2736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9447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/>
              <a:t>SIMULOVANÉ VOĽBY DO EURÓPSKEHO PARLAMENTU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2209800"/>
            <a:ext cx="3648406" cy="2736304"/>
          </a:xfrm>
        </p:spPr>
      </p:pic>
      <p:pic>
        <p:nvPicPr>
          <p:cNvPr id="3" name="Obrázo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77072"/>
            <a:ext cx="3419872" cy="2564904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2209800"/>
            <a:ext cx="3635897" cy="2726923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8184" y="3068960"/>
            <a:ext cx="2915816" cy="2186862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9424" y="3774843"/>
            <a:ext cx="2299696" cy="3066261"/>
          </a:xfrm>
          <a:prstGeom prst="rect">
            <a:avLst/>
          </a:prstGeom>
        </p:spPr>
      </p:pic>
      <p:pic>
        <p:nvPicPr>
          <p:cNvPr id="8" name="Zástupný objekt pre obsah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1156" y="4950787"/>
            <a:ext cx="1700808" cy="1700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18506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1520" y="764704"/>
            <a:ext cx="8892480" cy="1224136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>DEBATOVALI SME O DEMOKRACII V EÚ S RIADITEĽOM EURÓPSKEHO PARLAMENTU </a:t>
            </a:r>
            <a:r>
              <a:rPr lang="sk-SK" dirty="0" smtClean="0"/>
              <a:t>NA SLOVENSKU  </a:t>
            </a:r>
            <a:r>
              <a:rPr lang="sk-SK" dirty="0" smtClean="0"/>
              <a:t>ROBERTOM HAJŠELOM</a:t>
            </a:r>
            <a:endParaRPr lang="cs-CZ" dirty="0"/>
          </a:p>
        </p:txBody>
      </p:sp>
      <p:pic>
        <p:nvPicPr>
          <p:cNvPr id="5" name="Zástupný objekt pre obsah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204864"/>
            <a:ext cx="7488832" cy="43243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WEBOVÁ STRÁNKA PROJEKTU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8457" t="15620" r="29393" b="2786"/>
          <a:stretch/>
        </p:blipFill>
        <p:spPr>
          <a:xfrm>
            <a:off x="755576" y="2209800"/>
            <a:ext cx="7272808" cy="4243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4051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ÚSPECHY PROJEKTU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443" y="2492896"/>
            <a:ext cx="1872208" cy="3528392"/>
          </a:xfr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/>
          <a:srcRect l="41180" t="11559" r="21252" b="4957"/>
          <a:stretch/>
        </p:blipFill>
        <p:spPr>
          <a:xfrm>
            <a:off x="3851920" y="2060848"/>
            <a:ext cx="3744416" cy="4680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5738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980728"/>
            <a:ext cx="8229600" cy="1229072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/>
              <a:t>@ </a:t>
            </a:r>
            <a:r>
              <a:rPr lang="sk-SK" dirty="0" err="1"/>
              <a:t>mb@ss@dors</a:t>
            </a:r>
            <a:r>
              <a:rPr lang="sk-SK" dirty="0"/>
              <a:t> of </a:t>
            </a:r>
            <a:r>
              <a:rPr lang="sk-SK" dirty="0" err="1"/>
              <a:t>European</a:t>
            </a:r>
            <a:r>
              <a:rPr lang="sk-SK" dirty="0"/>
              <a:t> </a:t>
            </a:r>
            <a:r>
              <a:rPr lang="sk-SK" dirty="0" err="1"/>
              <a:t>Democratic</a:t>
            </a:r>
            <a:r>
              <a:rPr lang="sk-SK" dirty="0"/>
              <a:t> </a:t>
            </a:r>
            <a:r>
              <a:rPr lang="sk-SK" dirty="0" err="1"/>
              <a:t>Culture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2249424"/>
            <a:ext cx="8712968" cy="4325112"/>
          </a:xfrm>
        </p:spPr>
        <p:txBody>
          <a:bodyPr>
            <a:normAutofit fontScale="92500" lnSpcReduction="20000"/>
          </a:bodyPr>
          <a:lstStyle/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Náš projekt bol úspešný </a:t>
            </a:r>
          </a:p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Urobili sme množstvo kvalitnej práce v oblasti demokracie a demokratickej kultúry</a:t>
            </a:r>
          </a:p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Našli sme si spoľahlivých partnerov v Rumunsku a Taliansku</a:t>
            </a:r>
          </a:p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Naučili sme sa pracovať v národnom i medzinárodnom tíme</a:t>
            </a:r>
          </a:p>
          <a:p>
            <a:r>
              <a:rPr lang="sk-SK" dirty="0" smtClean="0">
                <a:latin typeface="Arial" panose="020B0604020202020204" pitchFamily="34" charset="0"/>
                <a:cs typeface="Arial" panose="020B0604020202020204" pitchFamily="34" charset="0"/>
              </a:rPr>
              <a:t>Zdokonalili sme sa v anglickom jazyku a IKT</a:t>
            </a:r>
          </a:p>
          <a:p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Sme ambasádormi európskej demokratickej kultúry a snažíme sa podporovať demokraciu v našej krajine, naši priatelia v Rumunsku a Taliansku a spoločne v Európe 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</a:t>
            </a:r>
            <a:endParaRPr lang="cs-CZ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sk-SK" dirty="0" smtClean="0"/>
              <a:t>Ďakujeme za pozornosť </a:t>
            </a:r>
            <a:r>
              <a:rPr lang="sk-SK" dirty="0" smtClean="0">
                <a:sym typeface="Wingdings" panose="05000000000000000000" pitchFamily="2" charset="2"/>
              </a:rPr>
              <a:t></a:t>
            </a:r>
            <a:endParaRPr lang="sk-SK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9825" y="2202160"/>
            <a:ext cx="4324350" cy="4324350"/>
          </a:xfrm>
        </p:spPr>
      </p:pic>
    </p:spTree>
    <p:extLst>
      <p:ext uri="{BB962C8B-B14F-4D97-AF65-F5344CB8AC3E}">
        <p14:creationId xmlns:p14="http://schemas.microsoft.com/office/powerpoint/2010/main" val="3522913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b="1" dirty="0" smtClean="0"/>
              <a:t>NAŠE</a:t>
            </a:r>
            <a:r>
              <a:rPr lang="sk-SK" dirty="0" smtClean="0"/>
              <a:t> </a:t>
            </a:r>
            <a:r>
              <a:rPr lang="sk-SK" b="1" dirty="0" smtClean="0"/>
              <a:t>MOTTO</a:t>
            </a:r>
            <a:endParaRPr lang="sk-SK" b="1" dirty="0"/>
          </a:p>
        </p:txBody>
      </p:sp>
      <p:sp>
        <p:nvSpPr>
          <p:cNvPr id="3" name="Zástupný symbol obsahu 2"/>
          <p:cNvSpPr>
            <a:spLocks noGrp="1"/>
          </p:cNvSpPr>
          <p:nvPr>
            <p:ph idx="1"/>
          </p:nvPr>
        </p:nvSpPr>
        <p:spPr>
          <a:xfrm>
            <a:off x="457200" y="2708920"/>
            <a:ext cx="4402832" cy="3865616"/>
          </a:xfrm>
        </p:spPr>
        <p:txBody>
          <a:bodyPr/>
          <a:lstStyle/>
          <a:p>
            <a:pPr marL="109728" indent="0" algn="just" fontAlgn="base">
              <a:buNone/>
            </a:pPr>
            <a:endParaRPr lang="sk-SK" b="1" dirty="0" smtClean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09728" indent="0" fontAlgn="base">
              <a:buNone/>
            </a:pPr>
            <a:r>
              <a:rPr lang="sk-SK" b="1" dirty="0" smtClean="0">
                <a:latin typeface="Arial Black" panose="020B0A04020102020204" pitchFamily="34" charset="0"/>
                <a:cs typeface="Calibri" panose="020F0502020204030204" pitchFamily="34" charset="0"/>
              </a:rPr>
              <a:t>„Aby demokracia fungovala, musíme byť národom  participantov, nielen pozorovateľov...“</a:t>
            </a:r>
            <a:endParaRPr lang="sk-SK" b="1" dirty="0">
              <a:latin typeface="Arial Black" panose="020B0A04020102020204" pitchFamily="34" charset="0"/>
              <a:cs typeface="Calibri" panose="020F0502020204030204" pitchFamily="34" charset="0"/>
            </a:endParaRPr>
          </a:p>
          <a:p>
            <a:pPr marL="109728" indent="0" fontAlgn="base">
              <a:buNone/>
            </a:pPr>
            <a:endParaRPr lang="en-US" dirty="0">
              <a:latin typeface="Arial Black" panose="020B0A04020102020204" pitchFamily="34" charset="0"/>
            </a:endParaRPr>
          </a:p>
          <a:p>
            <a:pPr marL="109728" indent="0" algn="just">
              <a:buNone/>
            </a:pPr>
            <a:endParaRPr lang="sk-SK" dirty="0">
              <a:latin typeface="Arial Narrow" panose="020B0606020202030204" pitchFamily="34" charset="0"/>
            </a:endParaRPr>
          </a:p>
        </p:txBody>
      </p:sp>
      <p:pic>
        <p:nvPicPr>
          <p:cNvPr id="4" name="Obrázo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2780928"/>
            <a:ext cx="2957314" cy="2957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0796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 smtClean="0"/>
              <a:t>KRAJINY A ŠKOLY ZAPOJENÉ DO PROJEKTU</a:t>
            </a:r>
            <a:endParaRPr lang="cs-CZ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71" t="22363" r="28730" b="40571"/>
          <a:stretch/>
        </p:blipFill>
        <p:spPr bwMode="auto">
          <a:xfrm>
            <a:off x="3995936" y="2209800"/>
            <a:ext cx="4752528" cy="402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BlokTextu 2"/>
          <p:cNvSpPr txBox="1"/>
          <p:nvPr/>
        </p:nvSpPr>
        <p:spPr>
          <a:xfrm>
            <a:off x="179512" y="965829"/>
            <a:ext cx="381642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sk-SK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u="sng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Obchodná 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akadémia, Levice 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SLOVENSKO</a:t>
            </a: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Colegiul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National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Pedagogic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C.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Bratescu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Constanta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RUMUNSKO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 </a:t>
            </a:r>
            <a:endParaRPr lang="sk-SK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IIS "Galilei - Vetrone", </a:t>
            </a:r>
            <a:r>
              <a:rPr lang="sk-SK" b="1" dirty="0" err="1">
                <a:latin typeface="Arial" panose="020B0604020202020204" pitchFamily="34" charset="0"/>
                <a:cs typeface="Arial" panose="020B0604020202020204" pitchFamily="34" charset="0"/>
              </a:rPr>
              <a:t>Benevento</a:t>
            </a:r>
            <a:r>
              <a:rPr lang="sk-SK" b="1" dirty="0">
                <a:latin typeface="Arial" panose="020B0604020202020204" pitchFamily="34" charset="0"/>
                <a:cs typeface="Arial" panose="020B0604020202020204" pitchFamily="34" charset="0"/>
              </a:rPr>
              <a:t> T</a:t>
            </a:r>
            <a:r>
              <a:rPr lang="sk-SK" b="1" dirty="0" smtClean="0">
                <a:latin typeface="Arial" panose="020B0604020202020204" pitchFamily="34" charset="0"/>
                <a:cs typeface="Arial" panose="020B0604020202020204" pitchFamily="34" charset="0"/>
              </a:rPr>
              <a:t>ALIANSKO</a:t>
            </a:r>
            <a:endParaRPr lang="sk-SK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09728" indent="0">
              <a:buNone/>
            </a:pPr>
            <a:endParaRPr lang="sk-SK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PARTNERSKÉ TÍMY</a:t>
            </a:r>
            <a:endParaRPr lang="sk-SK" dirty="0"/>
          </a:p>
        </p:txBody>
      </p:sp>
      <p:pic>
        <p:nvPicPr>
          <p:cNvPr id="8" name="Zástupný objekt pre obsah 7"/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41570" t="33937" r="21900" b="32760"/>
          <a:stretch/>
        </p:blipFill>
        <p:spPr>
          <a:xfrm>
            <a:off x="457200" y="2109285"/>
            <a:ext cx="4483674" cy="229932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4"/>
          <a:srcRect l="54336" t="46340" r="24444" b="9494"/>
          <a:stretch/>
        </p:blipFill>
        <p:spPr>
          <a:xfrm>
            <a:off x="5734472" y="2060848"/>
            <a:ext cx="2952328" cy="3456384"/>
          </a:xfrm>
          <a:prstGeom prst="rect">
            <a:avLst/>
          </a:prstGeom>
        </p:spPr>
      </p:pic>
      <p:pic>
        <p:nvPicPr>
          <p:cNvPr id="10" name="Obrázok 9"/>
          <p:cNvPicPr>
            <a:picLocks noChangeAspect="1"/>
          </p:cNvPicPr>
          <p:nvPr/>
        </p:nvPicPr>
        <p:blipFill rotWithShape="1">
          <a:blip r:embed="rId5"/>
          <a:srcRect l="32918" t="16702" r="32918" b="8897"/>
          <a:stretch/>
        </p:blipFill>
        <p:spPr>
          <a:xfrm>
            <a:off x="3275856" y="3861048"/>
            <a:ext cx="2736304" cy="280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96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sk-SK" dirty="0" smtClean="0"/>
              <a:t>CERTIFIKÁT ETWINNING </a:t>
            </a:r>
            <a:endParaRPr lang="cs-CZ" dirty="0"/>
          </a:p>
        </p:txBody>
      </p:sp>
      <p:pic>
        <p:nvPicPr>
          <p:cNvPr id="1026" name="Picture 2" descr="cb12c7811.jpg (2041Ã1494)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2249488"/>
            <a:ext cx="7200799" cy="4324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sk-SK" dirty="0"/>
              <a:t>@</a:t>
            </a:r>
            <a:r>
              <a:rPr lang="sk-SK" dirty="0" err="1"/>
              <a:t>mb@ss@dors</a:t>
            </a:r>
            <a:r>
              <a:rPr lang="sk-SK" dirty="0"/>
              <a:t> of </a:t>
            </a:r>
            <a:r>
              <a:rPr lang="sk-SK" dirty="0" err="1" smtClean="0"/>
              <a:t>Europe@n</a:t>
            </a:r>
            <a:r>
              <a:rPr lang="sk-SK" dirty="0" smtClean="0"/>
              <a:t> </a:t>
            </a:r>
            <a:r>
              <a:rPr lang="sk-SK" dirty="0" err="1" smtClean="0"/>
              <a:t>Democr@tic</a:t>
            </a:r>
            <a:r>
              <a:rPr lang="sk-SK" dirty="0" smtClean="0"/>
              <a:t> </a:t>
            </a:r>
            <a:r>
              <a:rPr lang="sk-SK" dirty="0" err="1"/>
              <a:t>Culture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algn="just"/>
            <a:r>
              <a:rPr lang="sk-SK" dirty="0" smtClean="0">
                <a:latin typeface="Calibri" panose="020F0502020204030204" pitchFamily="34" charset="0"/>
                <a:cs typeface="Calibri" panose="020F0502020204030204" pitchFamily="34" charset="0"/>
              </a:rPr>
              <a:t>Cieľom projektu </a:t>
            </a:r>
            <a:r>
              <a:rPr lang="sk-SK" b="1" dirty="0">
                <a:latin typeface="Calibri" panose="020F0502020204030204" pitchFamily="34" charset="0"/>
                <a:cs typeface="Calibri" panose="020F0502020204030204" pitchFamily="34" charset="0"/>
              </a:rPr>
              <a:t>@</a:t>
            </a:r>
            <a:r>
              <a:rPr lang="sk-SK" b="1" dirty="0" err="1">
                <a:latin typeface="Calibri" panose="020F0502020204030204" pitchFamily="34" charset="0"/>
                <a:cs typeface="Calibri" panose="020F0502020204030204" pitchFamily="34" charset="0"/>
              </a:rPr>
              <a:t>mb@ss@dors</a:t>
            </a:r>
            <a:r>
              <a:rPr lang="sk-SK" b="1" dirty="0">
                <a:latin typeface="Calibri" panose="020F0502020204030204" pitchFamily="34" charset="0"/>
                <a:cs typeface="Calibri" panose="020F0502020204030204" pitchFamily="34" charset="0"/>
              </a:rPr>
              <a:t> of </a:t>
            </a:r>
            <a:r>
              <a:rPr lang="sk-SK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Europe@n</a:t>
            </a:r>
            <a:r>
              <a:rPr 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 err="1" smtClean="0">
                <a:latin typeface="Calibri" panose="020F0502020204030204" pitchFamily="34" charset="0"/>
                <a:cs typeface="Calibri" panose="020F0502020204030204" pitchFamily="34" charset="0"/>
              </a:rPr>
              <a:t>Democr@tic</a:t>
            </a:r>
            <a:r>
              <a:rPr 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 err="1">
                <a:latin typeface="Calibri" panose="020F0502020204030204" pitchFamily="34" charset="0"/>
                <a:cs typeface="Calibri" panose="020F0502020204030204" pitchFamily="34" charset="0"/>
              </a:rPr>
              <a:t>Culture</a:t>
            </a:r>
            <a:r>
              <a:rPr lang="sk-SK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k-SK" b="1" dirty="0" smtClean="0">
                <a:latin typeface="Calibri" panose="020F0502020204030204" pitchFamily="34" charset="0"/>
                <a:cs typeface="Calibri" panose="020F0502020204030204" pitchFamily="34" charset="0"/>
              </a:rPr>
              <a:t> je </a:t>
            </a:r>
            <a:r>
              <a:rPr lang="sk-SK" dirty="0" smtClean="0">
                <a:latin typeface="Calibri" panose="020F0502020204030204" pitchFamily="34" charset="0"/>
                <a:cs typeface="Calibri" panose="020F0502020204030204" pitchFamily="34" charset="0"/>
              </a:rPr>
              <a:t>posilnenie demokracie a európskej demokratickej kultúry </a:t>
            </a:r>
          </a:p>
          <a:p>
            <a:r>
              <a:rPr lang="sk-SK" dirty="0" smtClean="0">
                <a:latin typeface="Calibri" panose="020F0502020204030204" pitchFamily="34" charset="0"/>
                <a:cs typeface="Calibri" panose="020F0502020204030204" pitchFamily="34" charset="0"/>
              </a:rPr>
              <a:t>Aktivity projektu sa zameriavajú na podporu základných európskych hodnôt: rešpektovanie ľudskej dôstojnosti a  ľudských práv, slobodu, demokraciu, rovnosť a právny štát</a:t>
            </a:r>
          </a:p>
          <a:p>
            <a:r>
              <a:rPr lang="sk-SK" dirty="0" smtClean="0">
                <a:latin typeface="Calibri" panose="020F0502020204030204" pitchFamily="34" charset="0"/>
                <a:cs typeface="Calibri" panose="020F0502020204030204" pitchFamily="34" charset="0"/>
              </a:rPr>
              <a:t>Študenti sa naučili ako oceňovať rôznorodosť života v Európe a Európskej únii, ktorých nositeľmi sú ľudia s rozdielnou kultúrou, národnosťou a tradíciami žijúci v zjednotenej Európe</a:t>
            </a:r>
          </a:p>
          <a:p>
            <a:r>
              <a:rPr lang="sk-SK" dirty="0" smtClean="0">
                <a:latin typeface="Calibri" panose="020F0502020204030204" pitchFamily="34" charset="0"/>
                <a:cs typeface="Calibri" panose="020F0502020204030204" pitchFamily="34" charset="0"/>
              </a:rPr>
              <a:t>Projekt vedie študentov k uvedomovaniu si potreby stať sa aktívnym občanom, participujúcim na fungovaní a spravovaní spoločnosti a tiež spoločného domova všetkých</a:t>
            </a:r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792088"/>
          </a:xfrm>
        </p:spPr>
        <p:txBody>
          <a:bodyPr/>
          <a:lstStyle/>
          <a:p>
            <a:pPr algn="ctr"/>
            <a:r>
              <a:rPr lang="sk-SK" dirty="0" smtClean="0"/>
              <a:t>LEKCIE DEMOKRACIE </a:t>
            </a:r>
            <a:endParaRPr lang="cs-CZ" dirty="0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377113"/>
            <a:ext cx="3470742" cy="32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3834693"/>
            <a:ext cx="3927665" cy="29475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3824225"/>
            <a:ext cx="3309880" cy="2857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547" y="1988840"/>
            <a:ext cx="4552511" cy="2581604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341784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>AKTIVITY PROJEKTU</a:t>
            </a:r>
            <a:endParaRPr lang="cs-CZ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44380"/>
            <a:ext cx="7776864" cy="4584998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459025"/>
            <a:ext cx="8229600" cy="1097768"/>
          </a:xfrm>
        </p:spPr>
        <p:txBody>
          <a:bodyPr>
            <a:normAutofit fontScale="90000"/>
          </a:bodyPr>
          <a:lstStyle/>
          <a:p>
            <a:pPr algn="ctr"/>
            <a:r>
              <a:rPr lang="sk-SK" dirty="0" smtClean="0"/>
              <a:t>AKTIVITY PROJEKTU A KOOPERÁCIA S PARTNERMI PROJEKTU</a:t>
            </a:r>
            <a:endParaRPr lang="cs-CZ" dirty="0"/>
          </a:p>
        </p:txBody>
      </p:sp>
      <p:pic>
        <p:nvPicPr>
          <p:cNvPr id="4" name="Zástupný objekt pre obsah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" y="1509510"/>
            <a:ext cx="2809334" cy="1800200"/>
          </a:xfrm>
        </p:spPr>
      </p:pic>
      <p:pic>
        <p:nvPicPr>
          <p:cNvPr id="3" name="Obrázok 2"/>
          <p:cNvPicPr>
            <a:picLocks noChangeAspect="1"/>
          </p:cNvPicPr>
          <p:nvPr/>
        </p:nvPicPr>
        <p:blipFill rotWithShape="1">
          <a:blip r:embed="rId3"/>
          <a:srcRect l="28876" t="17486" r="29185" b="7956"/>
          <a:stretch/>
        </p:blipFill>
        <p:spPr>
          <a:xfrm>
            <a:off x="5613348" y="1484784"/>
            <a:ext cx="3207124" cy="2664296"/>
          </a:xfrm>
          <a:prstGeom prst="rect">
            <a:avLst/>
          </a:prstGeom>
        </p:spPr>
      </p:pic>
      <p:pic>
        <p:nvPicPr>
          <p:cNvPr id="5" name="Obrázok 4"/>
          <p:cNvPicPr>
            <a:picLocks noChangeAspect="1"/>
          </p:cNvPicPr>
          <p:nvPr/>
        </p:nvPicPr>
        <p:blipFill rotWithShape="1">
          <a:blip r:embed="rId4"/>
          <a:srcRect l="28133" t="20260" r="29669" b="4721"/>
          <a:stretch/>
        </p:blipFill>
        <p:spPr>
          <a:xfrm>
            <a:off x="2919418" y="1484784"/>
            <a:ext cx="2693930" cy="2693930"/>
          </a:xfrm>
          <a:prstGeom prst="rect">
            <a:avLst/>
          </a:prstGeom>
        </p:spPr>
      </p:pic>
      <p:pic>
        <p:nvPicPr>
          <p:cNvPr id="6" name="Obrázok 5"/>
          <p:cNvPicPr>
            <a:picLocks noChangeAspect="1"/>
          </p:cNvPicPr>
          <p:nvPr/>
        </p:nvPicPr>
        <p:blipFill rotWithShape="1">
          <a:blip r:embed="rId5"/>
          <a:srcRect l="28542" t="47665" r="29078" b="12357"/>
          <a:stretch/>
        </p:blipFill>
        <p:spPr>
          <a:xfrm>
            <a:off x="74163" y="3356992"/>
            <a:ext cx="2833856" cy="1872208"/>
          </a:xfrm>
          <a:prstGeom prst="rect">
            <a:avLst/>
          </a:prstGeom>
        </p:spPr>
      </p:pic>
      <p:pic>
        <p:nvPicPr>
          <p:cNvPr id="7" name="Obrázok 6"/>
          <p:cNvPicPr>
            <a:picLocks noChangeAspect="1"/>
          </p:cNvPicPr>
          <p:nvPr/>
        </p:nvPicPr>
        <p:blipFill rotWithShape="1">
          <a:blip r:embed="rId6"/>
          <a:srcRect l="28394" t="17568" r="31090" b="6889"/>
          <a:stretch/>
        </p:blipFill>
        <p:spPr>
          <a:xfrm>
            <a:off x="5624747" y="4149080"/>
            <a:ext cx="3195725" cy="2779803"/>
          </a:xfrm>
          <a:prstGeom prst="rect">
            <a:avLst/>
          </a:prstGeom>
        </p:spPr>
      </p:pic>
      <p:pic>
        <p:nvPicPr>
          <p:cNvPr id="8" name="Obrázok 7"/>
          <p:cNvPicPr>
            <a:picLocks noChangeAspect="1"/>
          </p:cNvPicPr>
          <p:nvPr/>
        </p:nvPicPr>
        <p:blipFill rotWithShape="1">
          <a:blip r:embed="rId7"/>
          <a:srcRect l="30311" t="17017" r="32198" b="7825"/>
          <a:stretch/>
        </p:blipFill>
        <p:spPr>
          <a:xfrm>
            <a:off x="2974109" y="4149081"/>
            <a:ext cx="2650638" cy="2708920"/>
          </a:xfrm>
          <a:prstGeom prst="rect">
            <a:avLst/>
          </a:prstGeom>
        </p:spPr>
      </p:pic>
      <p:pic>
        <p:nvPicPr>
          <p:cNvPr id="9" name="Obrázok 8"/>
          <p:cNvPicPr>
            <a:picLocks noChangeAspect="1"/>
          </p:cNvPicPr>
          <p:nvPr/>
        </p:nvPicPr>
        <p:blipFill rotWithShape="1">
          <a:blip r:embed="rId8"/>
          <a:srcRect l="29262" t="32655" r="38225" b="36999"/>
          <a:stretch/>
        </p:blipFill>
        <p:spPr>
          <a:xfrm>
            <a:off x="50930" y="5229200"/>
            <a:ext cx="2880321" cy="1628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dustriálne">
  <a:themeElements>
    <a:clrScheme name="Industriálne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Industriálne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Industriálne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272</TotalTime>
  <Words>276</Words>
  <Application>Microsoft Office PowerPoint</Application>
  <PresentationFormat>Prezentácia na obrazovke (4:3)</PresentationFormat>
  <Paragraphs>46</Paragraphs>
  <Slides>18</Slides>
  <Notes>2</Notes>
  <HiddenSlides>0</HiddenSlides>
  <MMClips>0</MMClips>
  <ScaleCrop>false</ScaleCrop>
  <HeadingPairs>
    <vt:vector size="6" baseType="variant">
      <vt:variant>
        <vt:lpstr>Použité písma</vt:lpstr>
      </vt:variant>
      <vt:variant>
        <vt:i4>8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18</vt:i4>
      </vt:variant>
    </vt:vector>
  </HeadingPairs>
  <TitlesOfParts>
    <vt:vector size="27" baseType="lpstr">
      <vt:lpstr>Arial</vt:lpstr>
      <vt:lpstr>Arial Black</vt:lpstr>
      <vt:lpstr>Arial Narrow</vt:lpstr>
      <vt:lpstr>Calibri</vt:lpstr>
      <vt:lpstr>Georgia</vt:lpstr>
      <vt:lpstr>Trebuchet MS</vt:lpstr>
      <vt:lpstr>Wingdings</vt:lpstr>
      <vt:lpstr>Wingdings 2</vt:lpstr>
      <vt:lpstr>Industriálne</vt:lpstr>
      <vt:lpstr>@mb@ss@dors of European Democratic Culture</vt:lpstr>
      <vt:lpstr>NAŠE MOTTO</vt:lpstr>
      <vt:lpstr>KRAJINY A ŠKOLY ZAPOJENÉ DO PROJEKTU</vt:lpstr>
      <vt:lpstr>PARTNERSKÉ TÍMY</vt:lpstr>
      <vt:lpstr>CERTIFIKÁT ETWINNING </vt:lpstr>
      <vt:lpstr>@mb@ss@dors of Europe@n Democr@tic Culture</vt:lpstr>
      <vt:lpstr>LEKCIE DEMOKRACIE </vt:lpstr>
      <vt:lpstr>AKTIVITY PROJEKTU</vt:lpstr>
      <vt:lpstr>AKTIVITY PROJEKTU A KOOPERÁCIA S PARTNERMI PROJEKTU</vt:lpstr>
      <vt:lpstr>PROJEKTOVÉ VÝSTUPY</vt:lpstr>
      <vt:lpstr>PROJEKTOVÁ PRÁCA NA PC</vt:lpstr>
      <vt:lpstr>VIDEOKONFERENCIE S PARTNERMI </vt:lpstr>
      <vt:lpstr>SIMULOVANÉ VOĽBY DO EURÓPSKEHO PARLAMENTU</vt:lpstr>
      <vt:lpstr>DEBATOVALI SME O DEMOKRACII V EÚ S RIADITEĽOM EURÓPSKEHO PARLAMENTU NA SLOVENSKU  ROBERTOM HAJŠELOM</vt:lpstr>
      <vt:lpstr>WEBOVÁ STRÁNKA PROJEKTU</vt:lpstr>
      <vt:lpstr>ÚSPECHY PROJEKTU</vt:lpstr>
      <vt:lpstr>@ mb@ss@dors of European Democratic Culture</vt:lpstr>
      <vt:lpstr>Ďakujeme za pozornosť </vt:lpstr>
    </vt:vector>
  </TitlesOfParts>
  <Company>Your Organization Name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WOMEN´S @MB@SS@DORS @ SCHOOL</dc:title>
  <dc:creator>Your User Name</dc:creator>
  <cp:lastModifiedBy>Zuzana Mészárosová</cp:lastModifiedBy>
  <cp:revision>36</cp:revision>
  <dcterms:created xsi:type="dcterms:W3CDTF">2016-05-12T13:53:44Z</dcterms:created>
  <dcterms:modified xsi:type="dcterms:W3CDTF">2019-06-25T08:19:59Z</dcterms:modified>
</cp:coreProperties>
</file>