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9" r:id="rId3"/>
    <p:sldId id="258" r:id="rId4"/>
    <p:sldId id="257" r:id="rId5"/>
    <p:sldId id="264" r:id="rId6"/>
    <p:sldId id="265" r:id="rId7"/>
    <p:sldId id="261" r:id="rId8"/>
    <p:sldId id="263" r:id="rId9"/>
    <p:sldId id="266" r:id="rId10"/>
    <p:sldId id="267" r:id="rId11"/>
    <p:sldId id="268"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F1DD6-9621-44A9-8008-8D244C5E88AE}" v="2" dt="2019-03-03T22:13:31.501"/>
    <p1510:client id="{94657E3B-FA48-4E7F-8F2D-192BE13B3F86}" v="50" dt="2019-03-03T23:38:37.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ro-RO"/>
              <a:t>Faceți clic pentru a edita stilul de titlu coordonator</a:t>
            </a:r>
            <a:endParaRPr lang="en-US"/>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o-RO"/>
              <a:t>Faceți clic pentru a edita stilul de subtitlu coordonator</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1069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74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ro-RO"/>
              <a:t>Faceți clic pentru a edita stilul de titlu coordonator</a:t>
            </a:r>
            <a:endParaRPr lang="en-US"/>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37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a:p>
        </p:txBody>
      </p:sp>
      <p:sp>
        <p:nvSpPr>
          <p:cNvPr id="12" name="Content Placeholder 2"/>
          <p:cNvSpPr>
            <a:spLocks noGrp="1"/>
          </p:cNvSpPr>
          <p:nvPr>
            <p:ph sz="quarter" idx="13"/>
          </p:nvPr>
        </p:nvSpPr>
        <p:spPr>
          <a:xfrm>
            <a:off x="685330" y="2367093"/>
            <a:ext cx="7772870" cy="3424107"/>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5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87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ro-RO"/>
              <a:t>Faceți clic pentru a edita stilul de titlu coordonator</a:t>
            </a:r>
            <a:endParaRPr lang="en-US"/>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D8BD707-D9CF-40AE-B4C6-C98DA3205C09}" type="datetimeFigureOut">
              <a:rPr lang="en-US" smtClean="0"/>
              <a:pPr/>
              <a:t>3/3/2019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46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75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859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o-RO"/>
              <a:t>Faceți clic pentru a edita stilul de titlu coordonator</a:t>
            </a:r>
            <a:endParaRPr lang="en-US"/>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D8BD707-D9CF-40AE-B4C6-C98DA3205C09}" type="datetimeFigureOut">
              <a:rPr lang="en-US" smtClean="0"/>
              <a:pPr/>
              <a:t>3/3/2019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4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935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o-RO"/>
              <a:t>Faceți clic pentru a edita stilul de titlu coordonator</a:t>
            </a:r>
            <a:endParaRPr lang="en-US"/>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D8BD707-D9CF-40AE-B4C6-C98DA3205C09}" type="datetimeFigureOut">
              <a:rPr lang="en-US" smtClean="0"/>
              <a:pPr/>
              <a:t>3/3/2019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338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o-RO"/>
              <a:t>Faceți clic pentru a edita stilul de titlu coordonator</a:t>
            </a:r>
            <a:endParaRPr lang="en-US"/>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D8BD707-D9CF-40AE-B4C6-C98DA3205C09}" type="datetimeFigureOut">
              <a:rPr lang="en-US" smtClean="0"/>
              <a:pPr/>
              <a:t>3/3/2019</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03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D8BD707-D9CF-40AE-B4C6-C98DA3205C09}" type="datetimeFigureOut">
              <a:rPr lang="en-US" smtClean="0"/>
              <a:pPr/>
              <a:t>3/3/2019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4818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s://commons.wikimedia.org/wiki/File:Peter_von_Hess_-_The_Entry_of_King_Othon_of_Greece_in_Athens_-_WGA11387.jp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Greater_Romania"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1.jp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Democracy in </a:t>
            </a:r>
            <a:r>
              <a:rPr lang="en-US" err="1"/>
              <a:t>romania</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a:t>By Andreea </a:t>
            </a:r>
            <a:r>
              <a:rPr lang="en-US" err="1"/>
              <a:t>Mariut</a:t>
            </a:r>
            <a:r>
              <a:rPr lang="en-US"/>
              <a:t>, Delia </a:t>
            </a:r>
            <a:r>
              <a:rPr lang="en-US" err="1"/>
              <a:t>Chirilescu</a:t>
            </a:r>
            <a:r>
              <a:rPr lang="en-US"/>
              <a:t>, </a:t>
            </a:r>
            <a:r>
              <a:rPr lang="en-US" err="1"/>
              <a:t>Ema</a:t>
            </a:r>
            <a:r>
              <a:rPr lang="en-US"/>
              <a:t> Popescu ,Alexandra Teodorescu, Alexandra </a:t>
            </a:r>
            <a:r>
              <a:rPr lang="en-US" err="1"/>
              <a:t>Marcu</a:t>
            </a:r>
            <a:r>
              <a:rPr lang="en-US"/>
              <a:t>, Alexia Iosif, Cristiana </a:t>
            </a:r>
            <a:r>
              <a:rPr lang="en-US" err="1"/>
              <a:t>Tudor,Laurentiu</a:t>
            </a:r>
            <a:r>
              <a:rPr lang="en-US"/>
              <a:t> </a:t>
            </a:r>
            <a:r>
              <a:rPr lang="en-US" err="1"/>
              <a:t>Loghin,Traian</a:t>
            </a:r>
            <a:r>
              <a:rPr lang="en-US"/>
              <a:t> </a:t>
            </a:r>
            <a:r>
              <a:rPr lang="en-US" err="1"/>
              <a:t>Dumitrascu,Tudor</a:t>
            </a:r>
            <a:r>
              <a:rPr lang="en-US"/>
              <a:t> Cerbanescu</a:t>
            </a:r>
          </a:p>
          <a:p>
            <a:endParaRPr lang="en-US"/>
          </a:p>
        </p:txBody>
      </p:sp>
    </p:spTree>
    <p:extLst>
      <p:ext uri="{BB962C8B-B14F-4D97-AF65-F5344CB8AC3E}">
        <p14:creationId xmlns:p14="http://schemas.microsoft.com/office/powerpoint/2010/main" val="954307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crowd of people standing in front of a building&#10;&#10;Description generated with very high confidence">
            <a:extLst>
              <a:ext uri="{FF2B5EF4-FFF2-40B4-BE49-F238E27FC236}">
                <a16:creationId xmlns:a16="http://schemas.microsoft.com/office/drawing/2014/main" id="{A2096F98-099F-4383-A109-2002CB5A186D}"/>
              </a:ext>
            </a:extLst>
          </p:cNvPr>
          <p:cNvPicPr>
            <a:picLocks noChangeAspect="1"/>
          </p:cNvPicPr>
          <p:nvPr/>
        </p:nvPicPr>
        <p:blipFill rotWithShape="1">
          <a:blip r:embed="rId2"/>
          <a:srcRect l="5009" r="8659" b="1"/>
          <a:stretch/>
        </p:blipFill>
        <p:spPr>
          <a:xfrm>
            <a:off x="20" y="10"/>
            <a:ext cx="9143980" cy="6857989"/>
          </a:xfrm>
          <a:prstGeom prst="rect">
            <a:avLst/>
          </a:prstGeom>
        </p:spPr>
      </p:pic>
      <p:sp>
        <p:nvSpPr>
          <p:cNvPr id="9"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C37C3-9C9D-445B-A09D-C0F008C69F0F}"/>
              </a:ext>
            </a:extLst>
          </p:cNvPr>
          <p:cNvSpPr>
            <a:spLocks noGrp="1"/>
          </p:cNvSpPr>
          <p:nvPr>
            <p:ph type="title"/>
          </p:nvPr>
        </p:nvSpPr>
        <p:spPr>
          <a:xfrm>
            <a:off x="802386" y="484632"/>
            <a:ext cx="7543800" cy="1609344"/>
          </a:xfrm>
        </p:spPr>
        <p:txBody>
          <a:bodyPr anchor="ctr">
            <a:normAutofit/>
          </a:bodyPr>
          <a:lstStyle/>
          <a:p>
            <a:r>
              <a:rPr lang="en-US">
                <a:solidFill>
                  <a:schemeClr val="tx1"/>
                </a:solidFill>
              </a:rPr>
              <a:t>The Revolution of 1989</a:t>
            </a:r>
          </a:p>
        </p:txBody>
      </p:sp>
      <p:sp>
        <p:nvSpPr>
          <p:cNvPr id="3" name="Content Placeholder 2">
            <a:extLst>
              <a:ext uri="{FF2B5EF4-FFF2-40B4-BE49-F238E27FC236}">
                <a16:creationId xmlns:a16="http://schemas.microsoft.com/office/drawing/2014/main" id="{869DB2E1-F135-45DC-BEB3-00AEFEE9A8F3}"/>
              </a:ext>
            </a:extLst>
          </p:cNvPr>
          <p:cNvSpPr>
            <a:spLocks noGrp="1"/>
          </p:cNvSpPr>
          <p:nvPr>
            <p:ph sz="quarter" idx="13"/>
          </p:nvPr>
        </p:nvSpPr>
        <p:spPr>
          <a:xfrm>
            <a:off x="802386" y="2121408"/>
            <a:ext cx="7543800" cy="4050792"/>
          </a:xfrm>
        </p:spPr>
        <p:txBody>
          <a:bodyPr vert="horz" lIns="91440" tIns="45720" rIns="91440" bIns="45720" rtlCol="0">
            <a:normAutofit/>
          </a:bodyPr>
          <a:lstStyle/>
          <a:p>
            <a:r>
              <a:rPr lang="en-US"/>
              <a:t>Nicolae Ceausescu was unwilling to step down or allow for liberalization. The Romanian Revolution of December in 1989 started in Timisoara, spread to the largest cities in Romania and lived its most dramatic moments in Bucharest where the highest number of victims was registered. Ceausescu tried to escape, but was betrayed, arrested and executed a few days later, on Christmas, December 25.</a:t>
            </a:r>
          </a:p>
          <a:p>
            <a:r>
              <a:rPr lang="en-US"/>
              <a:t>After a rough start in the 1990s and a difficult transition, Romania joined NATO in 2004 and the European Union in 2007.</a:t>
            </a:r>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51623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A2DB-117C-4E1A-8B41-CC165CCFCC91}"/>
              </a:ext>
            </a:extLst>
          </p:cNvPr>
          <p:cNvSpPr>
            <a:spLocks noGrp="1"/>
          </p:cNvSpPr>
          <p:nvPr>
            <p:ph type="title"/>
          </p:nvPr>
        </p:nvSpPr>
        <p:spPr>
          <a:xfrm>
            <a:off x="802386" y="484632"/>
            <a:ext cx="7543800" cy="1609344"/>
          </a:xfrm>
        </p:spPr>
        <p:txBody>
          <a:bodyPr>
            <a:normAutofit/>
          </a:bodyPr>
          <a:lstStyle/>
          <a:p>
            <a:r>
              <a:rPr lang="en-US"/>
              <a:t>1991 Constitution</a:t>
            </a:r>
          </a:p>
        </p:txBody>
      </p:sp>
      <p:pic>
        <p:nvPicPr>
          <p:cNvPr id="4" name="Picture 4">
            <a:extLst>
              <a:ext uri="{FF2B5EF4-FFF2-40B4-BE49-F238E27FC236}">
                <a16:creationId xmlns:a16="http://schemas.microsoft.com/office/drawing/2014/main" id="{422184BE-FB37-452E-A519-5775DB4ACC5A}"/>
              </a:ext>
            </a:extLst>
          </p:cNvPr>
          <p:cNvPicPr>
            <a:picLocks noChangeAspect="1"/>
          </p:cNvPicPr>
          <p:nvPr/>
        </p:nvPicPr>
        <p:blipFill rotWithShape="1">
          <a:blip r:embed="rId2"/>
          <a:srcRect l="1778" r="968" b="4"/>
          <a:stretch/>
        </p:blipFill>
        <p:spPr>
          <a:xfrm>
            <a:off x="797956" y="2193036"/>
            <a:ext cx="2442632" cy="3639872"/>
          </a:xfrm>
          <a:prstGeom prst="rect">
            <a:avLst/>
          </a:prstGeom>
        </p:spPr>
      </p:pic>
      <p:sp>
        <p:nvSpPr>
          <p:cNvPr id="3" name="Content Placeholder 2">
            <a:extLst>
              <a:ext uri="{FF2B5EF4-FFF2-40B4-BE49-F238E27FC236}">
                <a16:creationId xmlns:a16="http://schemas.microsoft.com/office/drawing/2014/main" id="{52726FBC-A2D6-4EB9-8F27-7FEED11CD38F}"/>
              </a:ext>
            </a:extLst>
          </p:cNvPr>
          <p:cNvSpPr>
            <a:spLocks noGrp="1"/>
          </p:cNvSpPr>
          <p:nvPr>
            <p:ph sz="quarter" idx="13"/>
          </p:nvPr>
        </p:nvSpPr>
        <p:spPr>
          <a:xfrm>
            <a:off x="3488754" y="2121408"/>
            <a:ext cx="4857432" cy="4050792"/>
          </a:xfrm>
        </p:spPr>
        <p:txBody>
          <a:bodyPr vert="horz" lIns="91440" tIns="45720" rIns="91440" bIns="45720" rtlCol="0" anchor="t">
            <a:normAutofit/>
          </a:bodyPr>
          <a:lstStyle/>
          <a:p>
            <a:r>
              <a:rPr lang="en-US" sz="1700"/>
              <a:t>In December 1991, a new constitution was drafted and subsequently adopted, which proclaims it a democratic and social republic, deriving its sovereignty from the people. According to the constitution, "Human dignity, civic rights and freedoms, the unhindered development of human personality, justice, and political pluralism are supreme and guaranteed values." </a:t>
            </a:r>
          </a:p>
          <a:p>
            <a:r>
              <a:rPr lang="en-US" sz="1700"/>
              <a:t>The constitution provides for a President, a Parliament, a Constitutional </a:t>
            </a:r>
            <a:r>
              <a:rPr lang="en-US" sz="1700" err="1"/>
              <a:t>Courtt</a:t>
            </a:r>
            <a:r>
              <a:rPr lang="en-US" sz="1700"/>
              <a:t> and a separate court system which includes the High Court of Cassation and Justice. The right to vote is granted to all citizens over 18 years of age. </a:t>
            </a:r>
          </a:p>
          <a:p>
            <a:endParaRPr lang="en-US" sz="1700"/>
          </a:p>
        </p:txBody>
      </p:sp>
    </p:spTree>
    <p:extLst>
      <p:ext uri="{BB962C8B-B14F-4D97-AF65-F5344CB8AC3E}">
        <p14:creationId xmlns:p14="http://schemas.microsoft.com/office/powerpoint/2010/main" val="40283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5">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7">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9">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81">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83" name="Oval 82">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9" name="Rectangle 85">
            <a:extLst>
              <a:ext uri="{FF2B5EF4-FFF2-40B4-BE49-F238E27FC236}">
                <a16:creationId xmlns:a16="http://schemas.microsoft.com/office/drawing/2014/main" id="{EC0B2EF7-F558-49C2-BA02-7EC27887C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7">
            <a:extLst>
              <a:ext uri="{FF2B5EF4-FFF2-40B4-BE49-F238E27FC236}">
                <a16:creationId xmlns:a16="http://schemas.microsoft.com/office/drawing/2014/main" id="{1813D12C-FF4D-4D88-98DB-0FBF9F93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9">
            <a:extLst>
              <a:ext uri="{FF2B5EF4-FFF2-40B4-BE49-F238E27FC236}">
                <a16:creationId xmlns:a16="http://schemas.microsoft.com/office/drawing/2014/main" id="{B186AD38-0836-4C2C-A9D6-50C7D16F2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2791" y="1432223"/>
            <a:ext cx="2171098" cy="3357976"/>
          </a:xfrm>
        </p:spPr>
        <p:txBody>
          <a:bodyPr vert="horz" lIns="91440" tIns="45720" rIns="91440" bIns="45720" rtlCol="0" anchor="ctr">
            <a:normAutofit/>
          </a:bodyPr>
          <a:lstStyle/>
          <a:p>
            <a:pPr>
              <a:lnSpc>
                <a:spcPct val="80000"/>
              </a:lnSpc>
            </a:pPr>
            <a:r>
              <a:rPr lang="en-US" sz="4800" kern="1200" cap="all" baseline="0">
                <a:blipFill dpi="0" rotWithShape="1">
                  <a:blip r:embed="rId4">
                    <a:extLst/>
                  </a:blip>
                  <a:srcRect/>
                  <a:tile tx="6350" ty="-127000" sx="65000" sy="64000" flip="none" algn="tl"/>
                </a:blipFill>
                <a:latin typeface="+mj-lt"/>
                <a:ea typeface="+mj-ea"/>
                <a:cs typeface="+mj-cs"/>
              </a:rPr>
              <a:t>pictures</a:t>
            </a:r>
          </a:p>
        </p:txBody>
      </p:sp>
      <p:pic>
        <p:nvPicPr>
          <p:cNvPr id="5" name="Picture 6" descr="A group of people standing in front of a crowd&#10;&#10;Description generated with very high confidence">
            <a:extLst>
              <a:ext uri="{FF2B5EF4-FFF2-40B4-BE49-F238E27FC236}">
                <a16:creationId xmlns:a16="http://schemas.microsoft.com/office/drawing/2014/main" id="{93B3CA41-8903-40E2-BA32-30C74DEA86A2}"/>
              </a:ext>
            </a:extLst>
          </p:cNvPr>
          <p:cNvPicPr>
            <a:picLocks noChangeAspect="1"/>
          </p:cNvPicPr>
          <p:nvPr/>
        </p:nvPicPr>
        <p:blipFill rotWithShape="1">
          <a:blip r:embed="rId6"/>
          <a:srcRect r="20610" b="-3"/>
          <a:stretch/>
        </p:blipFill>
        <p:spPr>
          <a:xfrm>
            <a:off x="690627" y="1110053"/>
            <a:ext cx="3120977" cy="2742097"/>
          </a:xfrm>
          <a:prstGeom prst="rect">
            <a:avLst/>
          </a:prstGeom>
        </p:spPr>
      </p:pic>
      <p:sp>
        <p:nvSpPr>
          <p:cNvPr id="87" name="Rectangle 91">
            <a:extLst>
              <a:ext uri="{FF2B5EF4-FFF2-40B4-BE49-F238E27FC236}">
                <a16:creationId xmlns:a16="http://schemas.microsoft.com/office/drawing/2014/main" id="{26FD4964-D4E4-44BF-9956-4ACD73A31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7093" y="1110053"/>
            <a:ext cx="1870719" cy="2027394"/>
          </a:xfrm>
          <a:prstGeom prst="rect">
            <a:avLst/>
          </a:prstGeom>
          <a:blipFill dpi="0" rotWithShape="1">
            <a:blip r:embed="rId4">
              <a:duotone>
                <a:schemeClr val="accent5">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2" name="Picture 3" descr="A group of people flying a kite in front of a crowd&#10;&#10;Description generated with very high confidence">
            <a:extLst>
              <a:ext uri="{FF2B5EF4-FFF2-40B4-BE49-F238E27FC236}">
                <a16:creationId xmlns:a16="http://schemas.microsoft.com/office/drawing/2014/main" id="{49AF8AEE-B9D8-4395-8C3A-9693DB4F0AD4}"/>
              </a:ext>
            </a:extLst>
          </p:cNvPr>
          <p:cNvPicPr>
            <a:picLocks noChangeAspect="1"/>
          </p:cNvPicPr>
          <p:nvPr/>
        </p:nvPicPr>
        <p:blipFill rotWithShape="1">
          <a:blip r:embed="rId7"/>
          <a:srcRect l="13806" r="21139" b="-5"/>
          <a:stretch/>
        </p:blipFill>
        <p:spPr>
          <a:xfrm>
            <a:off x="3927093" y="1110053"/>
            <a:ext cx="1870719" cy="2027394"/>
          </a:xfrm>
          <a:prstGeom prst="rect">
            <a:avLst/>
          </a:prstGeom>
        </p:spPr>
      </p:pic>
      <p:sp>
        <p:nvSpPr>
          <p:cNvPr id="89" name="Rectangle 93">
            <a:extLst>
              <a:ext uri="{FF2B5EF4-FFF2-40B4-BE49-F238E27FC236}">
                <a16:creationId xmlns:a16="http://schemas.microsoft.com/office/drawing/2014/main" id="{27C74DD3-F4C7-4303-B093-71BDF68BF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6" y="4007514"/>
            <a:ext cx="3117997" cy="1682840"/>
          </a:xfrm>
          <a:prstGeom prst="rect">
            <a:avLst/>
          </a:prstGeom>
          <a:blipFill dpi="0" rotWithShape="1">
            <a:blip r:embed="rId4">
              <a:duotone>
                <a:schemeClr val="bg2">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50" name="Picture 50" descr="A large auditorium&#10;&#10;Description generated with very high confidence">
            <a:extLst>
              <a:ext uri="{FF2B5EF4-FFF2-40B4-BE49-F238E27FC236}">
                <a16:creationId xmlns:a16="http://schemas.microsoft.com/office/drawing/2014/main" id="{B78CE1AD-1F4A-4A69-A5B6-B2A07A15A482}"/>
              </a:ext>
            </a:extLst>
          </p:cNvPr>
          <p:cNvPicPr>
            <a:picLocks noChangeAspect="1"/>
          </p:cNvPicPr>
          <p:nvPr/>
        </p:nvPicPr>
        <p:blipFill rotWithShape="1">
          <a:blip r:embed="rId8"/>
          <a:srcRect t="15005"/>
          <a:stretch/>
        </p:blipFill>
        <p:spPr>
          <a:xfrm>
            <a:off x="690626" y="4007514"/>
            <a:ext cx="3117997" cy="1682840"/>
          </a:xfrm>
          <a:prstGeom prst="rect">
            <a:avLst/>
          </a:prstGeom>
        </p:spPr>
      </p:pic>
      <p:pic>
        <p:nvPicPr>
          <p:cNvPr id="11" name="Picture 12" descr="A person standing in front of a building&#10;&#10;Description generated with very high confidence">
            <a:extLst>
              <a:ext uri="{FF2B5EF4-FFF2-40B4-BE49-F238E27FC236}">
                <a16:creationId xmlns:a16="http://schemas.microsoft.com/office/drawing/2014/main" id="{109F09B7-24F2-4702-B1C6-FA38E7005D52}"/>
              </a:ext>
            </a:extLst>
          </p:cNvPr>
          <p:cNvPicPr>
            <a:picLocks noChangeAspect="1"/>
          </p:cNvPicPr>
          <p:nvPr/>
        </p:nvPicPr>
        <p:blipFill rotWithShape="1">
          <a:blip r:embed="rId9"/>
          <a:srcRect l="24193" r="25686" b="-2"/>
          <a:stretch/>
        </p:blipFill>
        <p:spPr>
          <a:xfrm>
            <a:off x="3927093" y="3292249"/>
            <a:ext cx="1870719" cy="2398104"/>
          </a:xfrm>
          <a:prstGeom prst="rect">
            <a:avLst/>
          </a:prstGeom>
        </p:spPr>
      </p:pic>
      <p:sp>
        <p:nvSpPr>
          <p:cNvPr id="96" name="Rectangle 95">
            <a:extLst>
              <a:ext uri="{FF2B5EF4-FFF2-40B4-BE49-F238E27FC236}">
                <a16:creationId xmlns:a16="http://schemas.microsoft.com/office/drawing/2014/main" id="{EF50E6BE-DCC4-46B7-94D7-B261AD535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C0C6EF1D-2C55-4921-BF06-CF3F8873F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7908" y="5257800"/>
            <a:ext cx="810678" cy="1080902"/>
            <a:chOff x="9685338" y="4460675"/>
            <a:chExt cx="1080904" cy="1080902"/>
          </a:xfrm>
        </p:grpSpPr>
        <p:sp>
          <p:nvSpPr>
            <p:cNvPr id="99" name="Oval 98">
              <a:extLst>
                <a:ext uri="{FF2B5EF4-FFF2-40B4-BE49-F238E27FC236}">
                  <a16:creationId xmlns:a16="http://schemas.microsoft.com/office/drawing/2014/main" id="{339B0332-AD77-44D3-9BF6-AEB8C5460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0" name="Oval 99">
              <a:extLst>
                <a:ext uri="{FF2B5EF4-FFF2-40B4-BE49-F238E27FC236}">
                  <a16:creationId xmlns:a16="http://schemas.microsoft.com/office/drawing/2014/main" id="{62A1A148-2DA1-435F-A281-DC1E05ECC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493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2386" y="484632"/>
            <a:ext cx="7543800" cy="1609344"/>
          </a:xfrm>
        </p:spPr>
        <p:txBody>
          <a:bodyPr>
            <a:normAutofit/>
          </a:bodyPr>
          <a:lstStyle/>
          <a:p>
            <a:r>
              <a:rPr lang="en-US"/>
              <a:t>Democracy </a:t>
            </a:r>
            <a:br>
              <a:rPr lang="en-US"/>
            </a:br>
            <a:endParaRPr lang="en-US"/>
          </a:p>
        </p:txBody>
      </p:sp>
      <p:sp>
        <p:nvSpPr>
          <p:cNvPr id="2" name="Content Placeholder 1"/>
          <p:cNvSpPr>
            <a:spLocks noGrp="1"/>
          </p:cNvSpPr>
          <p:nvPr>
            <p:ph sz="quarter" idx="13"/>
          </p:nvPr>
        </p:nvSpPr>
        <p:spPr>
          <a:xfrm>
            <a:off x="802386" y="2121408"/>
            <a:ext cx="3569589" cy="4050792"/>
          </a:xfrm>
        </p:spPr>
        <p:txBody>
          <a:bodyPr vert="horz" lIns="91440" tIns="45720" rIns="91440" bIns="45720" rtlCol="0" anchor="t">
            <a:normAutofit/>
          </a:bodyPr>
          <a:lstStyle/>
          <a:p>
            <a:r>
              <a:rPr lang="en-US" sz="1900"/>
              <a:t>"Of the people, by the people, for the people" -Abraham Lincoln</a:t>
            </a:r>
            <a:endParaRPr lang="en-US"/>
          </a:p>
          <a:p>
            <a:endParaRPr lang="en-US" sz="1900"/>
          </a:p>
          <a:p>
            <a:r>
              <a:rPr lang="en-US" sz="1900"/>
              <a:t>The word democracy comes from the Greek words "demos", meaning people, and "</a:t>
            </a:r>
            <a:r>
              <a:rPr lang="en-US" sz="1900" err="1"/>
              <a:t>kratos</a:t>
            </a:r>
            <a:r>
              <a:rPr lang="en-US" sz="1900"/>
              <a:t>" meaning power; so democracy can be thought of as "power of the people": a way of governing which depends on the will of the people.</a:t>
            </a:r>
          </a:p>
        </p:txBody>
      </p:sp>
      <p:pic>
        <p:nvPicPr>
          <p:cNvPr id="4" name="Picture 4" descr="A group of people standing in front of a large crowd of people&#10;&#10;Description generated with very high confidence">
            <a:extLst>
              <a:ext uri="{FF2B5EF4-FFF2-40B4-BE49-F238E27FC236}">
                <a16:creationId xmlns:a16="http://schemas.microsoft.com/office/drawing/2014/main" id="{3CFE07D7-F4BC-414A-B5B8-06DAB5832FC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067" r="39201" b="2"/>
          <a:stretch/>
        </p:blipFill>
        <p:spPr>
          <a:xfrm>
            <a:off x="4770834" y="2193036"/>
            <a:ext cx="3579876" cy="3980688"/>
          </a:xfrm>
          <a:prstGeom prst="rect">
            <a:avLst/>
          </a:prstGeom>
        </p:spPr>
      </p:pic>
      <p:sp>
        <p:nvSpPr>
          <p:cNvPr id="6" name="TextBox 5">
            <a:extLst>
              <a:ext uri="{FF2B5EF4-FFF2-40B4-BE49-F238E27FC236}">
                <a16:creationId xmlns:a16="http://schemas.microsoft.com/office/drawing/2014/main" id="{1C7BD274-0DE9-447D-9D86-A306180E312C}"/>
              </a:ext>
            </a:extLst>
          </p:cNvPr>
          <p:cNvSpPr txBox="1"/>
          <p:nvPr/>
        </p:nvSpPr>
        <p:spPr>
          <a:xfrm>
            <a:off x="5719862" y="5973669"/>
            <a:ext cx="2630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7917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802386" y="484632"/>
            <a:ext cx="7543800" cy="1609344"/>
          </a:xfrm>
        </p:spPr>
        <p:txBody>
          <a:bodyPr>
            <a:normAutofit/>
          </a:bodyPr>
          <a:lstStyle/>
          <a:p>
            <a:r>
              <a:rPr lang="en-US"/>
              <a:t>Origin of democracy </a:t>
            </a:r>
          </a:p>
        </p:txBody>
      </p:sp>
      <p:sp>
        <p:nvSpPr>
          <p:cNvPr id="2" name="Content Placeholder 1"/>
          <p:cNvSpPr>
            <a:spLocks noGrp="1"/>
          </p:cNvSpPr>
          <p:nvPr>
            <p:ph sz="quarter" idx="13"/>
          </p:nvPr>
        </p:nvSpPr>
        <p:spPr>
          <a:xfrm>
            <a:off x="802386" y="2320412"/>
            <a:ext cx="7543800" cy="3851787"/>
          </a:xfrm>
        </p:spPr>
        <p:txBody>
          <a:bodyPr>
            <a:normAutofit/>
          </a:bodyPr>
          <a:lstStyle/>
          <a:p>
            <a:r>
              <a:rPr lang="en-US" sz="1400"/>
              <a:t>Anthropologists have identified forms of proto-democracy that date back to small bands of hunter-gatherers that predate the establishment of agrarian, sedentary societies and still exist virtually unchanged in isolated indigenous groups today. In these groups of generally 50-100 individuals, often tied closely by familial bonds, decisions are reached by consensus or majority and many times without the designation of any specific chief.[3] Given that these dynamics are still alive and well today, it is plausible to assume that democracy in one form or another arises naturally in any well-bonded group or tribe.</a:t>
            </a:r>
          </a:p>
          <a:p>
            <a:endParaRPr lang="en-US" sz="1400"/>
          </a:p>
          <a:p>
            <a:r>
              <a:rPr lang="en-US" sz="1400"/>
              <a:t>These types of democracy are commonly identified as tribalism, or primitive democracy. In this sense, a primitive democracy usually takes shape in small communities or villages when there are face-to-face discussions in a village council or with a leader who has the backing of village elders or other cooperative forms of government.[4] This becomes more complex on a larger scale, such as when the village and city are examined more broadly as political communities. All other forms of rule – including monarchy, tyranny, aristocracy, and oligarchy – have flourished in more urban centers, often those with concentrated populations.[5</a:t>
            </a:r>
          </a:p>
        </p:txBody>
      </p:sp>
    </p:spTree>
    <p:extLst>
      <p:ext uri="{BB962C8B-B14F-4D97-AF65-F5344CB8AC3E}">
        <p14:creationId xmlns:p14="http://schemas.microsoft.com/office/powerpoint/2010/main" val="364985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802386" y="484632"/>
            <a:ext cx="7543800" cy="1609344"/>
          </a:xfrm>
        </p:spPr>
        <p:txBody>
          <a:bodyPr>
            <a:normAutofit/>
          </a:bodyPr>
          <a:lstStyle/>
          <a:p>
            <a:r>
              <a:rPr lang="ro-RO">
                <a:solidFill>
                  <a:srgbClr val="FFFFFF"/>
                </a:solidFill>
              </a:rPr>
              <a:t>Histor</a:t>
            </a:r>
            <a:r>
              <a:rPr lang="en-US">
                <a:solidFill>
                  <a:srgbClr val="FFFFFF"/>
                </a:solidFill>
              </a:rPr>
              <a:t>y of democracy</a:t>
            </a:r>
          </a:p>
        </p:txBody>
      </p:sp>
      <p:sp>
        <p:nvSpPr>
          <p:cNvPr id="2" name="Content Placeholder 1"/>
          <p:cNvSpPr>
            <a:spLocks noGrp="1"/>
          </p:cNvSpPr>
          <p:nvPr>
            <p:ph sz="quarter" idx="13"/>
          </p:nvPr>
        </p:nvSpPr>
        <p:spPr>
          <a:xfrm>
            <a:off x="802386" y="2121408"/>
            <a:ext cx="7543800" cy="4050792"/>
          </a:xfrm>
        </p:spPr>
        <p:txBody>
          <a:bodyPr>
            <a:normAutofit/>
          </a:bodyPr>
          <a:lstStyle/>
          <a:p>
            <a:r>
              <a:rPr lang="en-US" sz="1300">
                <a:solidFill>
                  <a:srgbClr val="FFFFFF"/>
                </a:solidFill>
              </a:rPr>
              <a:t>A democracy is a political system, or a system of decision-making within an institution or organization or a country, in which all members have an equal share of power.[1] Modern democracies are characterized by two capabilities that differentiate them fundamentally from earlier forms of government: the capacity to intervene in their own societies and the recognition of their sovereignty by an international legalistic framework of similarly sovereign states. Democratic government is commonly juxtaposed with oligarchic and monarchic systems, which are ruled by a minority and a sole monarch respectively.</a:t>
            </a:r>
          </a:p>
          <a:p>
            <a:endParaRPr lang="en-US" sz="1300">
              <a:solidFill>
                <a:srgbClr val="FFFFFF"/>
              </a:solidFill>
            </a:endParaRPr>
          </a:p>
          <a:p>
            <a:r>
              <a:rPr lang="en-US" sz="1300">
                <a:solidFill>
                  <a:srgbClr val="FFFFFF"/>
                </a:solidFill>
              </a:rPr>
              <a:t>Democracy is generally associated with the efforts of the ancient Greeks and Romans, who were themselves considered the founders of Western civilization by the 18th century intellectuals who attempted to leverage these early democratic experiments into a new template for post-monarchical political organization.[2] The extent to which these 18th century democratic revivalists succeeded in turning the democratic ideals of the ancient Greeks and Romans into the dominant political institution of the next 300 years is hardly debatable, even if the moral justifications they often employed might be. Nevertheless, the critical historical juncture catalyzed by the resurrection of democratic ideals and institutions fundamentally transformed the ensuing centuries and has dominated the international landscape since the dismantling of the final vestige of empire following the end of the Second World War.</a:t>
            </a: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2187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3" descr="A close up of a logo&#10;&#10;Description generated with high confidence">
            <a:extLst>
              <a:ext uri="{FF2B5EF4-FFF2-40B4-BE49-F238E27FC236}">
                <a16:creationId xmlns:a16="http://schemas.microsoft.com/office/drawing/2014/main" id="{1BAE2C9B-73F4-4749-AEC0-AF9ED3345DC2}"/>
              </a:ext>
            </a:extLst>
          </p:cNvPr>
          <p:cNvPicPr>
            <a:picLocks noChangeAspect="1"/>
          </p:cNvPicPr>
          <p:nvPr/>
        </p:nvPicPr>
        <p:blipFill rotWithShape="1">
          <a:blip r:embed="rId2">
            <a:duotone>
              <a:schemeClr val="accent5">
                <a:shade val="45000"/>
                <a:satMod val="135000"/>
              </a:schemeClr>
              <a:prstClr val="white"/>
            </a:duotone>
            <a:extLst/>
          </a:blip>
          <a:srcRect l="1805" r="3861" b="-1"/>
          <a:stretch/>
        </p:blipFill>
        <p:spPr>
          <a:xfrm>
            <a:off x="-19431" y="1"/>
            <a:ext cx="9144000" cy="6857999"/>
          </a:xfrm>
          <a:prstGeom prst="rect">
            <a:avLst/>
          </a:prstGeom>
        </p:spPr>
      </p:pic>
      <p:sp>
        <p:nvSpPr>
          <p:cNvPr id="24" name="Rectangle 23">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 y="0"/>
            <a:ext cx="9141714"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A93D554D-BC57-41B7-897C-8574A7999484}"/>
              </a:ext>
            </a:extLst>
          </p:cNvPr>
          <p:cNvSpPr>
            <a:spLocks noGrp="1"/>
          </p:cNvSpPr>
          <p:nvPr>
            <p:ph type="title"/>
          </p:nvPr>
        </p:nvSpPr>
        <p:spPr>
          <a:xfrm>
            <a:off x="802386" y="484632"/>
            <a:ext cx="7543800" cy="1609344"/>
          </a:xfrm>
        </p:spPr>
        <p:txBody>
          <a:bodyPr>
            <a:normAutofit/>
          </a:bodyPr>
          <a:lstStyle/>
          <a:p>
            <a:r>
              <a:rPr lang="en-US"/>
              <a:t>Democracy in </a:t>
            </a:r>
            <a:r>
              <a:rPr lang="en-US" err="1"/>
              <a:t>romania</a:t>
            </a:r>
            <a:endParaRPr lang="ro-RO"/>
          </a:p>
        </p:txBody>
      </p:sp>
      <p:sp>
        <p:nvSpPr>
          <p:cNvPr id="3" name="Substituent conținut 2">
            <a:extLst>
              <a:ext uri="{FF2B5EF4-FFF2-40B4-BE49-F238E27FC236}">
                <a16:creationId xmlns:a16="http://schemas.microsoft.com/office/drawing/2014/main" id="{B44FA62F-C286-409B-B8C8-430BBAFBF473}"/>
              </a:ext>
            </a:extLst>
          </p:cNvPr>
          <p:cNvSpPr>
            <a:spLocks noGrp="1"/>
          </p:cNvSpPr>
          <p:nvPr>
            <p:ph sz="quarter" idx="13"/>
          </p:nvPr>
        </p:nvSpPr>
        <p:spPr>
          <a:xfrm>
            <a:off x="802386" y="2121408"/>
            <a:ext cx="7543800" cy="4050792"/>
          </a:xfrm>
        </p:spPr>
        <p:txBody>
          <a:bodyPr vert="horz" lIns="91440" tIns="45720" rIns="91440" bIns="45720" rtlCol="0">
            <a:normAutofit/>
          </a:bodyPr>
          <a:lstStyle/>
          <a:p>
            <a:r>
              <a:rPr lang="en-US"/>
              <a:t>Democracy in Romania </a:t>
            </a:r>
            <a:r>
              <a:rPr lang="en-US" err="1"/>
              <a:t>appared</a:t>
            </a:r>
            <a:r>
              <a:rPr lang="en-US"/>
              <a:t> at the </a:t>
            </a:r>
            <a:r>
              <a:rPr lang="en-US" err="1"/>
              <a:t>beginnig</a:t>
            </a:r>
            <a:r>
              <a:rPr lang="en-US"/>
              <a:t> of the 20th century.</a:t>
            </a:r>
          </a:p>
          <a:p>
            <a:r>
              <a:rPr lang="en-US"/>
              <a:t>  Constitution of Romania (also called the Constitution of Union), confirmed by King Ferdinand, was issued in order to adapt the Romanian State to the new realities after the Great Union of 1918, replacing the one in 1866. Among others, it guaranteed freedom of expression and gathering, of conscience and religion. Constitution of Romania (also called the Constitution of Union), confirmed by King Ferdinand, was issued in order to adapt the Romanian State to the new realities after the Great Union of 1918, replacing the one in 1866. Among others, it guaranteed freedom of expression and gathering, of conscience and religion.. </a:t>
            </a:r>
            <a:endParaRPr lang="ro-RO"/>
          </a:p>
        </p:txBody>
      </p:sp>
      <p:grpSp>
        <p:nvGrpSpPr>
          <p:cNvPr id="26" name="Group 25">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7" name="Oval 26">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E9B0FB1C-2CC0-462A-B755-8AFDE3CF0533}"/>
              </a:ext>
            </a:extLst>
          </p:cNvPr>
          <p:cNvSpPr txBox="1"/>
          <p:nvPr/>
        </p:nvSpPr>
        <p:spPr>
          <a:xfrm>
            <a:off x="6513152" y="6870700"/>
            <a:ext cx="2630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012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A2655A0-48D0-436E-9F96-4DC3C603C950}"/>
              </a:ext>
            </a:extLst>
          </p:cNvPr>
          <p:cNvSpPr>
            <a:spLocks noGrp="1"/>
          </p:cNvSpPr>
          <p:nvPr>
            <p:ph type="title"/>
          </p:nvPr>
        </p:nvSpPr>
        <p:spPr>
          <a:xfrm>
            <a:off x="802386" y="484632"/>
            <a:ext cx="7543800" cy="1609344"/>
          </a:xfrm>
        </p:spPr>
        <p:txBody>
          <a:bodyPr>
            <a:normAutofit/>
          </a:bodyPr>
          <a:lstStyle/>
          <a:p>
            <a:r>
              <a:rPr lang="en-US"/>
              <a:t>Constitution in 1923</a:t>
            </a:r>
            <a:endParaRPr lang="ro-RO"/>
          </a:p>
        </p:txBody>
      </p:sp>
      <p:pic>
        <p:nvPicPr>
          <p:cNvPr id="6" name="Picture 6">
            <a:extLst>
              <a:ext uri="{FF2B5EF4-FFF2-40B4-BE49-F238E27FC236}">
                <a16:creationId xmlns:a16="http://schemas.microsoft.com/office/drawing/2014/main" id="{0088DABF-A46A-4FB2-88A7-D94CEFB6A677}"/>
              </a:ext>
            </a:extLst>
          </p:cNvPr>
          <p:cNvPicPr>
            <a:picLocks noChangeAspect="1"/>
          </p:cNvPicPr>
          <p:nvPr/>
        </p:nvPicPr>
        <p:blipFill>
          <a:blip r:embed="rId2"/>
          <a:stretch>
            <a:fillRect/>
          </a:stretch>
        </p:blipFill>
        <p:spPr>
          <a:xfrm>
            <a:off x="786811" y="2606949"/>
            <a:ext cx="2446481" cy="2812046"/>
          </a:xfrm>
          <a:prstGeom prst="rect">
            <a:avLst/>
          </a:prstGeom>
        </p:spPr>
      </p:pic>
      <p:sp>
        <p:nvSpPr>
          <p:cNvPr id="3" name="Substituent conținut 2">
            <a:extLst>
              <a:ext uri="{FF2B5EF4-FFF2-40B4-BE49-F238E27FC236}">
                <a16:creationId xmlns:a16="http://schemas.microsoft.com/office/drawing/2014/main" id="{1DDDC890-8BCB-456D-A748-29C4AD9673B4}"/>
              </a:ext>
            </a:extLst>
          </p:cNvPr>
          <p:cNvSpPr>
            <a:spLocks noGrp="1"/>
          </p:cNvSpPr>
          <p:nvPr>
            <p:ph sz="quarter" idx="13"/>
          </p:nvPr>
        </p:nvSpPr>
        <p:spPr>
          <a:xfrm>
            <a:off x="3484371" y="2121408"/>
            <a:ext cx="4861815" cy="4050792"/>
          </a:xfrm>
        </p:spPr>
        <p:txBody>
          <a:bodyPr>
            <a:normAutofit/>
          </a:bodyPr>
          <a:lstStyle/>
          <a:p>
            <a:r>
              <a:rPr lang="en-US" sz="1600"/>
              <a:t>Constitution of Romania (also called the Constitution of Union), confirmed by King Ferdinand, was issued in order to adapt the Romanian State to the new realities after the Great Union of 1918, replacing the one in 1866. Among others, it guaranteed freedom of expression and gathering, of conscience and religion. The right to vote was expanded beyond the 1866 census based regulations: it was universal for all males, equal, direct, compulsory and secret. Although the constitution had advanced and democratic features, its deficiencies often subvert democracy. For instance, the king appointed the president of the Council of Ministers, who then organised elections. The government was thus in a position to ensure that its party won a majority in the legislature. </a:t>
            </a:r>
            <a:endParaRPr lang="ro-RO" sz="1600"/>
          </a:p>
        </p:txBody>
      </p:sp>
    </p:spTree>
    <p:extLst>
      <p:ext uri="{BB962C8B-B14F-4D97-AF65-F5344CB8AC3E}">
        <p14:creationId xmlns:p14="http://schemas.microsoft.com/office/powerpoint/2010/main" val="292157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4BBD78D-FDFE-476B-A91E-81C758C2BC8A}"/>
              </a:ext>
            </a:extLst>
          </p:cNvPr>
          <p:cNvSpPr>
            <a:spLocks noGrp="1"/>
          </p:cNvSpPr>
          <p:nvPr>
            <p:ph type="title"/>
          </p:nvPr>
        </p:nvSpPr>
        <p:spPr>
          <a:xfrm>
            <a:off x="4800600" y="484632"/>
            <a:ext cx="3974689" cy="1609344"/>
          </a:xfrm>
          <a:ln>
            <a:noFill/>
          </a:ln>
        </p:spPr>
        <p:txBody>
          <a:bodyPr>
            <a:normAutofit/>
          </a:bodyPr>
          <a:lstStyle/>
          <a:p>
            <a:r>
              <a:rPr lang="en-US" sz="3500"/>
              <a:t>Democracy in Romania in the beginning of the xxth century</a:t>
            </a:r>
            <a:endParaRPr lang="ro-RO" sz="3500"/>
          </a:p>
        </p:txBody>
      </p:sp>
      <p:pic>
        <p:nvPicPr>
          <p:cNvPr id="7" name="Imagine 6">
            <a:extLst>
              <a:ext uri="{FF2B5EF4-FFF2-40B4-BE49-F238E27FC236}">
                <a16:creationId xmlns:a16="http://schemas.microsoft.com/office/drawing/2014/main" id="{3A9D1666-032C-4988-952D-8748097566CC}"/>
              </a:ext>
            </a:extLst>
          </p:cNvPr>
          <p:cNvPicPr>
            <a:picLocks noChangeAspect="1"/>
          </p:cNvPicPr>
          <p:nvPr/>
        </p:nvPicPr>
        <p:blipFill rotWithShape="1">
          <a:blip r:embed="rId3">
            <a:extLst>
              <a:ext uri="{28A0092B-C50C-407E-A947-70E740481C1C}">
                <a14:useLocalDpi xmlns:a14="http://schemas.microsoft.com/office/drawing/2010/main" val="0"/>
              </a:ext>
            </a:extLst>
          </a:blip>
          <a:srcRect r="9229"/>
          <a:stretch/>
        </p:blipFill>
        <p:spPr>
          <a:xfrm>
            <a:off x="20" y="10"/>
            <a:ext cx="4549857" cy="6857989"/>
          </a:xfrm>
          <a:prstGeom prst="rect">
            <a:avLst/>
          </a:prstGeom>
        </p:spPr>
      </p:pic>
      <p:sp>
        <p:nvSpPr>
          <p:cNvPr id="3" name="Substituent conținut 2">
            <a:extLst>
              <a:ext uri="{FF2B5EF4-FFF2-40B4-BE49-F238E27FC236}">
                <a16:creationId xmlns:a16="http://schemas.microsoft.com/office/drawing/2014/main" id="{C290E99E-0B49-429B-9CD0-D58C469B94E4}"/>
              </a:ext>
            </a:extLst>
          </p:cNvPr>
          <p:cNvSpPr>
            <a:spLocks noGrp="1"/>
          </p:cNvSpPr>
          <p:nvPr>
            <p:ph sz="quarter" idx="13"/>
          </p:nvPr>
        </p:nvSpPr>
        <p:spPr>
          <a:xfrm>
            <a:off x="4800599" y="2121408"/>
            <a:ext cx="3974689" cy="4050792"/>
          </a:xfrm>
        </p:spPr>
        <p:txBody>
          <a:bodyPr>
            <a:normAutofit/>
          </a:bodyPr>
          <a:lstStyle/>
          <a:p>
            <a:r>
              <a:rPr lang="en-US" sz="1400"/>
              <a:t>The rest of Ferdinand’s reign will be marked by the challenges brought by a greater state. The most important moment will be adopting a new Constitution, in 1923, that will offer a legislative framework appropriate for the country’s further development.</a:t>
            </a:r>
          </a:p>
          <a:p>
            <a:r>
              <a:rPr lang="en-US" sz="1400"/>
              <a:t>After the war, Ferdinand, having a completely different personality than his uncle, will be greatly influenced by the energetic Ion I.C. Brătianu, leader of the National Liberal Party. The king’s close ties with the liberals will bring numerous critics from the other political parties, especially the National Peasants’ Party. Fate had it that the two leaders of Romania, King Ferdinand and Ion I.C. Brătianu, died in the same year, 1927, only a few months apart, leaving the country in front of new challenges.</a:t>
            </a:r>
          </a:p>
          <a:p>
            <a:endParaRPr lang="ro-RO" sz="1400"/>
          </a:p>
        </p:txBody>
      </p:sp>
      <p:grpSp>
        <p:nvGrpSpPr>
          <p:cNvPr id="10" name="Group 13">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318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7" name="Oval 16">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3" name="Rectangle 19">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1">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19F68D29-193A-4EE2-B199-D2FBAAA4B3F1}"/>
              </a:ext>
            </a:extLst>
          </p:cNvPr>
          <p:cNvSpPr>
            <a:spLocks noGrp="1"/>
          </p:cNvSpPr>
          <p:nvPr>
            <p:ph type="title"/>
          </p:nvPr>
        </p:nvSpPr>
        <p:spPr>
          <a:xfrm>
            <a:off x="5650990" y="702365"/>
            <a:ext cx="2922198" cy="3765666"/>
          </a:xfrm>
        </p:spPr>
        <p:txBody>
          <a:bodyPr vert="horz" lIns="91440" tIns="45720" rIns="91440" bIns="45720" rtlCol="0" anchor="b">
            <a:normAutofit/>
          </a:bodyPr>
          <a:lstStyle/>
          <a:p>
            <a:pPr>
              <a:lnSpc>
                <a:spcPct val="80000"/>
              </a:lnSpc>
            </a:pPr>
            <a:r>
              <a:rPr lang="en-US" sz="3900" kern="1200" cap="all" baseline="0">
                <a:blipFill dpi="0" rotWithShape="1">
                  <a:blip r:embed="rId4">
                    <a:extLst/>
                  </a:blip>
                  <a:srcRect/>
                  <a:tile tx="6350" ty="-127000" sx="65000" sy="64000" flip="none" algn="tl"/>
                </a:blipFill>
                <a:latin typeface="+mj-lt"/>
                <a:ea typeface="+mj-ea"/>
                <a:cs typeface="+mj-cs"/>
              </a:rPr>
              <a:t>Picture from the newspaper that published the constitution in 1923</a:t>
            </a:r>
          </a:p>
        </p:txBody>
      </p:sp>
      <p:pic>
        <p:nvPicPr>
          <p:cNvPr id="5" name="Substituent conținut 4">
            <a:extLst>
              <a:ext uri="{FF2B5EF4-FFF2-40B4-BE49-F238E27FC236}">
                <a16:creationId xmlns:a16="http://schemas.microsoft.com/office/drawing/2014/main" id="{1E1D2605-1261-4D61-A340-58D139E7DEB2}"/>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r="-2" b="3272"/>
          <a:stretch/>
        </p:blipFill>
        <p:spPr>
          <a:xfrm>
            <a:off x="20" y="10"/>
            <a:ext cx="5175811" cy="6857990"/>
          </a:xfrm>
          <a:prstGeom prst="rect">
            <a:avLst/>
          </a:prstGeom>
        </p:spPr>
      </p:pic>
      <p:grpSp>
        <p:nvGrpSpPr>
          <p:cNvPr id="19" name="Group 23">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5" name="Oval 24">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194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4243-82AD-4703-9A24-0ADE45F1ABD6}"/>
              </a:ext>
            </a:extLst>
          </p:cNvPr>
          <p:cNvSpPr>
            <a:spLocks noGrp="1"/>
          </p:cNvSpPr>
          <p:nvPr>
            <p:ph type="title"/>
          </p:nvPr>
        </p:nvSpPr>
        <p:spPr>
          <a:xfrm>
            <a:off x="802386" y="484632"/>
            <a:ext cx="7543800" cy="1609344"/>
          </a:xfrm>
        </p:spPr>
        <p:txBody>
          <a:bodyPr>
            <a:normAutofit/>
          </a:bodyPr>
          <a:lstStyle/>
          <a:p>
            <a:r>
              <a:rPr lang="en-US"/>
              <a:t>      </a:t>
            </a:r>
            <a:r>
              <a:rPr lang="en-US" err="1"/>
              <a:t>TransiTION</a:t>
            </a:r>
            <a:r>
              <a:rPr lang="en-US"/>
              <a:t> TO COMMUNISM</a:t>
            </a:r>
          </a:p>
        </p:txBody>
      </p:sp>
      <p:sp>
        <p:nvSpPr>
          <p:cNvPr id="3" name="Content Placeholder 2">
            <a:extLst>
              <a:ext uri="{FF2B5EF4-FFF2-40B4-BE49-F238E27FC236}">
                <a16:creationId xmlns:a16="http://schemas.microsoft.com/office/drawing/2014/main" id="{5775D822-B9D8-41EF-A238-B6AF831F3802}"/>
              </a:ext>
            </a:extLst>
          </p:cNvPr>
          <p:cNvSpPr>
            <a:spLocks noGrp="1"/>
          </p:cNvSpPr>
          <p:nvPr>
            <p:ph sz="quarter" idx="13"/>
          </p:nvPr>
        </p:nvSpPr>
        <p:spPr>
          <a:xfrm>
            <a:off x="802386" y="2121408"/>
            <a:ext cx="3579876" cy="4050792"/>
          </a:xfrm>
        </p:spPr>
        <p:txBody>
          <a:bodyPr vert="horz" lIns="91440" tIns="45720" rIns="91440" bIns="45720" rtlCol="0">
            <a:normAutofit/>
          </a:bodyPr>
          <a:lstStyle/>
          <a:p>
            <a:r>
              <a:rPr lang="en-US" sz="1400"/>
              <a:t>During The Second World War, Romania joined on the side of the Axis Powers to recover </a:t>
            </a:r>
            <a:r>
              <a:rPr lang="en-US" sz="1400" err="1"/>
              <a:t>it's</a:t>
            </a:r>
            <a:r>
              <a:rPr lang="en-US" sz="1400"/>
              <a:t> territorial losses from the USSR, and so was on the losing side of the war. </a:t>
            </a:r>
          </a:p>
          <a:p>
            <a:r>
              <a:rPr lang="en-US" sz="1400"/>
              <a:t>The soviet army occupied Romania immediately after the arrest of General Ion </a:t>
            </a:r>
            <a:r>
              <a:rPr lang="en-US" sz="1400" err="1"/>
              <a:t>Antonescu</a:t>
            </a:r>
            <a:r>
              <a:rPr lang="en-US" sz="1400"/>
              <a:t>. </a:t>
            </a:r>
          </a:p>
          <a:p>
            <a:r>
              <a:rPr lang="en-US" sz="1400"/>
              <a:t>King Mihai was forced to abdicate on December 31, 1947, one year after the communists had falsified the results of the parliamentary elections from November 1946.</a:t>
            </a:r>
          </a:p>
          <a:p>
            <a:r>
              <a:rPr lang="en-US" sz="1400"/>
              <a:t>That moment marked the destruction of democracy in Romania and the complete takeover of the power by the communists for the following 42 years.</a:t>
            </a:r>
          </a:p>
        </p:txBody>
      </p:sp>
      <p:pic>
        <p:nvPicPr>
          <p:cNvPr id="4" name="Picture 4" descr="A picture containing vector graphics&#10;&#10;Description generated with high confidence">
            <a:extLst>
              <a:ext uri="{FF2B5EF4-FFF2-40B4-BE49-F238E27FC236}">
                <a16:creationId xmlns:a16="http://schemas.microsoft.com/office/drawing/2014/main" id="{E8700098-BA7E-4B22-A5AC-44ABC2502620}"/>
              </a:ext>
            </a:extLst>
          </p:cNvPr>
          <p:cNvPicPr>
            <a:picLocks noChangeAspect="1"/>
          </p:cNvPicPr>
          <p:nvPr/>
        </p:nvPicPr>
        <p:blipFill>
          <a:blip r:embed="rId2"/>
          <a:stretch>
            <a:fillRect/>
          </a:stretch>
        </p:blipFill>
        <p:spPr>
          <a:xfrm>
            <a:off x="4766310" y="2988596"/>
            <a:ext cx="3579876" cy="2389567"/>
          </a:xfrm>
          <a:prstGeom prst="rect">
            <a:avLst/>
          </a:prstGeom>
        </p:spPr>
      </p:pic>
    </p:spTree>
    <p:extLst>
      <p:ext uri="{BB962C8B-B14F-4D97-AF65-F5344CB8AC3E}">
        <p14:creationId xmlns:p14="http://schemas.microsoft.com/office/powerpoint/2010/main" val="6393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 lemn">
  <a:themeElements>
    <a:clrScheme name="Tip lem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 lemn">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 lemn">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TM03090434[[fn=Tip lemn]]</Template>
  <Application>Microsoft Office PowerPoint</Application>
  <PresentationFormat>On-screen Show (4:3)</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Tip lemn</vt:lpstr>
      <vt:lpstr>Democracy in romania</vt:lpstr>
      <vt:lpstr>Democracy  </vt:lpstr>
      <vt:lpstr>Origin of democracy </vt:lpstr>
      <vt:lpstr>History of democracy</vt:lpstr>
      <vt:lpstr>Democracy in romania</vt:lpstr>
      <vt:lpstr>Constitution in 1923</vt:lpstr>
      <vt:lpstr>Democracy in Romania in the beginning of the xxth century</vt:lpstr>
      <vt:lpstr>Picture from the newspaper that published the constitution in 1923</vt:lpstr>
      <vt:lpstr>      TransiTION TO COMMUNISM</vt:lpstr>
      <vt:lpstr>The Revolution of 1989</vt:lpstr>
      <vt:lpstr>1991 Constitution</vt:lpstr>
      <vt:lpstr>pictures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dc:title>
  <dc:creator>7</dc:creator>
  <cp:revision>2</cp:revision>
  <dcterms:created xsi:type="dcterms:W3CDTF">2006-08-16T00:00:00Z</dcterms:created>
  <dcterms:modified xsi:type="dcterms:W3CDTF">2019-03-03T23:41:36Z</dcterms:modified>
</cp:coreProperties>
</file>