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56" r:id="rId2"/>
    <p:sldId id="257" r:id="rId3"/>
    <p:sldId id="259" r:id="rId4"/>
    <p:sldId id="264" r:id="rId5"/>
    <p:sldId id="260" r:id="rId6"/>
    <p:sldId id="262" r:id="rId7"/>
    <p:sldId id="261"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17" autoAdjust="0"/>
  </p:normalViewPr>
  <p:slideViewPr>
    <p:cSldViewPr snapToGrid="0">
      <p:cViewPr varScale="1">
        <p:scale>
          <a:sx n="31" d="100"/>
          <a:sy n="31" d="100"/>
        </p:scale>
        <p:origin x="24" y="76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BEEF9-C192-413A-AA7E-802A56FBBDFF}" type="datetimeFigureOut">
              <a:rPr lang="en-US" smtClean="0"/>
              <a:t>6/3/2019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AA6691-D7A3-4235-8B9D-9DDBF5B58478}" type="slidenum">
              <a:rPr lang="en-US" smtClean="0"/>
              <a:t>‹#›</a:t>
            </a:fld>
            <a:endParaRPr lang="en-US"/>
          </a:p>
        </p:txBody>
      </p:sp>
    </p:spTree>
    <p:extLst>
      <p:ext uri="{BB962C8B-B14F-4D97-AF65-F5344CB8AC3E}">
        <p14:creationId xmlns:p14="http://schemas.microsoft.com/office/powerpoint/2010/main" val="569439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AA6691-D7A3-4235-8B9D-9DDBF5B58478}" type="slidenum">
              <a:rPr lang="en-US" smtClean="0"/>
              <a:t>3</a:t>
            </a:fld>
            <a:endParaRPr lang="en-US"/>
          </a:p>
        </p:txBody>
      </p:sp>
    </p:spTree>
    <p:extLst>
      <p:ext uri="{BB962C8B-B14F-4D97-AF65-F5344CB8AC3E}">
        <p14:creationId xmlns:p14="http://schemas.microsoft.com/office/powerpoint/2010/main" val="3238982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6/3/2019</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710FC-148D-4543-94F6-4C1F3201C668}"/>
              </a:ext>
            </a:extLst>
          </p:cNvPr>
          <p:cNvSpPr>
            <a:spLocks noGrp="1"/>
          </p:cNvSpPr>
          <p:nvPr>
            <p:ph type="ctrTitle"/>
          </p:nvPr>
        </p:nvSpPr>
        <p:spPr>
          <a:xfrm>
            <a:off x="5279923" y="1964267"/>
            <a:ext cx="6567948" cy="2421464"/>
          </a:xfrm>
        </p:spPr>
        <p:txBody>
          <a:bodyPr/>
          <a:lstStyle/>
          <a:p>
            <a:r>
              <a:rPr lang="en-US" dirty="0"/>
              <a:t>My democratic school</a:t>
            </a:r>
            <a:br>
              <a:rPr lang="en-US" dirty="0"/>
            </a:br>
            <a:r>
              <a:rPr lang="en-US" dirty="0"/>
              <a:t>ROMANIAN SCHOOL</a:t>
            </a:r>
          </a:p>
        </p:txBody>
      </p:sp>
      <p:sp>
        <p:nvSpPr>
          <p:cNvPr id="3" name="Subtitle 2">
            <a:extLst>
              <a:ext uri="{FF2B5EF4-FFF2-40B4-BE49-F238E27FC236}">
                <a16:creationId xmlns:a16="http://schemas.microsoft.com/office/drawing/2014/main" id="{EDC06FAC-C829-47DC-B3D4-5B2EA2470331}"/>
              </a:ext>
            </a:extLst>
          </p:cNvPr>
          <p:cNvSpPr>
            <a:spLocks noGrp="1"/>
          </p:cNvSpPr>
          <p:nvPr>
            <p:ph type="subTitle" idx="1"/>
          </p:nvPr>
        </p:nvSpPr>
        <p:spPr/>
        <p:txBody>
          <a:bodyPr/>
          <a:lstStyle/>
          <a:p>
            <a:r>
              <a:rPr lang="en-US" dirty="0"/>
              <a:t>By ema Popescu and </a:t>
            </a:r>
            <a:r>
              <a:rPr lang="en-US" dirty="0" err="1"/>
              <a:t>delia</a:t>
            </a:r>
            <a:r>
              <a:rPr lang="en-US" dirty="0"/>
              <a:t> </a:t>
            </a:r>
            <a:r>
              <a:rPr lang="en-US" dirty="0" err="1"/>
              <a:t>chirilescu</a:t>
            </a:r>
            <a:endParaRPr lang="en-US" dirty="0"/>
          </a:p>
        </p:txBody>
      </p:sp>
      <p:pic>
        <p:nvPicPr>
          <p:cNvPr id="5" name="Imagine 4" descr="O imagine care conține miniatură&#10;&#10;Descriere generată automat">
            <a:extLst>
              <a:ext uri="{FF2B5EF4-FFF2-40B4-BE49-F238E27FC236}">
                <a16:creationId xmlns:a16="http://schemas.microsoft.com/office/drawing/2014/main" id="{D1ECAC37-3C38-4D7E-80FC-19D4E7C611EB}"/>
              </a:ext>
            </a:extLst>
          </p:cNvPr>
          <p:cNvPicPr>
            <a:picLocks noChangeAspect="1"/>
          </p:cNvPicPr>
          <p:nvPr/>
        </p:nvPicPr>
        <p:blipFill>
          <a:blip r:embed="rId2"/>
          <a:stretch>
            <a:fillRect/>
          </a:stretch>
        </p:blipFill>
        <p:spPr>
          <a:xfrm>
            <a:off x="6044565" y="3394710"/>
            <a:ext cx="102870" cy="68580"/>
          </a:xfrm>
          <a:prstGeom prst="rect">
            <a:avLst/>
          </a:prstGeom>
        </p:spPr>
      </p:pic>
      <p:pic>
        <p:nvPicPr>
          <p:cNvPr id="7" name="Imagine 6" descr="O imagine care conține miniatură&#10;&#10;Descriere generată automat">
            <a:extLst>
              <a:ext uri="{FF2B5EF4-FFF2-40B4-BE49-F238E27FC236}">
                <a16:creationId xmlns:a16="http://schemas.microsoft.com/office/drawing/2014/main" id="{67C96CA9-4FA2-4607-85BC-2444807ADFB5}"/>
              </a:ext>
            </a:extLst>
          </p:cNvPr>
          <p:cNvPicPr>
            <a:picLocks noChangeAspect="1"/>
          </p:cNvPicPr>
          <p:nvPr/>
        </p:nvPicPr>
        <p:blipFill>
          <a:blip r:embed="rId2"/>
          <a:stretch>
            <a:fillRect/>
          </a:stretch>
        </p:blipFill>
        <p:spPr>
          <a:xfrm>
            <a:off x="428625" y="244475"/>
            <a:ext cx="1813560" cy="1209040"/>
          </a:xfrm>
          <a:prstGeom prst="rect">
            <a:avLst/>
          </a:prstGeom>
        </p:spPr>
      </p:pic>
      <p:pic>
        <p:nvPicPr>
          <p:cNvPr id="9" name="Imagine 8" descr="O imagine care conține arbore, exterior, cer, floare&#10;&#10;Descriere generată automat">
            <a:extLst>
              <a:ext uri="{FF2B5EF4-FFF2-40B4-BE49-F238E27FC236}">
                <a16:creationId xmlns:a16="http://schemas.microsoft.com/office/drawing/2014/main" id="{ED0DCEC4-5E69-489B-BC17-DA9B7985D041}"/>
              </a:ext>
            </a:extLst>
          </p:cNvPr>
          <p:cNvPicPr>
            <a:picLocks noChangeAspect="1"/>
          </p:cNvPicPr>
          <p:nvPr/>
        </p:nvPicPr>
        <p:blipFill>
          <a:blip r:embed="rId3"/>
          <a:stretch>
            <a:fillRect/>
          </a:stretch>
        </p:blipFill>
        <p:spPr>
          <a:xfrm>
            <a:off x="245805" y="2212258"/>
            <a:ext cx="5984568" cy="4488426"/>
          </a:xfrm>
          <a:prstGeom prst="rect">
            <a:avLst/>
          </a:prstGeom>
        </p:spPr>
      </p:pic>
      <p:pic>
        <p:nvPicPr>
          <p:cNvPr id="10" name="Imagine 9">
            <a:extLst>
              <a:ext uri="{FF2B5EF4-FFF2-40B4-BE49-F238E27FC236}">
                <a16:creationId xmlns:a16="http://schemas.microsoft.com/office/drawing/2014/main" id="{461E5C39-97CE-4D81-80AA-5A0697D24F53}"/>
              </a:ext>
            </a:extLst>
          </p:cNvPr>
          <p:cNvPicPr>
            <a:picLocks noChangeAspect="1"/>
          </p:cNvPicPr>
          <p:nvPr/>
        </p:nvPicPr>
        <p:blipFill>
          <a:blip r:embed="rId4"/>
          <a:stretch>
            <a:fillRect/>
          </a:stretch>
        </p:blipFill>
        <p:spPr>
          <a:xfrm>
            <a:off x="9999406" y="181655"/>
            <a:ext cx="1907460" cy="2087564"/>
          </a:xfrm>
          <a:prstGeom prst="rect">
            <a:avLst/>
          </a:prstGeom>
        </p:spPr>
      </p:pic>
    </p:spTree>
    <p:extLst>
      <p:ext uri="{BB962C8B-B14F-4D97-AF65-F5344CB8AC3E}">
        <p14:creationId xmlns:p14="http://schemas.microsoft.com/office/powerpoint/2010/main" val="331156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7F17-D7AB-4A69-A214-7736F50218DF}"/>
              </a:ext>
            </a:extLst>
          </p:cNvPr>
          <p:cNvSpPr>
            <a:spLocks noGrp="1"/>
          </p:cNvSpPr>
          <p:nvPr>
            <p:ph type="title"/>
          </p:nvPr>
        </p:nvSpPr>
        <p:spPr>
          <a:xfrm>
            <a:off x="685801" y="90101"/>
            <a:ext cx="10131425" cy="1236377"/>
          </a:xfrm>
        </p:spPr>
        <p:txBody>
          <a:bodyPr>
            <a:normAutofit/>
          </a:bodyPr>
          <a:lstStyle/>
          <a:p>
            <a:pPr algn="ctr"/>
            <a:r>
              <a:rPr lang="en-US" b="1" dirty="0">
                <a:solidFill>
                  <a:srgbClr val="002060"/>
                </a:solidFill>
              </a:rPr>
              <a:t>The history of our school</a:t>
            </a:r>
          </a:p>
        </p:txBody>
      </p:sp>
      <p:sp>
        <p:nvSpPr>
          <p:cNvPr id="3" name="Content Placeholder 2">
            <a:extLst>
              <a:ext uri="{FF2B5EF4-FFF2-40B4-BE49-F238E27FC236}">
                <a16:creationId xmlns:a16="http://schemas.microsoft.com/office/drawing/2014/main" id="{585EF28E-BDE5-4A73-94E8-4829A6D1F2F9}"/>
              </a:ext>
            </a:extLst>
          </p:cNvPr>
          <p:cNvSpPr>
            <a:spLocks noGrp="1"/>
          </p:cNvSpPr>
          <p:nvPr>
            <p:ph idx="1"/>
          </p:nvPr>
        </p:nvSpPr>
        <p:spPr>
          <a:xfrm>
            <a:off x="159027" y="934279"/>
            <a:ext cx="11867322" cy="5824330"/>
          </a:xfrm>
        </p:spPr>
        <p:txBody>
          <a:bodyPr/>
          <a:lstStyle/>
          <a:p>
            <a:pPr marL="0" indent="0">
              <a:buNone/>
            </a:pPr>
            <a:r>
              <a:rPr lang="en-US" dirty="0"/>
              <a:t>l</a:t>
            </a:r>
          </a:p>
        </p:txBody>
      </p:sp>
      <p:sp>
        <p:nvSpPr>
          <p:cNvPr id="8" name="Rectangle 2">
            <a:extLst>
              <a:ext uri="{FF2B5EF4-FFF2-40B4-BE49-F238E27FC236}">
                <a16:creationId xmlns:a16="http://schemas.microsoft.com/office/drawing/2014/main" id="{D7C2E8D2-AAC6-41B4-96CF-C950E0E6D638}"/>
              </a:ext>
            </a:extLst>
          </p:cNvPr>
          <p:cNvSpPr>
            <a:spLocks noChangeArrowheads="1"/>
          </p:cNvSpPr>
          <p:nvPr/>
        </p:nvSpPr>
        <p:spPr bwMode="auto">
          <a:xfrm>
            <a:off x="175587" y="1326479"/>
            <a:ext cx="11867322" cy="181588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inherit"/>
              </a:rPr>
              <a:t>On October 22, 1893, Take Ionescu, Minister of Cults and Public Instruction signs the School Settlement Order, the purpose of which is to train teachers for Dobrogea. On November 1, 1893, Ion </a:t>
            </a:r>
            <a:r>
              <a:rPr kumimoji="0" lang="en-US" altLang="en-US" sz="2000" b="0" i="0" u="none" strike="noStrike" cap="none" normalizeH="0" baseline="0" dirty="0" err="1">
                <a:ln>
                  <a:noFill/>
                </a:ln>
                <a:solidFill>
                  <a:srgbClr val="222222"/>
                </a:solidFill>
                <a:effectLst/>
                <a:latin typeface="inherit"/>
              </a:rPr>
              <a:t>Bănescu</a:t>
            </a:r>
            <a:r>
              <a:rPr kumimoji="0" lang="en-US" altLang="en-US" sz="2000" b="0" i="0" u="none" strike="noStrike" cap="none" normalizeH="0" baseline="0" dirty="0">
                <a:ln>
                  <a:noFill/>
                </a:ln>
                <a:solidFill>
                  <a:srgbClr val="222222"/>
                </a:solidFill>
                <a:effectLst/>
                <a:latin typeface="inherit"/>
              </a:rPr>
              <a:t> is appointed school principal. One of the benchmarks that qualifies our institution is that of September 1895, occasioned by the inauguration of the </a:t>
            </a:r>
            <a:r>
              <a:rPr kumimoji="0" lang="en-US" altLang="en-US" sz="2000" b="0" i="0" u="none" strike="noStrike" cap="none" normalizeH="0" baseline="0" dirty="0" err="1">
                <a:ln>
                  <a:noFill/>
                </a:ln>
                <a:solidFill>
                  <a:srgbClr val="222222"/>
                </a:solidFill>
                <a:effectLst/>
                <a:latin typeface="inherit"/>
              </a:rPr>
              <a:t>Cernavoda</a:t>
            </a:r>
            <a:r>
              <a:rPr kumimoji="0" lang="en-US" altLang="en-US" sz="2000" b="0" i="0" u="none" strike="noStrike" cap="none" normalizeH="0" baseline="0" dirty="0">
                <a:ln>
                  <a:noFill/>
                </a:ln>
                <a:solidFill>
                  <a:srgbClr val="222222"/>
                </a:solidFill>
                <a:effectLst/>
                <a:latin typeface="inherit"/>
              </a:rPr>
              <a:t> bridge. Normal School was attended, on this occasion, by King Carol I, accompanied by Take Ionescu and General </a:t>
            </a:r>
            <a:r>
              <a:rPr kumimoji="0" lang="en-US" altLang="en-US" sz="2000" b="0" i="0" u="none" strike="noStrike" cap="none" normalizeH="0" baseline="0" dirty="0" err="1">
                <a:ln>
                  <a:noFill/>
                </a:ln>
                <a:solidFill>
                  <a:srgbClr val="222222"/>
                </a:solidFill>
                <a:effectLst/>
                <a:latin typeface="inherit"/>
              </a:rPr>
              <a:t>Poenaru</a:t>
            </a:r>
            <a:r>
              <a:rPr kumimoji="0" lang="en-US" altLang="en-US" sz="2000" b="0" i="0" u="none" strike="noStrike" cap="none" normalizeH="0" baseline="0" dirty="0">
                <a:ln>
                  <a:noFill/>
                </a:ln>
                <a:solidFill>
                  <a:srgbClr val="222222"/>
                </a:solidFill>
                <a:effectLst/>
                <a:latin typeface="inherit"/>
              </a:rPr>
              <a:t>. They were impressed by the way the school looks.</a:t>
            </a:r>
            <a:r>
              <a:rPr kumimoji="0" lang="en-US" altLang="en-US" sz="2000" b="0"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9" name="Rectangle 3">
            <a:extLst>
              <a:ext uri="{FF2B5EF4-FFF2-40B4-BE49-F238E27FC236}">
                <a16:creationId xmlns:a16="http://schemas.microsoft.com/office/drawing/2014/main" id="{5FCCDD4F-E4EA-4CCA-8E39-5CC5975C4237}"/>
              </a:ext>
            </a:extLst>
          </p:cNvPr>
          <p:cNvSpPr>
            <a:spLocks noChangeArrowheads="1"/>
          </p:cNvSpPr>
          <p:nvPr/>
        </p:nvSpPr>
        <p:spPr bwMode="auto">
          <a:xfrm>
            <a:off x="142467" y="3323008"/>
            <a:ext cx="11873946" cy="92333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inherit"/>
              </a:rPr>
              <a:t>On 1993, on the anniversary of the 100th anniversary of the establishment of the Constantine School </a:t>
            </a:r>
            <a:r>
              <a:rPr kumimoji="0" lang="en-US" altLang="en-US" sz="2000" b="0" i="0" u="none" strike="noStrike" cap="none" normalizeH="0" baseline="0" dirty="0" err="1">
                <a:ln>
                  <a:noFill/>
                </a:ln>
                <a:solidFill>
                  <a:srgbClr val="222222"/>
                </a:solidFill>
                <a:effectLst/>
                <a:latin typeface="inherit"/>
              </a:rPr>
              <a:t>Brătescu</a:t>
            </a:r>
            <a:r>
              <a:rPr kumimoji="0" lang="en-US" altLang="en-US" sz="2000" b="0" i="0" u="none" strike="noStrike" cap="none" normalizeH="0" baseline="0" dirty="0">
                <a:ln>
                  <a:noFill/>
                </a:ln>
                <a:solidFill>
                  <a:srgbClr val="222222"/>
                </a:solidFill>
                <a:effectLst/>
                <a:latin typeface="inherit"/>
              </a:rPr>
              <a:t> "- the institution received the honorary title of the National Pedagogical College, Constantin </a:t>
            </a:r>
            <a:r>
              <a:rPr kumimoji="0" lang="en-US" altLang="en-US" sz="2000" b="0" i="0" u="none" strike="noStrike" cap="none" normalizeH="0" baseline="0" dirty="0" err="1">
                <a:ln>
                  <a:noFill/>
                </a:ln>
                <a:solidFill>
                  <a:srgbClr val="222222"/>
                </a:solidFill>
                <a:effectLst/>
                <a:latin typeface="inherit"/>
              </a:rPr>
              <a:t>Brătescu</a:t>
            </a:r>
            <a:r>
              <a:rPr kumimoji="0" lang="en-US" altLang="en-US" sz="2000" b="0" i="0" u="none" strike="noStrike" cap="none" normalizeH="0" baseline="0" dirty="0">
                <a:ln>
                  <a:noFill/>
                </a:ln>
                <a:solidFill>
                  <a:srgbClr val="222222"/>
                </a:solidFill>
                <a:effectLst/>
                <a:latin typeface="inherit"/>
              </a:rPr>
              <a:t> ", the first National College in this part of the country.</a:t>
            </a:r>
            <a:r>
              <a:rPr kumimoji="0" lang="en-US" altLang="en-US" sz="2000" b="0" i="0" u="none" strike="noStrike" cap="none" normalizeH="0" baseline="0" dirty="0">
                <a:ln>
                  <a:noFill/>
                </a:ln>
                <a:solidFill>
                  <a:schemeClr val="tx1"/>
                </a:solidFill>
                <a:effectLst/>
              </a:rPr>
              <a:t> </a:t>
            </a:r>
          </a:p>
        </p:txBody>
      </p:sp>
      <p:sp>
        <p:nvSpPr>
          <p:cNvPr id="10" name="Rectangle 4">
            <a:extLst>
              <a:ext uri="{FF2B5EF4-FFF2-40B4-BE49-F238E27FC236}">
                <a16:creationId xmlns:a16="http://schemas.microsoft.com/office/drawing/2014/main" id="{304D563F-83C4-4BBD-9831-D0B41DE8104B}"/>
              </a:ext>
            </a:extLst>
          </p:cNvPr>
          <p:cNvSpPr>
            <a:spLocks noChangeArrowheads="1"/>
          </p:cNvSpPr>
          <p:nvPr/>
        </p:nvSpPr>
        <p:spPr bwMode="auto">
          <a:xfrm>
            <a:off x="165651" y="4546764"/>
            <a:ext cx="11867322" cy="61555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inherit"/>
              </a:rPr>
              <a:t>In October 2003, the Ministry of Education, Research and Youth, the National Agency Socrates and the European Union Delegation established the competition to award the certificate "EUROPEAN </a:t>
            </a:r>
            <a:r>
              <a:rPr kumimoji="0" lang="en-US" altLang="en-US" sz="2000" b="0" i="0" u="none" strike="noStrike" cap="none" normalizeH="0" baseline="0" dirty="0" err="1">
                <a:ln>
                  <a:noFill/>
                </a:ln>
                <a:solidFill>
                  <a:srgbClr val="222222"/>
                </a:solidFill>
                <a:effectLst/>
                <a:latin typeface="inherit"/>
              </a:rPr>
              <a:t>SCHO</a:t>
            </a:r>
            <a:r>
              <a:rPr lang="en-US" altLang="en-US" sz="2000" dirty="0" err="1">
                <a:solidFill>
                  <a:srgbClr val="222222"/>
                </a:solidFill>
                <a:latin typeface="inherit"/>
              </a:rPr>
              <a:t>ol</a:t>
            </a:r>
            <a:r>
              <a:rPr kumimoji="0" lang="en-US" altLang="en-US" sz="2000" b="0" i="0" u="none" strike="noStrike" cap="none" normalizeH="0" baseline="0" dirty="0">
                <a:ln>
                  <a:noFill/>
                </a:ln>
                <a:solidFill>
                  <a:srgbClr val="222222"/>
                </a:solidFill>
                <a:effectLst/>
                <a:latin typeface="inherit"/>
              </a:rPr>
              <a:t>"</a:t>
            </a:r>
            <a:r>
              <a:rPr kumimoji="0" lang="en-US" altLang="en-US" sz="20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1" name="Rectangle 5">
            <a:extLst>
              <a:ext uri="{FF2B5EF4-FFF2-40B4-BE49-F238E27FC236}">
                <a16:creationId xmlns:a16="http://schemas.microsoft.com/office/drawing/2014/main" id="{2D31B254-51A4-4FD0-9398-1753D48C0402}"/>
              </a:ext>
            </a:extLst>
          </p:cNvPr>
          <p:cNvSpPr>
            <a:spLocks noChangeArrowheads="1"/>
          </p:cNvSpPr>
          <p:nvPr/>
        </p:nvSpPr>
        <p:spPr bwMode="auto">
          <a:xfrm>
            <a:off x="152403" y="5523611"/>
            <a:ext cx="11854074" cy="61555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000" dirty="0">
                <a:solidFill>
                  <a:srgbClr val="222222"/>
                </a:solidFill>
                <a:latin typeface="inherit"/>
              </a:rPr>
              <a:t>Our school </a:t>
            </a:r>
            <a:r>
              <a:rPr kumimoji="0" lang="en-US" altLang="en-US" sz="2000" b="0" i="0" u="none" strike="noStrike" cap="none" normalizeH="0" baseline="0" dirty="0">
                <a:ln>
                  <a:noFill/>
                </a:ln>
                <a:solidFill>
                  <a:srgbClr val="222222"/>
                </a:solidFill>
                <a:effectLst/>
                <a:latin typeface="inherit"/>
              </a:rPr>
              <a:t>won four times consecutive title of the European School, being the only institution in Dobrogea and one of the 4th schools in the country that have achieved this performance.</a:t>
            </a:r>
            <a:r>
              <a:rPr kumimoji="0" lang="en-US" altLang="en-US" sz="20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7166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54E66219-DD19-4776-A661-5538EE74F4B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2050" name="Picture 2" descr="Imagini pentru copii cu dizabilitati integrate in clase">
            <a:extLst>
              <a:ext uri="{FF2B5EF4-FFF2-40B4-BE49-F238E27FC236}">
                <a16:creationId xmlns:a16="http://schemas.microsoft.com/office/drawing/2014/main" id="{33D4A7E5-2F10-436B-BAEC-1015C7F5CD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091" t="118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D5DC997E-91E8-45E5-B29D-7BB363396F23}"/>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75" name="Freeform 5">
            <a:extLst>
              <a:ext uri="{FF2B5EF4-FFF2-40B4-BE49-F238E27FC236}">
                <a16:creationId xmlns:a16="http://schemas.microsoft.com/office/drawing/2014/main" id="{29E3F1F7-82C5-44BF-9A2E-4F4DA1D590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128F0858-0F1E-4858-BA68-1B84A39337FF}"/>
              </a:ext>
            </a:extLst>
          </p:cNvPr>
          <p:cNvSpPr txBox="1"/>
          <p:nvPr/>
        </p:nvSpPr>
        <p:spPr>
          <a:xfrm>
            <a:off x="6646333" y="4648497"/>
            <a:ext cx="4771788" cy="1117303"/>
          </a:xfrm>
          <a:prstGeom prst="rect">
            <a:avLst/>
          </a:prstGeom>
        </p:spPr>
        <p:txBody>
          <a:bodyPr vert="horz" lIns="91440" tIns="45720" rIns="91440" bIns="45720" rtlCol="0" anchor="t">
            <a:normAutofit/>
          </a:bodyPr>
          <a:lstStyle/>
          <a:p>
            <a:pPr algn="r">
              <a:spcAft>
                <a:spcPts val="1000"/>
              </a:spcAft>
              <a:buClr>
                <a:schemeClr val="tx1"/>
              </a:buClr>
              <a:buSzPct val="100000"/>
            </a:pPr>
            <a:r>
              <a:rPr lang="en-US" cap="all" dirty="0"/>
              <a:t>IN OUR SCHOOL,  in Romania WE  integrate children with disabilities.</a:t>
            </a:r>
          </a:p>
        </p:txBody>
      </p:sp>
      <p:sp>
        <p:nvSpPr>
          <p:cNvPr id="77" name="Freeform 14">
            <a:extLst>
              <a:ext uri="{FF2B5EF4-FFF2-40B4-BE49-F238E27FC236}">
                <a16:creationId xmlns:a16="http://schemas.microsoft.com/office/drawing/2014/main" id="{FE24DEC4-3935-490A-9B9A-82FDAFBE1D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36CE3-0C38-4243-9D52-423654C202DD}"/>
              </a:ext>
            </a:extLst>
          </p:cNvPr>
          <p:cNvSpPr>
            <a:spLocks noGrp="1"/>
          </p:cNvSpPr>
          <p:nvPr>
            <p:ph type="title"/>
          </p:nvPr>
        </p:nvSpPr>
        <p:spPr>
          <a:xfrm>
            <a:off x="6646333" y="2032000"/>
            <a:ext cx="4513792" cy="2819398"/>
          </a:xfrm>
        </p:spPr>
        <p:txBody>
          <a:bodyPr vert="horz" lIns="91440" tIns="45720" rIns="91440" bIns="45720" rtlCol="0" anchor="b">
            <a:normAutofit fontScale="90000"/>
          </a:bodyPr>
          <a:lstStyle/>
          <a:p>
            <a:pPr algn="r">
              <a:lnSpc>
                <a:spcPct val="90000"/>
              </a:lnSpc>
            </a:pP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b="1" dirty="0"/>
              <a:t>why is our school democratic</a:t>
            </a:r>
            <a:br>
              <a:rPr lang="en-US" sz="1200" b="1" dirty="0"/>
            </a:br>
            <a:r>
              <a:rPr lang="en-US" sz="1200" b="1" dirty="0"/>
              <a:t/>
            </a:r>
            <a:br>
              <a:rPr lang="en-US" sz="1200" b="1" dirty="0"/>
            </a:br>
            <a:r>
              <a:rPr lang="en-US" sz="1200" b="1" dirty="0"/>
              <a:t/>
            </a:r>
            <a:br>
              <a:rPr lang="en-US" sz="1200" b="1"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r>
              <a:rPr lang="en-US" sz="1200" dirty="0"/>
              <a:t/>
            </a:r>
            <a:br>
              <a:rPr lang="en-US" sz="1200" dirty="0"/>
            </a:br>
            <a:endParaRPr lang="en-US" sz="1200" dirty="0"/>
          </a:p>
        </p:txBody>
      </p:sp>
      <p:grpSp>
        <p:nvGrpSpPr>
          <p:cNvPr id="79" name="Group 78">
            <a:extLst>
              <a:ext uri="{FF2B5EF4-FFF2-40B4-BE49-F238E27FC236}">
                <a16:creationId xmlns:a16="http://schemas.microsoft.com/office/drawing/2014/main" id="{4C153385-0067-47AC-A00C-A183959AAFE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80" name="Straight Connector 79">
              <a:extLst>
                <a:ext uri="{FF2B5EF4-FFF2-40B4-BE49-F238E27FC236}">
                  <a16:creationId xmlns:a16="http://schemas.microsoft.com/office/drawing/2014/main" id="{4BA0F6A4-EC3D-4375-8369-A49E7762150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08CC9D2-5AE5-4D4A-991A-63FAD7FC05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3562A48-04C8-4BB7-BFCF-B7AA157E0CD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131643E-A75C-42ED-B1F2-3EFC3808183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30D0823-7666-43E4-BABF-0FF80EAB3C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17EFD38-C60C-47FB-9ED6-95F9ADE505E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E6389FC-4D09-4711-8354-194B1FA58CB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A9DCEE3-0437-406A-982D-C4FCDBF5B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C2FB4E-25B6-4288-9678-80F0A5A29D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C45991C-A12F-4FF2-BCB7-EE206CDE441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FCFDFAA-1BD3-44D8-B9BA-666D12A7AA1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3BCED90-9A4B-4ACD-BEC9-6D36A10D3FA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F2C3D01-DEF7-4329-A23A-C52039B361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F93DAEB-4AE2-4D1C-A5AD-31F3BBCF654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2459156-1128-46A2-80D8-3CC3CF8A127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FC30E3E-7FEE-47C8-988E-6CDBC4E8AE2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2514B95-2033-41DE-B4DA-5859CFA3AAA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10192DC-9396-44CC-9EC7-CA64103CC6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7A3434C-163A-474C-9A1E-C0575F8341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1EC8EF0-1030-4EE1-A9D2-41318351F4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C2D3842-C6C1-4129-AB5F-FDE8EF93DFB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2AABE55-A01B-4E66-AE60-FD6965DA8C7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5443D6-B8B7-40A0-A7C2-B9CBD29DCFD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91C6E73-4505-42EF-B2C2-0B50FFC5C9D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28D720D-6D18-40FA-826B-38A5C856DB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27EE5E0-C500-4B7A-B0DD-48FAA6F6FA6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5E42D86-C838-4F07-BC43-C2DD34772CB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2B9C60C-0A6E-4D4A-A0F0-E84D2AEB663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C9DA465-8E22-44EF-B531-94C2D662D5B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89C6E86-D7FC-40AD-AEBF-AF5C27934D7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DA234AE-AF17-458E-AA17-53BE56D835C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660918D-5E0F-45A9-9FD0-89C5CA62721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EB037C6-E924-48EF-A4F4-790C510A016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40141FE-DC47-4AA9-90E7-103F5151F0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07470D1-2E5F-4183-BF28-44DCBBD2AF7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FDEC70A-D277-486F-A1CC-85AEB68879F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C13BAA4-A9CB-4A59-9834-7D1310C90A0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B1BE7AF-CF4C-49EF-ACE0-5883791ED4B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2C78C90-96A9-4ECC-9766-72AB4F0E2F8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10ABB31-0D18-4DCB-B062-564E7536F81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7194C73-387B-4358-B0BA-ECA1E857C0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CD1E86B-7922-4B39-A82F-256496F935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B8A26D4-67E3-4523-B093-084F26D01D9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65D1457-3E82-4A4F-97DC-15CD6DFFCDF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D2E2B16-7FF9-4A07-8BDA-C4BF36A6756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7D2EB84-4F9A-4C93-99C8-696BF21B170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4E3C0B3-2D77-447B-9E45-01051361948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F228495-2087-440A-94A3-4A5DDF9E7C2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FF25DC1-A788-4DAF-99B2-B961B12DFC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25E50650-AC5D-4F3D-B199-B6F4B762282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3CE8F62-78D6-49C0-A23B-5EB2ED97E88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203418E-8DE8-4DD9-8605-5198B3939C9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4435AE3-219D-4D75-B571-053BE7B9689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9C1BDBB-87E1-4859-BEAB-508988BC281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91A7E33-C441-4FD9-80D5-1F1FCBAD4F2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21C4928-A592-4D20-A610-B17CF33CC5C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E21C953-1D10-493B-9600-F4583FEA3D6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9B176B6-0CAB-4B72-9AE3-0ED9C431476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A2D07DA-64DF-4558-A731-76395C4248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D995C63-8837-4236-85A5-47F46198142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EC568555-5771-4448-ACF6-C46680422F2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D65886C-2A54-451E-846F-D601007391F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EB6E7526-C1A6-4B3D-80BB-CD1035662E5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4A816D2-51DD-4010-A8AB-ACCA647272C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5BDE9860-8624-4A18-963D-0D7B72F5F94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2F8B616-93E7-4D70-BB6D-AFEEB6ABDF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65103C-E649-4090-9F77-FA1450BBF96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30B127E-DDF0-43D6-BCF0-A34A129F2AE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63DEC76-6D7C-4EC9-9479-9BA303084C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1046006-1F08-48FC-8C33-1FBCD746B54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112BC848-F852-4821-BD39-74F23CB245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40B830F-4B37-432C-9692-37355683EC2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28E0FD5-DAEC-4B0C-B621-AF398EADBEC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EB8132E2-62A8-4DE4-A739-1E92E44CB63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188611A-1619-4045-8F90-A26CEF90F7C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F955B63-217E-4A90-A91D-BF4C1CEB589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1D0A22D7-81E4-45C0-AA4A-F7FE2D2EEA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D7859E1-230D-4E63-BE0C-CE9C28F9CC8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pic>
        <p:nvPicPr>
          <p:cNvPr id="4" name="Imagine 3" descr="O imagine care conține carte, poliță, bibliotecă, interior&#10;&#10;Descriere generată automat">
            <a:extLst>
              <a:ext uri="{FF2B5EF4-FFF2-40B4-BE49-F238E27FC236}">
                <a16:creationId xmlns:a16="http://schemas.microsoft.com/office/drawing/2014/main" id="{1C5F4D63-402B-4B2D-B47A-55C9DA9D575D}"/>
              </a:ext>
            </a:extLst>
          </p:cNvPr>
          <p:cNvPicPr>
            <a:picLocks noChangeAspect="1"/>
          </p:cNvPicPr>
          <p:nvPr/>
        </p:nvPicPr>
        <p:blipFill>
          <a:blip r:embed="rId6"/>
          <a:stretch>
            <a:fillRect/>
          </a:stretch>
        </p:blipFill>
        <p:spPr>
          <a:xfrm>
            <a:off x="-5877" y="57554"/>
            <a:ext cx="5687854" cy="4265891"/>
          </a:xfrm>
          <a:prstGeom prst="rect">
            <a:avLst/>
          </a:prstGeom>
        </p:spPr>
      </p:pic>
      <p:sp>
        <p:nvSpPr>
          <p:cNvPr id="5" name="CasetăText 4">
            <a:extLst>
              <a:ext uri="{FF2B5EF4-FFF2-40B4-BE49-F238E27FC236}">
                <a16:creationId xmlns:a16="http://schemas.microsoft.com/office/drawing/2014/main" id="{954FAFC9-EFD9-41A8-9269-5392A530BCE1}"/>
              </a:ext>
            </a:extLst>
          </p:cNvPr>
          <p:cNvSpPr txBox="1"/>
          <p:nvPr/>
        </p:nvSpPr>
        <p:spPr>
          <a:xfrm>
            <a:off x="773879" y="5211072"/>
            <a:ext cx="3489533" cy="923330"/>
          </a:xfrm>
          <a:prstGeom prst="rect">
            <a:avLst/>
          </a:prstGeom>
          <a:noFill/>
        </p:spPr>
        <p:txBody>
          <a:bodyPr wrap="square" rtlCol="0">
            <a:spAutoFit/>
          </a:bodyPr>
          <a:lstStyle/>
          <a:p>
            <a:r>
              <a:rPr lang="en-GB" dirty="0"/>
              <a:t>In our school all children  can learn, play games in their free times and enjoy  to read.</a:t>
            </a:r>
          </a:p>
        </p:txBody>
      </p:sp>
    </p:spTree>
    <p:extLst>
      <p:ext uri="{BB962C8B-B14F-4D97-AF65-F5344CB8AC3E}">
        <p14:creationId xmlns:p14="http://schemas.microsoft.com/office/powerpoint/2010/main" val="161495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0EA32A8-1206-44C6-883C-8EB84E78E199}"/>
              </a:ext>
            </a:extLst>
          </p:cNvPr>
          <p:cNvSpPr>
            <a:spLocks noGrp="1"/>
          </p:cNvSpPr>
          <p:nvPr>
            <p:ph type="title"/>
          </p:nvPr>
        </p:nvSpPr>
        <p:spPr>
          <a:xfrm>
            <a:off x="2448232" y="609600"/>
            <a:ext cx="8368994" cy="1789471"/>
          </a:xfrm>
        </p:spPr>
        <p:txBody>
          <a:bodyPr/>
          <a:lstStyle/>
          <a:p>
            <a:r>
              <a:rPr lang="en-GB" dirty="0"/>
              <a:t>OUR DEMOCRATIC SCHOOL</a:t>
            </a:r>
          </a:p>
        </p:txBody>
      </p:sp>
      <p:sp>
        <p:nvSpPr>
          <p:cNvPr id="3" name="Substituent conținut 2">
            <a:extLst>
              <a:ext uri="{FF2B5EF4-FFF2-40B4-BE49-F238E27FC236}">
                <a16:creationId xmlns:a16="http://schemas.microsoft.com/office/drawing/2014/main" id="{B493409D-F506-4626-BCBB-F3490CA0CCD4}"/>
              </a:ext>
            </a:extLst>
          </p:cNvPr>
          <p:cNvSpPr>
            <a:spLocks noGrp="1"/>
          </p:cNvSpPr>
          <p:nvPr>
            <p:ph idx="1"/>
          </p:nvPr>
        </p:nvSpPr>
        <p:spPr/>
        <p:txBody>
          <a:bodyPr/>
          <a:lstStyle/>
          <a:p>
            <a:pPr algn="just"/>
            <a:r>
              <a:rPr lang="en-GB" dirty="0"/>
              <a:t>In our school children and teenagers are accorded all the rights and responsibilities of democratic citizenship; the students  practice the principles of free speech, free association, and freedom to choose their own activities.  A democratic school is   a school where students are trusted to take responsibility for their own lives and learning, and for the school community. The students can learn from interacting with others who are older and younger than themselves. Democratic schools are governed democratically, usually at weekly school meetings at which each student and staff member has one vote. </a:t>
            </a:r>
          </a:p>
        </p:txBody>
      </p:sp>
    </p:spTree>
    <p:extLst>
      <p:ext uri="{BB962C8B-B14F-4D97-AF65-F5344CB8AC3E}">
        <p14:creationId xmlns:p14="http://schemas.microsoft.com/office/powerpoint/2010/main" val="3785145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BE26C6-E3DB-4940-BB55-E8018B8ACA19}"/>
              </a:ext>
            </a:extLst>
          </p:cNvPr>
          <p:cNvSpPr txBox="1"/>
          <p:nvPr/>
        </p:nvSpPr>
        <p:spPr>
          <a:xfrm>
            <a:off x="320040" y="860961"/>
            <a:ext cx="4318000" cy="1508105"/>
          </a:xfrm>
          <a:prstGeom prst="rect">
            <a:avLst/>
          </a:prstGeom>
          <a:noFill/>
        </p:spPr>
        <p:txBody>
          <a:bodyPr wrap="square" rtlCol="0">
            <a:spAutoFit/>
          </a:bodyPr>
          <a:lstStyle/>
          <a:p>
            <a:r>
              <a:rPr lang="en-US" sz="2400" dirty="0"/>
              <a:t>In this school, students of different nationalities and  cultures are all  accepted.</a:t>
            </a:r>
          </a:p>
          <a:p>
            <a:endParaRPr lang="en-US" sz="2000" dirty="0"/>
          </a:p>
        </p:txBody>
      </p:sp>
      <p:sp>
        <p:nvSpPr>
          <p:cNvPr id="8" name="TextBox 7">
            <a:extLst>
              <a:ext uri="{FF2B5EF4-FFF2-40B4-BE49-F238E27FC236}">
                <a16:creationId xmlns:a16="http://schemas.microsoft.com/office/drawing/2014/main" id="{E0612FC5-3E9A-48BE-A452-1E649DAC3713}"/>
              </a:ext>
            </a:extLst>
          </p:cNvPr>
          <p:cNvSpPr txBox="1"/>
          <p:nvPr/>
        </p:nvSpPr>
        <p:spPr>
          <a:xfrm>
            <a:off x="1036320" y="148530"/>
            <a:ext cx="7752080" cy="523220"/>
          </a:xfrm>
          <a:prstGeom prst="rect">
            <a:avLst/>
          </a:prstGeom>
          <a:noFill/>
        </p:spPr>
        <p:txBody>
          <a:bodyPr wrap="square" rtlCol="0">
            <a:spAutoFit/>
          </a:bodyPr>
          <a:lstStyle/>
          <a:p>
            <a:pPr algn="r"/>
            <a:r>
              <a:rPr lang="en-US" sz="2800" b="1" dirty="0"/>
              <a:t>WHY IS OUR SCHOOL DEMOCRATIC</a:t>
            </a:r>
          </a:p>
        </p:txBody>
      </p:sp>
      <p:sp>
        <p:nvSpPr>
          <p:cNvPr id="9" name="TextBox 8">
            <a:extLst>
              <a:ext uri="{FF2B5EF4-FFF2-40B4-BE49-F238E27FC236}">
                <a16:creationId xmlns:a16="http://schemas.microsoft.com/office/drawing/2014/main" id="{449E0068-71F2-4E38-B8EE-508AD5DC878B}"/>
              </a:ext>
            </a:extLst>
          </p:cNvPr>
          <p:cNvSpPr txBox="1"/>
          <p:nvPr/>
        </p:nvSpPr>
        <p:spPr>
          <a:xfrm>
            <a:off x="6913880" y="860961"/>
            <a:ext cx="4958080" cy="1200329"/>
          </a:xfrm>
          <a:prstGeom prst="rect">
            <a:avLst/>
          </a:prstGeom>
          <a:noFill/>
        </p:spPr>
        <p:txBody>
          <a:bodyPr wrap="square" rtlCol="0">
            <a:spAutoFit/>
          </a:bodyPr>
          <a:lstStyle/>
          <a:p>
            <a:r>
              <a:rPr lang="en-US" sz="2400" dirty="0"/>
              <a:t>We also help students will low financial </a:t>
            </a:r>
            <a:r>
              <a:rPr lang="en-US" sz="2400" dirty="0" err="1"/>
              <a:t>income,by</a:t>
            </a:r>
            <a:r>
              <a:rPr lang="en-US" sz="2400" dirty="0"/>
              <a:t> giving monthly scholarships </a:t>
            </a:r>
            <a:r>
              <a:rPr lang="en-US" dirty="0"/>
              <a:t>.</a:t>
            </a:r>
          </a:p>
        </p:txBody>
      </p:sp>
      <p:pic>
        <p:nvPicPr>
          <p:cNvPr id="1026" name="Picture 2" descr="https://www.colegium.ro/on-the-move-in-europe/romania/intalnire_coordonatori.jpg">
            <a:extLst>
              <a:ext uri="{FF2B5EF4-FFF2-40B4-BE49-F238E27FC236}">
                <a16:creationId xmlns:a16="http://schemas.microsoft.com/office/drawing/2014/main" id="{10169D55-BDCB-4839-BFE8-474EFEC79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91" y="2377539"/>
            <a:ext cx="62865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ine 4" descr="O imagine care conține exterior, sol, clădire, persoană&#10;&#10;Descriere generată automat">
            <a:extLst>
              <a:ext uri="{FF2B5EF4-FFF2-40B4-BE49-F238E27FC236}">
                <a16:creationId xmlns:a16="http://schemas.microsoft.com/office/drawing/2014/main" id="{55E59AD3-F250-4B82-B2CF-54F83F9315C5}"/>
              </a:ext>
            </a:extLst>
          </p:cNvPr>
          <p:cNvPicPr>
            <a:picLocks noChangeAspect="1"/>
          </p:cNvPicPr>
          <p:nvPr/>
        </p:nvPicPr>
        <p:blipFill>
          <a:blip r:embed="rId3"/>
          <a:stretch>
            <a:fillRect/>
          </a:stretch>
        </p:blipFill>
        <p:spPr>
          <a:xfrm>
            <a:off x="8905604" y="1788933"/>
            <a:ext cx="2966356" cy="4796711"/>
          </a:xfrm>
          <a:prstGeom prst="rect">
            <a:avLst/>
          </a:prstGeom>
        </p:spPr>
      </p:pic>
    </p:spTree>
    <p:extLst>
      <p:ext uri="{BB962C8B-B14F-4D97-AF65-F5344CB8AC3E}">
        <p14:creationId xmlns:p14="http://schemas.microsoft.com/office/powerpoint/2010/main" val="198900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05D7585-6164-4A0E-952D-343E474C7E08}"/>
              </a:ext>
            </a:extLst>
          </p:cNvPr>
          <p:cNvSpPr>
            <a:spLocks noGrp="1"/>
          </p:cNvSpPr>
          <p:nvPr>
            <p:ph type="title"/>
          </p:nvPr>
        </p:nvSpPr>
        <p:spPr>
          <a:xfrm>
            <a:off x="685801" y="609600"/>
            <a:ext cx="10424651" cy="1456267"/>
          </a:xfrm>
        </p:spPr>
        <p:txBody>
          <a:bodyPr>
            <a:normAutofit fontScale="90000"/>
          </a:bodyPr>
          <a:lstStyle/>
          <a:p>
            <a:r>
              <a:rPr lang="en-GB" dirty="0"/>
              <a:t>Our students was involved in different national and international projects about : </a:t>
            </a:r>
            <a:r>
              <a:rPr lang="en-GB" dirty="0" err="1"/>
              <a:t>migrations,diversity</a:t>
            </a:r>
            <a:r>
              <a:rPr lang="en-GB" dirty="0"/>
              <a:t>,  democracy, human rights, equality.</a:t>
            </a:r>
          </a:p>
        </p:txBody>
      </p:sp>
      <p:pic>
        <p:nvPicPr>
          <p:cNvPr id="2050" name="Picture 2" descr="https://www.colegium.ro/images/proiecte/erasmus4.jpg">
            <a:extLst>
              <a:ext uri="{FF2B5EF4-FFF2-40B4-BE49-F238E27FC236}">
                <a16:creationId xmlns:a16="http://schemas.microsoft.com/office/drawing/2014/main" id="{491585C3-AF58-4169-A72E-B3A19B7E38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735" y="2998839"/>
            <a:ext cx="6169036" cy="299883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ine 3">
            <a:extLst>
              <a:ext uri="{FF2B5EF4-FFF2-40B4-BE49-F238E27FC236}">
                <a16:creationId xmlns:a16="http://schemas.microsoft.com/office/drawing/2014/main" id="{F34DB58E-6820-45F2-9ADF-F42F8B0187D7}"/>
              </a:ext>
            </a:extLst>
          </p:cNvPr>
          <p:cNvPicPr>
            <a:picLocks noChangeAspect="1"/>
          </p:cNvPicPr>
          <p:nvPr/>
        </p:nvPicPr>
        <p:blipFill>
          <a:blip r:embed="rId3"/>
          <a:stretch>
            <a:fillRect/>
          </a:stretch>
        </p:blipFill>
        <p:spPr>
          <a:xfrm flipH="1">
            <a:off x="7089057" y="2998839"/>
            <a:ext cx="5004615" cy="2998837"/>
          </a:xfrm>
          <a:prstGeom prst="rect">
            <a:avLst/>
          </a:prstGeom>
        </p:spPr>
      </p:pic>
    </p:spTree>
    <p:extLst>
      <p:ext uri="{BB962C8B-B14F-4D97-AF65-F5344CB8AC3E}">
        <p14:creationId xmlns:p14="http://schemas.microsoft.com/office/powerpoint/2010/main" val="2261316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DA71C-C044-4160-A43A-17EA4A826AE4}"/>
              </a:ext>
            </a:extLst>
          </p:cNvPr>
          <p:cNvSpPr>
            <a:spLocks noGrp="1"/>
          </p:cNvSpPr>
          <p:nvPr>
            <p:ph type="title"/>
          </p:nvPr>
        </p:nvSpPr>
        <p:spPr>
          <a:xfrm>
            <a:off x="7865806" y="643463"/>
            <a:ext cx="3706762" cy="1608124"/>
          </a:xfrm>
        </p:spPr>
        <p:txBody>
          <a:bodyPr vert="horz" lIns="91440" tIns="45720" rIns="91440" bIns="45720" rtlCol="0" anchor="ctr">
            <a:normAutofit/>
          </a:bodyPr>
          <a:lstStyle/>
          <a:p>
            <a:pPr>
              <a:lnSpc>
                <a:spcPct val="90000"/>
              </a:lnSpc>
            </a:pPr>
            <a:r>
              <a:rPr lang="en-US" b="1"/>
              <a:t>Why is our school democratic</a:t>
            </a:r>
          </a:p>
        </p:txBody>
      </p:sp>
      <p:pic>
        <p:nvPicPr>
          <p:cNvPr id="4098" name="Picture 2" descr="Imagini pentru teacher student">
            <a:extLst>
              <a:ext uri="{FF2B5EF4-FFF2-40B4-BE49-F238E27FC236}">
                <a16:creationId xmlns:a16="http://schemas.microsoft.com/office/drawing/2014/main" id="{411D647F-E706-4751-B078-2077F05B8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02" r="26335" b="1"/>
          <a:stretch/>
        </p:blipFill>
        <p:spPr bwMode="auto">
          <a:xfrm>
            <a:off x="20" y="975"/>
            <a:ext cx="7552924"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996C2C-9FBB-4269-8B21-3BAB7993333A}"/>
              </a:ext>
            </a:extLst>
          </p:cNvPr>
          <p:cNvSpPr txBox="1"/>
          <p:nvPr/>
        </p:nvSpPr>
        <p:spPr>
          <a:xfrm>
            <a:off x="7865806" y="2251587"/>
            <a:ext cx="3706762" cy="3972232"/>
          </a:xfrm>
          <a:prstGeom prst="rect">
            <a:avLst/>
          </a:prstGeom>
        </p:spPr>
        <p:txBody>
          <a:bodyPr vert="horz" lIns="91440" tIns="45720" rIns="91440" bIns="45720" rtlCol="0" anchor="ctr">
            <a:normAutofit/>
          </a:bodyPr>
          <a:lstStyle/>
          <a:p>
            <a:pPr>
              <a:spcAft>
                <a:spcPts val="1000"/>
              </a:spcAft>
              <a:buClr>
                <a:schemeClr val="tx1"/>
              </a:buClr>
              <a:buSzPct val="100000"/>
              <a:buFont typeface="Arial"/>
              <a:buChar char="•"/>
            </a:pPr>
            <a:r>
              <a:rPr lang="en-US" sz="2400" dirty="0"/>
              <a:t>Every student has the right to express himself and be listened to. </a:t>
            </a:r>
          </a:p>
          <a:p>
            <a:pPr>
              <a:spcAft>
                <a:spcPts val="1000"/>
              </a:spcAft>
              <a:buClr>
                <a:schemeClr val="tx1"/>
              </a:buClr>
              <a:buSzPct val="100000"/>
              <a:buFont typeface="Arial"/>
              <a:buChar char="•"/>
            </a:pPr>
            <a:r>
              <a:rPr lang="en-US" sz="2400" dirty="0"/>
              <a:t>We communicate very good with the teachers and know we can always rely on them.</a:t>
            </a:r>
          </a:p>
          <a:p>
            <a:pPr>
              <a:spcAft>
                <a:spcPts val="1000"/>
              </a:spcAft>
              <a:buClr>
                <a:schemeClr val="tx1"/>
              </a:buClr>
              <a:buSzPct val="100000"/>
              <a:buFont typeface="Arial"/>
              <a:buChar char="•"/>
            </a:pPr>
            <a:endParaRPr lang="en-US" dirty="0"/>
          </a:p>
        </p:txBody>
      </p:sp>
    </p:spTree>
    <p:extLst>
      <p:ext uri="{BB962C8B-B14F-4D97-AF65-F5344CB8AC3E}">
        <p14:creationId xmlns:p14="http://schemas.microsoft.com/office/powerpoint/2010/main" val="6488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D8EC6C8-363D-4D0B-8657-8E0176ABE93A}"/>
              </a:ext>
            </a:extLst>
          </p:cNvPr>
          <p:cNvSpPr>
            <a:spLocks noGrp="1"/>
          </p:cNvSpPr>
          <p:nvPr>
            <p:ph type="title"/>
          </p:nvPr>
        </p:nvSpPr>
        <p:spPr>
          <a:xfrm>
            <a:off x="685802" y="762000"/>
            <a:ext cx="10562302" cy="1303867"/>
          </a:xfrm>
        </p:spPr>
        <p:txBody>
          <a:bodyPr>
            <a:normAutofit/>
          </a:bodyPr>
          <a:lstStyle/>
          <a:p>
            <a:r>
              <a:rPr lang="en-GB" dirty="0"/>
              <a:t>MY SCHOOL IS DEMOCRATIC BECAUSE…..</a:t>
            </a:r>
            <a:br>
              <a:rPr lang="en-GB" dirty="0"/>
            </a:br>
            <a:r>
              <a:rPr lang="en-GB" dirty="0"/>
              <a:t>                                                       We </a:t>
            </a:r>
            <a:r>
              <a:rPr lang="en-GB" dirty="0" err="1"/>
              <a:t>VOTe</a:t>
            </a:r>
            <a:r>
              <a:rPr lang="en-GB" dirty="0"/>
              <a:t> AT SCHOOL</a:t>
            </a:r>
          </a:p>
        </p:txBody>
      </p:sp>
      <p:sp>
        <p:nvSpPr>
          <p:cNvPr id="3" name="Substituent conținut 2">
            <a:extLst>
              <a:ext uri="{FF2B5EF4-FFF2-40B4-BE49-F238E27FC236}">
                <a16:creationId xmlns:a16="http://schemas.microsoft.com/office/drawing/2014/main" id="{1560CBA9-7652-42CF-9188-29D7B743FF52}"/>
              </a:ext>
            </a:extLst>
          </p:cNvPr>
          <p:cNvSpPr>
            <a:spLocks noGrp="1"/>
          </p:cNvSpPr>
          <p:nvPr>
            <p:ph idx="1"/>
          </p:nvPr>
        </p:nvSpPr>
        <p:spPr>
          <a:xfrm>
            <a:off x="685801" y="2142069"/>
            <a:ext cx="10778612" cy="1525364"/>
          </a:xfrm>
        </p:spPr>
        <p:txBody>
          <a:bodyPr/>
          <a:lstStyle/>
          <a:p>
            <a:r>
              <a:rPr lang="en-GB" dirty="0"/>
              <a:t>Voting at school is a unique civic learning experience which teachers and class students can build upon in the classroom to help young people become educated, engaged citizens. Our students can choose  each year their representative on the board of the school.</a:t>
            </a:r>
          </a:p>
        </p:txBody>
      </p:sp>
      <p:pic>
        <p:nvPicPr>
          <p:cNvPr id="3078" name="Picture 6" descr="Imagini pentru voting">
            <a:extLst>
              <a:ext uri="{FF2B5EF4-FFF2-40B4-BE49-F238E27FC236}">
                <a16:creationId xmlns:a16="http://schemas.microsoft.com/office/drawing/2014/main" id="{82A889A0-1FBB-491F-BEF5-F2199A2B1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5168" y="3141253"/>
            <a:ext cx="5039062" cy="356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5301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424</Words>
  <Application>Microsoft Office PowerPoint</Application>
  <PresentationFormat>Širokouhlá</PresentationFormat>
  <Paragraphs>23</Paragraphs>
  <Slides>8</Slides>
  <Notes>1</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8</vt:i4>
      </vt:variant>
    </vt:vector>
  </HeadingPairs>
  <TitlesOfParts>
    <vt:vector size="13" baseType="lpstr">
      <vt:lpstr>Arial</vt:lpstr>
      <vt:lpstr>Calibri</vt:lpstr>
      <vt:lpstr>Calibri Light</vt:lpstr>
      <vt:lpstr>inherit</vt:lpstr>
      <vt:lpstr>Celestial</vt:lpstr>
      <vt:lpstr>My democratic school ROMANIAN SCHOOL</vt:lpstr>
      <vt:lpstr>The history of our school</vt:lpstr>
      <vt:lpstr>            why is our school democratic             </vt:lpstr>
      <vt:lpstr>OUR DEMOCRATIC SCHOOL</vt:lpstr>
      <vt:lpstr>Prezentácia programu PowerPoint</vt:lpstr>
      <vt:lpstr>Our students was involved in different national and international projects about : migrations,diversity,  democracy, human rights, equality.</vt:lpstr>
      <vt:lpstr>Why is our school democratic</vt:lpstr>
      <vt:lpstr>MY SCHOOL IS DEMOCRATIC BECAUSE…..                                                        We VOTe AT SCHOOL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democratic school</dc:title>
  <dc:creator>Popescu Ema</dc:creator>
  <cp:lastModifiedBy>Zuzana Mészárosová</cp:lastModifiedBy>
  <cp:revision>11</cp:revision>
  <dcterms:created xsi:type="dcterms:W3CDTF">2019-06-02T20:15:42Z</dcterms:created>
  <dcterms:modified xsi:type="dcterms:W3CDTF">2019-06-03T19:16:56Z</dcterms:modified>
</cp:coreProperties>
</file>