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63" r:id="rId3"/>
    <p:sldId id="257" r:id="rId4"/>
    <p:sldId id="264" r:id="rId5"/>
    <p:sldId id="265" r:id="rId6"/>
    <p:sldId id="266" r:id="rId7"/>
    <p:sldId id="274" r:id="rId8"/>
    <p:sldId id="258" r:id="rId9"/>
    <p:sldId id="267" r:id="rId10"/>
    <p:sldId id="268" r:id="rId11"/>
    <p:sldId id="269" r:id="rId12"/>
    <p:sldId id="259" r:id="rId13"/>
    <p:sldId id="272" r:id="rId14"/>
    <p:sldId id="270" r:id="rId15"/>
    <p:sldId id="271" r:id="rId16"/>
    <p:sldId id="260" r:id="rId17"/>
    <p:sldId id="262" r:id="rId18"/>
    <p:sldId id="275" r:id="rId19"/>
    <p:sldId id="273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0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1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3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>
              <a:buFont typeface="+mj-lt"/>
              <a:buAutoNum type="arabicPeriod"/>
              <a:defRPr/>
            </a:lvl1pPr>
            <a:lvl2pPr marL="228600" indent="-228600">
              <a:buFont typeface="+mj-lt"/>
              <a:buAutoNum type="arabicPeriod"/>
              <a:defRPr/>
            </a:lvl2pPr>
            <a:lvl3pPr marL="228600">
              <a:buFont typeface="+mj-lt"/>
              <a:buAutoNum type="arabicPeriod"/>
              <a:defRPr/>
            </a:lvl3pPr>
            <a:lvl4pPr marL="228600" indent="-228600">
              <a:buFont typeface="+mj-lt"/>
              <a:buAutoNum type="arabicPeriod"/>
              <a:defRPr/>
            </a:lvl4pPr>
            <a:lvl5pPr marL="228600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6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3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1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96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53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3/25/2021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6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5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3/25/2021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46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+mj-lt"/>
        <a:buAutoNum type="arabicPeriod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hrdailyadvisor.blr.com/2018/05/25/non-verbal-communication-still-important-phone/" TargetMode="External"/><Relationship Id="rId2" Type="http://schemas.openxmlformats.org/officeDocument/2006/relationships/hyperlink" Target="https://rachelforte.medium.com/nonverbal-tips-for-phone-conversations-248d00a826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iencedirect.com/science/article/pii/S0747563214005652" TargetMode="External"/><Relationship Id="rId5" Type="http://schemas.openxmlformats.org/officeDocument/2006/relationships/hyperlink" Target="https://www.washington.edu/news/archive/relatedcontent/2007/February/rc_parentID30477_thisID30522.pdf" TargetMode="External"/><Relationship Id="rId4" Type="http://schemas.openxmlformats.org/officeDocument/2006/relationships/hyperlink" Target="https://www.directutor.com/content/non-verbal-communication-telephon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8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D3D6E1F-9FE0-47E6-B008-9634F0D0B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5" y="4724290"/>
            <a:ext cx="2222198" cy="2133710"/>
          </a:xfrm>
          <a:custGeom>
            <a:avLst/>
            <a:gdLst>
              <a:gd name="connsiteX0" fmla="*/ 0 w 2222198"/>
              <a:gd name="connsiteY0" fmla="*/ 0 h 2133710"/>
              <a:gd name="connsiteX1" fmla="*/ 44227 w 2222198"/>
              <a:gd name="connsiteY1" fmla="*/ 2234 h 2133710"/>
              <a:gd name="connsiteX2" fmla="*/ 2193454 w 2222198"/>
              <a:gd name="connsiteY2" fmla="*/ 1945372 h 2133710"/>
              <a:gd name="connsiteX3" fmla="*/ 2222198 w 2222198"/>
              <a:gd name="connsiteY3" fmla="*/ 2133710 h 2133710"/>
              <a:gd name="connsiteX4" fmla="*/ 1394653 w 2222198"/>
              <a:gd name="connsiteY4" fmla="*/ 2133710 h 2133710"/>
              <a:gd name="connsiteX5" fmla="*/ 1391100 w 2222198"/>
              <a:gd name="connsiteY5" fmla="*/ 2110427 h 2133710"/>
              <a:gd name="connsiteX6" fmla="*/ 122376 w 2222198"/>
              <a:gd name="connsiteY6" fmla="*/ 841704 h 2133710"/>
              <a:gd name="connsiteX7" fmla="*/ 0 w 2222198"/>
              <a:gd name="connsiteY7" fmla="*/ 823027 h 213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2198" h="2133710">
                <a:moveTo>
                  <a:pt x="0" y="0"/>
                </a:moveTo>
                <a:lnTo>
                  <a:pt x="44227" y="2234"/>
                </a:lnTo>
                <a:cubicBezTo>
                  <a:pt x="1114682" y="110944"/>
                  <a:pt x="1981368" y="908934"/>
                  <a:pt x="2193454" y="1945372"/>
                </a:cubicBezTo>
                <a:lnTo>
                  <a:pt x="2222198" y="2133710"/>
                </a:lnTo>
                <a:lnTo>
                  <a:pt x="1394653" y="2133710"/>
                </a:lnTo>
                <a:lnTo>
                  <a:pt x="1391100" y="2110427"/>
                </a:lnTo>
                <a:cubicBezTo>
                  <a:pt x="1260786" y="1473602"/>
                  <a:pt x="759202" y="972017"/>
                  <a:pt x="122376" y="841704"/>
                </a:cubicBezTo>
                <a:lnTo>
                  <a:pt x="0" y="823027"/>
                </a:lnTo>
                <a:close/>
              </a:path>
            </a:pathLst>
          </a:cu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4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5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6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3238942A-B932-42FC-934B-251FD0B50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142" y="2954226"/>
            <a:ext cx="5555624" cy="2232199"/>
          </a:xfrm>
        </p:spPr>
        <p:txBody>
          <a:bodyPr anchor="t">
            <a:normAutofit fontScale="90000"/>
          </a:bodyPr>
          <a:lstStyle/>
          <a:p>
            <a:pPr algn="l"/>
            <a:r>
              <a:rPr lang="pl-PL" dirty="0" err="1"/>
              <a:t>Nonverbal</a:t>
            </a:r>
            <a:r>
              <a:rPr lang="pl-PL" dirty="0"/>
              <a:t> </a:t>
            </a:r>
            <a:r>
              <a:rPr lang="pl-PL" dirty="0" err="1"/>
              <a:t>phone</a:t>
            </a:r>
            <a:r>
              <a:rPr lang="pl-PL" dirty="0"/>
              <a:t> </a:t>
            </a:r>
            <a:r>
              <a:rPr lang="pl-PL" dirty="0" err="1"/>
              <a:t>communication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F9F33FF-3619-41A7-B035-F8D4D4FF8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142" y="725465"/>
            <a:ext cx="5555624" cy="2063925"/>
          </a:xfrm>
        </p:spPr>
        <p:txBody>
          <a:bodyPr anchor="b">
            <a:normAutofit/>
          </a:bodyPr>
          <a:lstStyle/>
          <a:p>
            <a:pPr algn="l"/>
            <a:endParaRPr lang="pl-PL" dirty="0"/>
          </a:p>
        </p:txBody>
      </p:sp>
      <p:pic>
        <p:nvPicPr>
          <p:cNvPr id="51" name="Picture 3" descr="Mapa cyfrowa">
            <a:extLst>
              <a:ext uri="{FF2B5EF4-FFF2-40B4-BE49-F238E27FC236}">
                <a16:creationId xmlns:a16="http://schemas.microsoft.com/office/drawing/2014/main" id="{F48FDB06-DE25-4A98-8B43-44FB036DEA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34" r="9641" b="-1"/>
          <a:stretch/>
        </p:blipFill>
        <p:spPr>
          <a:xfrm>
            <a:off x="6189156" y="-3439"/>
            <a:ext cx="6015813" cy="6861439"/>
          </a:xfrm>
          <a:prstGeom prst="rect">
            <a:avLst/>
          </a:prstGeom>
        </p:spPr>
      </p:pic>
      <p:pic>
        <p:nvPicPr>
          <p:cNvPr id="1026" name="Picture 2" descr="Znalezione obrazy dla zapytania: etwinning">
            <a:extLst>
              <a:ext uri="{FF2B5EF4-FFF2-40B4-BE49-F238E27FC236}">
                <a16:creationId xmlns:a16="http://schemas.microsoft.com/office/drawing/2014/main" id="{DEC06066-7977-4D7A-9E5A-0268C264B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3" y="35885"/>
            <a:ext cx="1794432" cy="1220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1482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3D68E3-A718-46C8-B39F-245C738E0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Don't</a:t>
            </a:r>
            <a:r>
              <a:rPr lang="pl-PL" dirty="0"/>
              <a:t> </a:t>
            </a:r>
            <a:r>
              <a:rPr lang="pl-PL" dirty="0" err="1"/>
              <a:t>slouch</a:t>
            </a:r>
            <a:r>
              <a:rPr lang="pl-PL" dirty="0"/>
              <a:t>.</a:t>
            </a:r>
            <a:br>
              <a:rPr lang="pl-PL" dirty="0"/>
            </a:br>
            <a:endParaRPr lang="pl-PL" dirty="0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41F8DA75-CA06-4B77-BD0E-11F29374158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622" y="1270694"/>
            <a:ext cx="4369101" cy="510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381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A79D16-5261-4E87-8B1C-BBDAABD9E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Treat</a:t>
            </a:r>
            <a:r>
              <a:rPr lang="pl-PL" dirty="0"/>
              <a:t> </a:t>
            </a:r>
            <a:r>
              <a:rPr lang="pl-PL" dirty="0" err="1"/>
              <a:t>callers</a:t>
            </a:r>
            <a:r>
              <a:rPr lang="pl-PL" dirty="0"/>
              <a:t> with </a:t>
            </a:r>
            <a:r>
              <a:rPr lang="pl-PL" dirty="0" err="1"/>
              <a:t>respect</a:t>
            </a:r>
            <a:r>
              <a:rPr lang="pl-PL" dirty="0"/>
              <a:t>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436AE4-A76C-4A2F-8607-CAC51F603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8196" name="Picture 4" descr="Znalezione obrazy dla zapytania: respect phone business communication">
            <a:extLst>
              <a:ext uri="{FF2B5EF4-FFF2-40B4-BE49-F238E27FC236}">
                <a16:creationId xmlns:a16="http://schemas.microsoft.com/office/drawing/2014/main" id="{CB36957D-7788-4D1C-AFCC-FAB19FBD7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646" y="1581811"/>
            <a:ext cx="5948039" cy="459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000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B7D474-3ED1-4E9F-A360-BBB7CA8C8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732" y="684721"/>
            <a:ext cx="1072293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Voice </a:t>
            </a:r>
            <a:br>
              <a:rPr lang="pl-PL" b="1" dirty="0"/>
            </a:br>
            <a:r>
              <a:rPr lang="pl-PL" b="1" dirty="0" err="1"/>
              <a:t>is</a:t>
            </a:r>
            <a:r>
              <a:rPr lang="pl-PL" b="1" dirty="0"/>
              <a:t> the most </a:t>
            </a:r>
            <a:r>
              <a:rPr lang="pl-PL" b="1" dirty="0" err="1"/>
              <a:t>important</a:t>
            </a:r>
            <a:r>
              <a:rPr lang="pl-PL" b="1" dirty="0"/>
              <a:t> </a:t>
            </a:r>
            <a:r>
              <a:rPr lang="pl-PL" b="1" dirty="0" err="1"/>
              <a:t>thing</a:t>
            </a:r>
            <a:br>
              <a:rPr lang="pl-PL" b="1" dirty="0"/>
            </a:br>
            <a:r>
              <a:rPr lang="pl-PL" b="1" dirty="0"/>
              <a:t> in the body </a:t>
            </a:r>
            <a:r>
              <a:rPr lang="pl-PL" b="1" dirty="0" err="1"/>
              <a:t>language</a:t>
            </a:r>
            <a:br>
              <a:rPr lang="pl-PL" b="1" dirty="0"/>
            </a:b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522D66-7B33-4AEE-AAAC-61CDE9BB1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0688"/>
            <a:ext cx="10722932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en-US" b="1" dirty="0"/>
              <a:t>It has strong influence on the impression you project of yourself and your company</a:t>
            </a:r>
            <a:endParaRPr lang="pl-PL" b="1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9220" name="Picture 4" descr="Znalezione obrazy dla zapytania: voice">
            <a:extLst>
              <a:ext uri="{FF2B5EF4-FFF2-40B4-BE49-F238E27FC236}">
                <a16:creationId xmlns:a16="http://schemas.microsoft.com/office/drawing/2014/main" id="{1C9CF9C0-0FD6-4CB0-9BEF-69EC96AA9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698" y="367695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874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3A3BD0-F34B-48E9-A2FF-4FB09F12A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Raising one’s voice can be a sign of anger</a:t>
            </a:r>
            <a:r>
              <a:rPr lang="pl-PL" dirty="0"/>
              <a:t>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AD4F71-7D6B-4032-A47C-60B906E0F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 descr="Znalezione obrazy dla zapytania: angry">
            <a:extLst>
              <a:ext uri="{FF2B5EF4-FFF2-40B4-BE49-F238E27FC236}">
                <a16:creationId xmlns:a16="http://schemas.microsoft.com/office/drawing/2014/main" id="{E196A222-4AA3-40FA-9891-57E1880C5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131" y="1690688"/>
            <a:ext cx="3763348" cy="443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291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F4D7C7-BA34-4191-978C-57C265E71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</a:t>
            </a:r>
            <a:r>
              <a:rPr lang="en-US" dirty="0" err="1"/>
              <a:t>apid</a:t>
            </a:r>
            <a:r>
              <a:rPr lang="en-US" dirty="0"/>
              <a:t> speech </a:t>
            </a:r>
            <a:br>
              <a:rPr lang="pl-PL" dirty="0"/>
            </a:br>
            <a:r>
              <a:rPr lang="en-US" dirty="0"/>
              <a:t>can convey a sense of urgency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BD9081-2868-4AAC-9075-3DF7E00BE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42" name="Picture 2" descr="Znalezione obrazy dla zapytania: urgency">
            <a:extLst>
              <a:ext uri="{FF2B5EF4-FFF2-40B4-BE49-F238E27FC236}">
                <a16:creationId xmlns:a16="http://schemas.microsoft.com/office/drawing/2014/main" id="{56A98411-D4C7-4A85-B50C-083381997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898" y="1976291"/>
            <a:ext cx="5868140" cy="390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197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E5943C-D32F-43C7-AC25-2BB3AF7CF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</a:t>
            </a:r>
            <a:r>
              <a:rPr lang="en-US" dirty="0" err="1"/>
              <a:t>ilence</a:t>
            </a:r>
            <a:r>
              <a:rPr lang="en-US" dirty="0"/>
              <a:t> can indicate disagreement</a:t>
            </a:r>
            <a:endParaRPr lang="pl-PL" dirty="0"/>
          </a:p>
        </p:txBody>
      </p:sp>
      <p:pic>
        <p:nvPicPr>
          <p:cNvPr id="11266" name="Picture 2" descr="Znalezione obrazy dla zapytania: disagreement">
            <a:extLst>
              <a:ext uri="{FF2B5EF4-FFF2-40B4-BE49-F238E27FC236}">
                <a16:creationId xmlns:a16="http://schemas.microsoft.com/office/drawing/2014/main" id="{020CCC98-707D-4822-9766-B52659AB978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297" y="2351323"/>
            <a:ext cx="2901480" cy="2901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Znalezione obrazy dla zapytania: disagreement">
            <a:extLst>
              <a:ext uri="{FF2B5EF4-FFF2-40B4-BE49-F238E27FC236}">
                <a16:creationId xmlns:a16="http://schemas.microsoft.com/office/drawing/2014/main" id="{F2807D59-E2A3-4922-B355-A00C714CD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568" y="1690688"/>
            <a:ext cx="2833948" cy="431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965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52EF5F-1954-4F10-9D29-FDEDD5BA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CURIOSITY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071F45-E6EC-42CA-B991-DB94707A1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904" y="1603684"/>
            <a:ext cx="1072293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customer service representatives in call centers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often encouraged to keep a </a:t>
            </a:r>
            <a:r>
              <a:rPr lang="en-US" b="1" u="sng" dirty="0"/>
              <a:t>mirror</a:t>
            </a:r>
            <a:r>
              <a:rPr lang="en-US" b="1" dirty="0"/>
              <a:t> </a:t>
            </a:r>
            <a:r>
              <a:rPr lang="en-US" dirty="0"/>
              <a:t>nearby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 so they can keep a smile on their face. </a:t>
            </a:r>
            <a:endParaRPr lang="pl-PL" dirty="0"/>
          </a:p>
          <a:p>
            <a:pPr marL="0" indent="0">
              <a:buNone/>
            </a:pPr>
            <a:r>
              <a:rPr lang="pl-PL" sz="3600" b="1" dirty="0" err="1">
                <a:solidFill>
                  <a:srgbClr val="0000CC"/>
                </a:solidFill>
              </a:rPr>
              <a:t>Believe</a:t>
            </a:r>
            <a:r>
              <a:rPr lang="en-US" sz="3600" b="1" dirty="0">
                <a:solidFill>
                  <a:srgbClr val="0000CC"/>
                </a:solidFill>
              </a:rPr>
              <a:t>, it makes a difference!</a:t>
            </a:r>
            <a:r>
              <a:rPr lang="pl-PL" sz="3600" b="1" dirty="0">
                <a:solidFill>
                  <a:srgbClr val="0000CC"/>
                </a:solidFill>
              </a:rPr>
              <a:t> </a:t>
            </a:r>
          </a:p>
        </p:txBody>
      </p:sp>
      <p:pic>
        <p:nvPicPr>
          <p:cNvPr id="12290" name="Picture 2" descr="Znalezione obrazy dla zapytania: call center mirror">
            <a:extLst>
              <a:ext uri="{FF2B5EF4-FFF2-40B4-BE49-F238E27FC236}">
                <a16:creationId xmlns:a16="http://schemas.microsoft.com/office/drawing/2014/main" id="{61F971AC-678A-456E-81C3-B4B2C6E9E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744" y="2661588"/>
            <a:ext cx="3912647" cy="26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Znalezione obrazy dla zapytania: mirror">
            <a:extLst>
              <a:ext uri="{FF2B5EF4-FFF2-40B4-BE49-F238E27FC236}">
                <a16:creationId xmlns:a16="http://schemas.microsoft.com/office/drawing/2014/main" id="{D29C12F8-C1AE-4AC7-B1E4-33C1E7B24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58" y="447679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991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6FDE0E-5181-4F81-9646-4ED7B7A1C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Literature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19B69C-F90E-4660-89F9-8A5E45BFF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600" i="0" dirty="0" err="1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Nonverbal</a:t>
            </a:r>
            <a:r>
              <a:rPr lang="pl-PL" sz="160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 </a:t>
            </a:r>
            <a:r>
              <a:rPr lang="pl-PL" sz="1600" i="0" dirty="0" err="1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Tips</a:t>
            </a:r>
            <a:r>
              <a:rPr lang="pl-PL" sz="160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 for Phone </a:t>
            </a:r>
            <a:r>
              <a:rPr lang="pl-PL" sz="1600" i="0" dirty="0" err="1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Conversations</a:t>
            </a:r>
            <a:r>
              <a:rPr lang="pl-PL" sz="160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 –Rachel </a:t>
            </a:r>
            <a:r>
              <a:rPr lang="pl-PL" sz="1600" i="0" dirty="0" err="1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Beohm</a:t>
            </a:r>
            <a:r>
              <a:rPr lang="pl-PL" sz="160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 - </a:t>
            </a:r>
            <a:r>
              <a:rPr lang="pl-PL" sz="1600" i="0" dirty="0">
                <a:solidFill>
                  <a:schemeClr val="tx1"/>
                </a:solidFill>
                <a:effectLst/>
                <a:latin typeface="Arial Nova" panose="020B05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https://rachelforte.medium.com/nonverbal-tips-for-phone-conversations-248d00a82601</a:t>
            </a:r>
            <a:endParaRPr lang="pl-PL" sz="1600" i="0" dirty="0">
              <a:solidFill>
                <a:schemeClr val="tx1"/>
              </a:solidFill>
              <a:effectLst/>
              <a:latin typeface="Arial Nova" panose="020B0504020202020204" pitchFamily="34" charset="0"/>
            </a:endParaRPr>
          </a:p>
          <a:p>
            <a:r>
              <a:rPr lang="pl-PL" sz="160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 Non-</a:t>
            </a:r>
            <a:r>
              <a:rPr lang="pl-PL" sz="1600" i="0" dirty="0" err="1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Verbal</a:t>
            </a:r>
            <a:r>
              <a:rPr lang="pl-PL" sz="160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 </a:t>
            </a:r>
            <a:r>
              <a:rPr lang="pl-PL" sz="1600" i="0" dirty="0" err="1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Communication</a:t>
            </a:r>
            <a:r>
              <a:rPr lang="pl-PL" sz="160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: </a:t>
            </a:r>
            <a:r>
              <a:rPr lang="pl-PL" sz="1600" i="0" dirty="0" err="1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Still</a:t>
            </a:r>
            <a:r>
              <a:rPr lang="pl-PL" sz="160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 </a:t>
            </a:r>
            <a:r>
              <a:rPr lang="pl-PL" sz="1600" i="0" dirty="0" err="1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Important</a:t>
            </a:r>
            <a:r>
              <a:rPr lang="pl-PL" sz="160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 on the Phone - Lin </a:t>
            </a:r>
            <a:r>
              <a:rPr lang="pl-PL" sz="1600" i="0" dirty="0" err="1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Grensing-Pophal</a:t>
            </a:r>
            <a:r>
              <a:rPr lang="pl-PL" sz="160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- </a:t>
            </a:r>
            <a:r>
              <a:rPr lang="pl-PL" sz="1600" i="0" dirty="0">
                <a:solidFill>
                  <a:schemeClr val="tx1"/>
                </a:solidFill>
                <a:effectLst/>
                <a:latin typeface="Arial Nova" panose="020B05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https://hrdailyadvisor.blr.com/2018/05/25/non-verbal-communication-still-important-phone/</a:t>
            </a:r>
            <a:endParaRPr lang="pl-PL" sz="1600" i="0" dirty="0">
              <a:solidFill>
                <a:schemeClr val="tx1"/>
              </a:solidFill>
              <a:effectLst/>
              <a:latin typeface="Arial Nova" panose="020B0504020202020204" pitchFamily="34" charset="0"/>
            </a:endParaRPr>
          </a:p>
          <a:p>
            <a:r>
              <a:rPr lang="pl-PL" sz="160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 </a:t>
            </a:r>
            <a:r>
              <a:rPr lang="en-US" sz="160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Non-Verbal Communication on the Telephone</a:t>
            </a:r>
            <a:r>
              <a:rPr lang="pl-PL" sz="160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 - </a:t>
            </a:r>
            <a:r>
              <a:rPr lang="pl-PL" sz="1600" i="0" dirty="0">
                <a:solidFill>
                  <a:schemeClr val="tx1"/>
                </a:solidFill>
                <a:effectLst/>
                <a:latin typeface="Arial Nova" panose="020B05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https://www.directutor.com/content/non-verbal-communication-telephone</a:t>
            </a:r>
            <a:endParaRPr lang="pl-PL" sz="1600" i="0" dirty="0">
              <a:solidFill>
                <a:schemeClr val="tx1"/>
              </a:solidFill>
              <a:effectLst/>
              <a:latin typeface="Arial Nova" panose="020B050402020202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Arial Nova" panose="020B0504020202020204" pitchFamily="34" charset="0"/>
              </a:rPr>
              <a:t>Not crazy, just talking on the phone: Gestures and mobile phone conversations </a:t>
            </a:r>
            <a:r>
              <a:rPr lang="pl-PL" sz="1600" dirty="0">
                <a:solidFill>
                  <a:schemeClr val="tx1"/>
                </a:solidFill>
                <a:latin typeface="Arial Nova" panose="020B0504020202020204" pitchFamily="34" charset="0"/>
              </a:rPr>
              <a:t> - </a:t>
            </a:r>
            <a:r>
              <a:rPr lang="pl-PL" sz="1600" dirty="0" err="1">
                <a:solidFill>
                  <a:schemeClr val="tx1"/>
                </a:solidFill>
                <a:latin typeface="Arial Nova" panose="020B0504020202020204" pitchFamily="34" charset="0"/>
              </a:rPr>
              <a:t>Carolyn</a:t>
            </a:r>
            <a:r>
              <a:rPr lang="pl-PL" sz="1600" dirty="0">
                <a:solidFill>
                  <a:schemeClr val="tx1"/>
                </a:solidFill>
                <a:latin typeface="Arial Nova" panose="020B0504020202020204" pitchFamily="34" charset="0"/>
              </a:rPr>
              <a:t> Y. </a:t>
            </a:r>
            <a:r>
              <a:rPr lang="pl-PL" sz="1600" dirty="0" err="1">
                <a:solidFill>
                  <a:schemeClr val="tx1"/>
                </a:solidFill>
                <a:latin typeface="Arial Nova" panose="020B0504020202020204" pitchFamily="34" charset="0"/>
              </a:rPr>
              <a:t>Wei</a:t>
            </a:r>
            <a:r>
              <a:rPr lang="pl-PL" sz="1600" dirty="0">
                <a:solidFill>
                  <a:schemeClr val="tx1"/>
                </a:solidFill>
                <a:latin typeface="Arial Nova" panose="020B0504020202020204" pitchFamily="34" charset="0"/>
              </a:rPr>
              <a:t> - </a:t>
            </a:r>
            <a:r>
              <a:rPr lang="pl-PL" sz="1600" dirty="0">
                <a:solidFill>
                  <a:schemeClr val="tx1"/>
                </a:solidFill>
                <a:latin typeface="Arial Nova" panose="020B05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https://www.washington.edu/news/archive/relatedcontent/2007/February/rc_parentID30477_thisID30522.pdf</a:t>
            </a:r>
            <a:endParaRPr lang="pl-PL" sz="1600" dirty="0">
              <a:solidFill>
                <a:schemeClr val="tx1"/>
              </a:solidFill>
              <a:latin typeface="Arial Nova" panose="020B0504020202020204" pitchFamily="34" charset="0"/>
            </a:endParaRPr>
          </a:p>
          <a:p>
            <a:r>
              <a:rPr lang="en-US" sz="160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The action of looking at a mobile phone display as nonverbal behavior/communication: A theoretical </a:t>
            </a:r>
            <a:r>
              <a:rPr lang="en-US" sz="1600" i="0" dirty="0" err="1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perspectiv</a:t>
            </a:r>
            <a:r>
              <a:rPr lang="pl-PL" sz="160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e -  </a:t>
            </a:r>
            <a:r>
              <a:rPr lang="pl-PL" sz="1600" i="0" dirty="0" err="1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Takashi</a:t>
            </a:r>
            <a:r>
              <a:rPr lang="pl-PL" sz="160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 Nakamura - </a:t>
            </a:r>
            <a:r>
              <a:rPr lang="pl-PL" sz="1600" i="0" dirty="0">
                <a:solidFill>
                  <a:schemeClr val="tx1"/>
                </a:solidFill>
                <a:effectLst/>
                <a:latin typeface="Arial Nova" panose="020B05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https://www.sciencedirect.com/science/article/pii/S0747563214005652</a:t>
            </a:r>
            <a:endParaRPr lang="pl-PL" sz="1600" i="0" dirty="0">
              <a:solidFill>
                <a:schemeClr val="tx1"/>
              </a:solidFill>
              <a:effectLst/>
              <a:latin typeface="Arial Nova" panose="020B0504020202020204" pitchFamily="34" charset="0"/>
            </a:endParaRPr>
          </a:p>
          <a:p>
            <a:r>
              <a:rPr lang="pl-PL" sz="160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Komunikacja niewerbalna w obsłudze klienta. Rozmowa telefoniczna, rozmowa sprzedażowa -https://www.projektgamma.pl/strefa-wiedzy/artykuly/komunikacja-z-klientem-rozmowa-telefoniczna</a:t>
            </a:r>
          </a:p>
          <a:p>
            <a:endParaRPr lang="en-US" sz="1600" i="0" dirty="0">
              <a:solidFill>
                <a:schemeClr val="tx1"/>
              </a:solidFill>
              <a:effectLst/>
              <a:latin typeface="Arial Nova" panose="020B0504020202020204" pitchFamily="34" charset="0"/>
            </a:endParaRPr>
          </a:p>
          <a:p>
            <a:endParaRPr lang="pl-PL" sz="1600" i="0" dirty="0">
              <a:solidFill>
                <a:schemeClr val="tx1"/>
              </a:solidFill>
              <a:effectLst/>
              <a:latin typeface="Arial Nova" panose="020B0504020202020204" pitchFamily="34" charset="0"/>
            </a:endParaRPr>
          </a:p>
          <a:p>
            <a:endParaRPr lang="pl-PL" sz="1600" i="0" dirty="0">
              <a:solidFill>
                <a:schemeClr val="tx1"/>
              </a:solidFill>
              <a:effectLst/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978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E95BC9-E16A-4FB9-88D8-3C6553AF9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New </a:t>
            </a:r>
            <a:r>
              <a:rPr lang="pl-PL" dirty="0" err="1"/>
              <a:t>task</a:t>
            </a:r>
            <a:br>
              <a:rPr lang="pl-PL" dirty="0"/>
            </a:br>
            <a:r>
              <a:rPr lang="pl-PL" dirty="0"/>
              <a:t>Presentation of </a:t>
            </a:r>
            <a:r>
              <a:rPr lang="pl-PL" dirty="0" err="1"/>
              <a:t>company</a:t>
            </a:r>
            <a:br>
              <a:rPr lang="pl-PL" dirty="0"/>
            </a:br>
            <a:r>
              <a:rPr lang="pl-PL" dirty="0"/>
              <a:t>Video Conference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574828-A534-4771-8EAB-1D98212D6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059" y="1956863"/>
            <a:ext cx="10837073" cy="4220100"/>
          </a:xfrm>
        </p:spPr>
        <p:txBody>
          <a:bodyPr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pl-PL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Prepare</a:t>
            </a:r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 </a:t>
            </a:r>
            <a:r>
              <a:rPr lang="pl-PL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presentation</a:t>
            </a:r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of the </a:t>
            </a:r>
            <a:r>
              <a:rPr lang="pl-PL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company</a:t>
            </a:r>
            <a:endParaRPr lang="pl-PL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GB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using all the most important and strong non-verbal communication</a:t>
            </a:r>
            <a:endParaRPr lang="pl-PL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pl-PL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Each team</a:t>
            </a:r>
            <a:r>
              <a:rPr lang="pl-P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GB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estimates another with pointing out the most important things </a:t>
            </a:r>
            <a:r>
              <a:rPr lang="pl-P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r>
              <a:rPr lang="en-GB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voice, hands, look, body and anything else that is important. </a:t>
            </a:r>
            <a:endParaRPr lang="pl-PL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ts val="1575"/>
              </a:lnSpc>
            </a:pPr>
            <a:endParaRPr lang="pl-PL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14338" name="Picture 2" descr="Znalezione obrazy dla zapytania: voice">
            <a:extLst>
              <a:ext uri="{FF2B5EF4-FFF2-40B4-BE49-F238E27FC236}">
                <a16:creationId xmlns:a16="http://schemas.microsoft.com/office/drawing/2014/main" id="{166DAEC8-A2DB-4FB2-A59A-6936F61B1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65" y="5308846"/>
            <a:ext cx="1300949" cy="1300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Znalezione obrazy dla zapytania: hands">
            <a:extLst>
              <a:ext uri="{FF2B5EF4-FFF2-40B4-BE49-F238E27FC236}">
                <a16:creationId xmlns:a16="http://schemas.microsoft.com/office/drawing/2014/main" id="{15D1F152-7840-453A-B25F-175C36C6A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011" y="5502011"/>
            <a:ext cx="1764760" cy="118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Znalezione obrazy dla zapytania: wygląd">
            <a:extLst>
              <a:ext uri="{FF2B5EF4-FFF2-40B4-BE49-F238E27FC236}">
                <a16:creationId xmlns:a16="http://schemas.microsoft.com/office/drawing/2014/main" id="{678DB169-372A-4156-9747-6746D41EC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108" y="5523623"/>
            <a:ext cx="1764760" cy="117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 descr="Znalezione obrazy dla zapytania: eyes">
            <a:extLst>
              <a:ext uri="{FF2B5EF4-FFF2-40B4-BE49-F238E27FC236}">
                <a16:creationId xmlns:a16="http://schemas.microsoft.com/office/drawing/2014/main" id="{71ACBD1B-8989-4346-8B9E-E4CFD4F67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057" y="5420360"/>
            <a:ext cx="1970052" cy="131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6" name="Picture 10" descr="Znalezione obrazy dla zapytania: body position office">
            <a:extLst>
              <a:ext uri="{FF2B5EF4-FFF2-40B4-BE49-F238E27FC236}">
                <a16:creationId xmlns:a16="http://schemas.microsoft.com/office/drawing/2014/main" id="{F1BA3F40-A976-441E-BE4D-2DCEC3FCE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3784" y="4298136"/>
            <a:ext cx="1616884" cy="240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119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BC8299-E609-43D5-AC8F-747A497FB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084" y="2316501"/>
            <a:ext cx="10722932" cy="1325563"/>
          </a:xfrm>
        </p:spPr>
        <p:txBody>
          <a:bodyPr>
            <a:normAutofit/>
          </a:bodyPr>
          <a:lstStyle/>
          <a:p>
            <a:r>
              <a:rPr lang="pl-PL" sz="5400" dirty="0" err="1"/>
              <a:t>Thank</a:t>
            </a:r>
            <a:r>
              <a:rPr lang="pl-PL" sz="5400" dirty="0"/>
              <a:t> </a:t>
            </a:r>
            <a:r>
              <a:rPr lang="pl-PL" sz="5400" dirty="0" err="1"/>
              <a:t>you</a:t>
            </a:r>
            <a:r>
              <a:rPr lang="pl-PL" sz="5400" dirty="0"/>
              <a:t> for </a:t>
            </a:r>
            <a:r>
              <a:rPr lang="pl-PL" sz="5400" dirty="0" err="1"/>
              <a:t>your</a:t>
            </a:r>
            <a:r>
              <a:rPr lang="pl-PL" sz="5400" dirty="0"/>
              <a:t> </a:t>
            </a:r>
            <a:r>
              <a:rPr lang="pl-PL" sz="5400" dirty="0" err="1"/>
              <a:t>attention</a:t>
            </a:r>
            <a:r>
              <a:rPr lang="pl-PL" sz="5400" dirty="0"/>
              <a:t> !!!</a:t>
            </a:r>
          </a:p>
        </p:txBody>
      </p:sp>
    </p:spTree>
    <p:extLst>
      <p:ext uri="{BB962C8B-B14F-4D97-AF65-F5344CB8AC3E}">
        <p14:creationId xmlns:p14="http://schemas.microsoft.com/office/powerpoint/2010/main" val="1492003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2ABC76-EBD1-4C60-89B2-51406AE0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Introducion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D2696A-B5CB-4601-8C9D-B77A94C68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What</a:t>
            </a:r>
            <a:r>
              <a:rPr lang="pl-PL" dirty="0"/>
              <a:t> do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think</a:t>
            </a:r>
            <a:r>
              <a:rPr lang="pl-PL" dirty="0"/>
              <a:t> </a:t>
            </a:r>
            <a:r>
              <a:rPr lang="pl-PL" dirty="0" err="1"/>
              <a:t>about</a:t>
            </a:r>
            <a:r>
              <a:rPr lang="pl-PL" dirty="0"/>
              <a:t> </a:t>
            </a:r>
            <a:r>
              <a:rPr lang="pl-PL" dirty="0" err="1"/>
              <a:t>such</a:t>
            </a:r>
            <a:r>
              <a:rPr lang="pl-PL" dirty="0"/>
              <a:t> </a:t>
            </a:r>
            <a:r>
              <a:rPr lang="pl-PL" dirty="0" err="1"/>
              <a:t>introducing</a:t>
            </a:r>
            <a:r>
              <a:rPr lang="pl-PL" dirty="0"/>
              <a:t> </a:t>
            </a:r>
            <a:r>
              <a:rPr lang="pl-PL" dirty="0">
                <a:sym typeface="Wingdings" panose="05000000000000000000" pitchFamily="2" charset="2"/>
              </a:rPr>
              <a:t> ?</a:t>
            </a:r>
            <a:endParaRPr lang="pl-PL" dirty="0"/>
          </a:p>
          <a:p>
            <a:endParaRPr lang="pl-PL" dirty="0"/>
          </a:p>
          <a:p>
            <a:r>
              <a:rPr lang="pl-PL" dirty="0"/>
              <a:t>How do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feel</a:t>
            </a:r>
            <a:r>
              <a:rPr lang="pl-PL" dirty="0"/>
              <a:t> </a:t>
            </a:r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somebody</a:t>
            </a:r>
            <a:r>
              <a:rPr lang="pl-PL" dirty="0"/>
              <a:t> </a:t>
            </a:r>
            <a:r>
              <a:rPr lang="pl-PL" dirty="0" err="1"/>
              <a:t>talked</a:t>
            </a:r>
            <a:r>
              <a:rPr lang="pl-PL" dirty="0"/>
              <a:t> with </a:t>
            </a:r>
            <a:r>
              <a:rPr lang="pl-PL" dirty="0" err="1"/>
              <a:t>you</a:t>
            </a:r>
            <a:r>
              <a:rPr lang="pl-PL" dirty="0"/>
              <a:t> in </a:t>
            </a:r>
            <a:r>
              <a:rPr lang="pl-PL" dirty="0" err="1"/>
              <a:t>such</a:t>
            </a:r>
            <a:r>
              <a:rPr lang="pl-PL" dirty="0"/>
              <a:t> </a:t>
            </a:r>
            <a:r>
              <a:rPr lang="pl-PL" dirty="0" err="1"/>
              <a:t>sleepy</a:t>
            </a:r>
            <a:r>
              <a:rPr lang="pl-PL" dirty="0"/>
              <a:t> 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exiting</a:t>
            </a:r>
            <a:r>
              <a:rPr lang="pl-PL" dirty="0"/>
              <a:t> </a:t>
            </a:r>
            <a:r>
              <a:rPr lang="pl-PL" dirty="0" err="1"/>
              <a:t>voice</a:t>
            </a:r>
            <a:r>
              <a:rPr lang="pl-PL" dirty="0"/>
              <a:t>?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1028" name="Picture 4" descr="Znalezione obrazy dla zapytania: phone and bed">
            <a:extLst>
              <a:ext uri="{FF2B5EF4-FFF2-40B4-BE49-F238E27FC236}">
                <a16:creationId xmlns:a16="http://schemas.microsoft.com/office/drawing/2014/main" id="{6E5624BB-D414-45C9-B5E7-14B98A77F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824" y="462888"/>
            <a:ext cx="2296828" cy="1676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Znalezione obrazy dla zapytania: loudly speak by phone">
            <a:extLst>
              <a:ext uri="{FF2B5EF4-FFF2-40B4-BE49-F238E27FC236}">
                <a16:creationId xmlns:a16="http://schemas.microsoft.com/office/drawing/2014/main" id="{665D2AA3-95F9-4EDA-8B7A-21E7CFC7A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600" y="4210855"/>
            <a:ext cx="2024108" cy="212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Znalezione obrazy dla zapytania: funny speak by phone">
            <a:extLst>
              <a:ext uri="{FF2B5EF4-FFF2-40B4-BE49-F238E27FC236}">
                <a16:creationId xmlns:a16="http://schemas.microsoft.com/office/drawing/2014/main" id="{AA8E0481-126A-44CA-8790-2F04A3DA9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065" y="4782675"/>
            <a:ext cx="2626716" cy="17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21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D56AD6-1ECE-4545-9642-E05B3CF9F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Plan </a:t>
            </a:r>
            <a:r>
              <a:rPr lang="pl-PL" dirty="0" err="1"/>
              <a:t>meeting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401F06-17CA-4882-9C88-62546DEB9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 </a:t>
            </a:r>
            <a:r>
              <a:rPr lang="pl-PL" sz="3200" dirty="0" err="1"/>
              <a:t>Introducing</a:t>
            </a:r>
            <a:r>
              <a:rPr lang="pl-PL" sz="3200" dirty="0"/>
              <a:t> </a:t>
            </a:r>
            <a:r>
              <a:rPr lang="pl-PL" sz="3200" dirty="0" err="1"/>
              <a:t>session</a:t>
            </a:r>
            <a:endParaRPr lang="pl-PL" sz="3200" dirty="0"/>
          </a:p>
          <a:p>
            <a:r>
              <a:rPr lang="pl-PL" sz="3200" dirty="0"/>
              <a:t> Workshop in </a:t>
            </a:r>
            <a:r>
              <a:rPr lang="pl-PL" sz="3200" dirty="0" err="1"/>
              <a:t>groups</a:t>
            </a:r>
            <a:r>
              <a:rPr lang="pl-PL" sz="3200" dirty="0"/>
              <a:t> </a:t>
            </a:r>
          </a:p>
          <a:p>
            <a:r>
              <a:rPr lang="pl-PL" sz="3200" dirty="0"/>
              <a:t> </a:t>
            </a:r>
            <a:r>
              <a:rPr lang="pl-PL" sz="3200" dirty="0" err="1"/>
              <a:t>Summary</a:t>
            </a:r>
            <a:r>
              <a:rPr lang="pl-PL" sz="3200" dirty="0"/>
              <a:t> and </a:t>
            </a:r>
            <a:r>
              <a:rPr lang="pl-PL" sz="3200" dirty="0" err="1"/>
              <a:t>task</a:t>
            </a:r>
            <a:r>
              <a:rPr lang="pl-PL" sz="3200" dirty="0"/>
              <a:t> for </a:t>
            </a:r>
            <a:r>
              <a:rPr lang="pl-PL" sz="3200" dirty="0" err="1"/>
              <a:t>next</a:t>
            </a:r>
            <a:r>
              <a:rPr lang="pl-PL" sz="3200" dirty="0"/>
              <a:t> </a:t>
            </a:r>
            <a:r>
              <a:rPr lang="pl-PL" sz="3200" dirty="0" err="1"/>
              <a:t>meeting</a:t>
            </a:r>
            <a:endParaRPr lang="pl-PL" sz="3200" dirty="0"/>
          </a:p>
        </p:txBody>
      </p:sp>
      <p:pic>
        <p:nvPicPr>
          <p:cNvPr id="4098" name="Picture 2" descr="Znalezione obrazy dla zapytania: plan meeting">
            <a:extLst>
              <a:ext uri="{FF2B5EF4-FFF2-40B4-BE49-F238E27FC236}">
                <a16:creationId xmlns:a16="http://schemas.microsoft.com/office/drawing/2014/main" id="{F6B03582-E1B3-424C-85BC-6AEF21947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2202" y="1825625"/>
            <a:ext cx="3747773" cy="2125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186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5AD3FD-A3CC-4AAF-8A3B-94CA21F6C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to Do in Workshop?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E90457-5ABC-43DF-8934-8C9F25273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452" y="1825625"/>
            <a:ext cx="10922680" cy="4351338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 </a:t>
            </a:r>
            <a:r>
              <a:rPr lang="pl-PL" dirty="0" err="1"/>
              <a:t>Everybody</a:t>
            </a:r>
            <a:r>
              <a:rPr lang="pl-PL" dirty="0"/>
              <a:t> </a:t>
            </a:r>
            <a:r>
              <a:rPr lang="pl-PL" dirty="0" err="1"/>
              <a:t>will</a:t>
            </a:r>
            <a:r>
              <a:rPr lang="pl-PL" dirty="0"/>
              <a:t> be </a:t>
            </a:r>
            <a:r>
              <a:rPr lang="pl-PL" dirty="0" err="1"/>
              <a:t>divided</a:t>
            </a:r>
            <a:r>
              <a:rPr lang="pl-PL" dirty="0"/>
              <a:t> in small </a:t>
            </a:r>
            <a:r>
              <a:rPr lang="pl-PL" dirty="0" err="1"/>
              <a:t>groups</a:t>
            </a:r>
            <a:endParaRPr lang="pl-PL" dirty="0"/>
          </a:p>
          <a:p>
            <a:r>
              <a:rPr lang="pl-PL" dirty="0"/>
              <a:t> In the </a:t>
            </a:r>
            <a:r>
              <a:rPr lang="pl-PL" dirty="0" err="1"/>
              <a:t>group</a:t>
            </a:r>
            <a:r>
              <a:rPr lang="pl-PL" dirty="0"/>
              <a:t> </a:t>
            </a:r>
            <a:r>
              <a:rPr lang="pl-PL" dirty="0" err="1"/>
              <a:t>present</a:t>
            </a:r>
            <a:r>
              <a:rPr lang="pl-PL" dirty="0"/>
              <a:t> </a:t>
            </a:r>
            <a:r>
              <a:rPr lang="pl-PL" dirty="0" err="1"/>
              <a:t>yourself</a:t>
            </a:r>
            <a:r>
              <a:rPr lang="pl-PL" dirty="0"/>
              <a:t> </a:t>
            </a:r>
            <a:r>
              <a:rPr lang="pl-PL" dirty="0" err="1"/>
              <a:t>like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on a Job </a:t>
            </a:r>
            <a:r>
              <a:rPr lang="pl-PL" dirty="0" err="1"/>
              <a:t>Review</a:t>
            </a:r>
            <a:r>
              <a:rPr lang="pl-PL" dirty="0"/>
              <a:t> </a:t>
            </a:r>
            <a:r>
              <a:rPr lang="pl-PL" dirty="0" err="1"/>
              <a:t>using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body </a:t>
            </a:r>
            <a:r>
              <a:rPr lang="pl-PL" dirty="0" err="1"/>
              <a:t>language</a:t>
            </a:r>
            <a:r>
              <a:rPr lang="pl-PL" dirty="0"/>
              <a:t> as much as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. </a:t>
            </a:r>
            <a:r>
              <a:rPr lang="pl-PL" dirty="0" err="1"/>
              <a:t>Make</a:t>
            </a:r>
            <a:r>
              <a:rPr lang="pl-PL" dirty="0"/>
              <a:t> </a:t>
            </a:r>
            <a:r>
              <a:rPr lang="pl-PL" dirty="0" err="1"/>
              <a:t>funny</a:t>
            </a:r>
            <a:r>
              <a:rPr lang="pl-PL" dirty="0"/>
              <a:t> </a:t>
            </a:r>
            <a:r>
              <a:rPr lang="pl-PL" dirty="0" err="1"/>
              <a:t>things</a:t>
            </a:r>
            <a:r>
              <a:rPr lang="pl-PL" dirty="0"/>
              <a:t> and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collegues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to </a:t>
            </a:r>
            <a:r>
              <a:rPr lang="pl-PL" dirty="0" err="1"/>
              <a:t>guess</a:t>
            </a:r>
            <a:r>
              <a:rPr lang="pl-PL" dirty="0"/>
              <a:t>:</a:t>
            </a:r>
          </a:p>
          <a:p>
            <a:pPr marL="0" indent="0">
              <a:buNone/>
            </a:pPr>
            <a:r>
              <a:rPr lang="pl-PL" b="1" dirty="0" err="1"/>
              <a:t>What</a:t>
            </a:r>
            <a:r>
              <a:rPr lang="pl-PL" b="1" dirty="0"/>
              <a:t> </a:t>
            </a:r>
            <a:r>
              <a:rPr lang="pl-PL" b="1" dirty="0" err="1"/>
              <a:t>are</a:t>
            </a:r>
            <a:r>
              <a:rPr lang="pl-PL" b="1" dirty="0"/>
              <a:t> </a:t>
            </a:r>
            <a:r>
              <a:rPr lang="pl-PL" b="1" dirty="0" err="1"/>
              <a:t>you</a:t>
            </a:r>
            <a:r>
              <a:rPr lang="pl-PL" b="1" dirty="0"/>
              <a:t> </a:t>
            </a:r>
            <a:r>
              <a:rPr lang="pl-PL" b="1" dirty="0" err="1"/>
              <a:t>doing</a:t>
            </a:r>
            <a:r>
              <a:rPr lang="pl-PL" b="1" dirty="0"/>
              <a:t> </a:t>
            </a:r>
            <a:r>
              <a:rPr lang="pl-PL" b="1" dirty="0" err="1"/>
              <a:t>during</a:t>
            </a:r>
            <a:r>
              <a:rPr lang="pl-PL" b="1" dirty="0"/>
              <a:t> </a:t>
            </a:r>
            <a:r>
              <a:rPr lang="pl-PL" b="1" dirty="0" err="1"/>
              <a:t>phone</a:t>
            </a:r>
            <a:r>
              <a:rPr lang="pl-PL" b="1" dirty="0"/>
              <a:t> </a:t>
            </a:r>
            <a:r>
              <a:rPr lang="pl-PL" b="1" dirty="0" err="1"/>
              <a:t>conversation</a:t>
            </a:r>
            <a:r>
              <a:rPr lang="pl-PL" b="1" dirty="0"/>
              <a:t>?</a:t>
            </a:r>
          </a:p>
          <a:p>
            <a:pPr marL="0" indent="0">
              <a:buNone/>
            </a:pPr>
            <a:r>
              <a:rPr lang="pl-PL" dirty="0"/>
              <a:t>3. </a:t>
            </a:r>
            <a:r>
              <a:rPr lang="pl-PL" dirty="0" err="1"/>
              <a:t>Every</a:t>
            </a:r>
            <a:r>
              <a:rPr lang="pl-PL" dirty="0"/>
              <a:t> </a:t>
            </a:r>
            <a:r>
              <a:rPr lang="pl-PL" dirty="0" err="1"/>
              <a:t>groups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a </a:t>
            </a:r>
            <a:r>
              <a:rPr lang="pl-PL" dirty="0" err="1"/>
              <a:t>desk</a:t>
            </a:r>
            <a:r>
              <a:rPr lang="pl-PL" dirty="0"/>
              <a:t> </a:t>
            </a:r>
            <a:r>
              <a:rPr lang="pl-PL" dirty="0" err="1"/>
              <a:t>where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need</a:t>
            </a:r>
            <a:r>
              <a:rPr lang="pl-PL" dirty="0"/>
              <a:t> to </a:t>
            </a:r>
            <a:r>
              <a:rPr lang="pl-PL" dirty="0" err="1"/>
              <a:t>put</a:t>
            </a:r>
            <a:r>
              <a:rPr lang="pl-PL" dirty="0"/>
              <a:t> </a:t>
            </a:r>
            <a:r>
              <a:rPr lang="pl-PL" dirty="0" err="1"/>
              <a:t>stickers</a:t>
            </a:r>
            <a:r>
              <a:rPr lang="pl-PL" dirty="0"/>
              <a:t>. </a:t>
            </a:r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do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cannot</a:t>
            </a:r>
            <a:r>
              <a:rPr lang="pl-PL" dirty="0"/>
              <a:t> do </a:t>
            </a:r>
            <a:r>
              <a:rPr lang="pl-PL" dirty="0" err="1"/>
              <a:t>during</a:t>
            </a:r>
            <a:r>
              <a:rPr lang="pl-PL" dirty="0"/>
              <a:t>  a </a:t>
            </a:r>
            <a:r>
              <a:rPr lang="pl-PL" dirty="0" err="1"/>
              <a:t>phone</a:t>
            </a:r>
            <a:r>
              <a:rPr lang="pl-PL" dirty="0"/>
              <a:t> </a:t>
            </a:r>
            <a:r>
              <a:rPr lang="pl-PL" dirty="0" err="1"/>
              <a:t>conversation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4. </a:t>
            </a:r>
            <a:r>
              <a:rPr lang="pl-PL" dirty="0" err="1"/>
              <a:t>After</a:t>
            </a:r>
            <a:r>
              <a:rPr lang="pl-PL" dirty="0"/>
              <a:t> 20 </a:t>
            </a:r>
            <a:r>
              <a:rPr lang="pl-PL" dirty="0" err="1"/>
              <a:t>minutes</a:t>
            </a:r>
            <a:r>
              <a:rPr lang="pl-PL" dirty="0"/>
              <a:t> we </a:t>
            </a:r>
            <a:r>
              <a:rPr lang="pl-PL" dirty="0" err="1"/>
              <a:t>come</a:t>
            </a:r>
            <a:r>
              <a:rPr lang="pl-PL" dirty="0"/>
              <a:t> </a:t>
            </a:r>
            <a:r>
              <a:rPr lang="pl-PL" dirty="0" err="1"/>
              <a:t>back</a:t>
            </a:r>
            <a:r>
              <a:rPr lang="pl-PL" dirty="0"/>
              <a:t> to the </a:t>
            </a:r>
            <a:r>
              <a:rPr lang="pl-PL" dirty="0" err="1"/>
              <a:t>main</a:t>
            </a:r>
            <a:r>
              <a:rPr lang="pl-PL" dirty="0"/>
              <a:t> </a:t>
            </a:r>
            <a:r>
              <a:rPr lang="pl-PL" dirty="0" err="1"/>
              <a:t>session</a:t>
            </a:r>
            <a:r>
              <a:rPr lang="pl-PL" dirty="0"/>
              <a:t>, </a:t>
            </a:r>
            <a:r>
              <a:rPr lang="pl-PL" dirty="0" err="1"/>
              <a:t>present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actions</a:t>
            </a:r>
            <a:r>
              <a:rPr lang="pl-PL" dirty="0"/>
              <a:t> and </a:t>
            </a:r>
            <a:r>
              <a:rPr lang="pl-PL" dirty="0" err="1"/>
              <a:t>receive</a:t>
            </a:r>
            <a:r>
              <a:rPr lang="pl-PL" dirty="0"/>
              <a:t> the </a:t>
            </a:r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task</a:t>
            </a:r>
            <a:r>
              <a:rPr lang="pl-PL" dirty="0"/>
              <a:t> for </a:t>
            </a:r>
            <a:r>
              <a:rPr lang="pl-PL" dirty="0" err="1"/>
              <a:t>next</a:t>
            </a:r>
            <a:r>
              <a:rPr lang="pl-PL" dirty="0"/>
              <a:t> </a:t>
            </a:r>
            <a:r>
              <a:rPr lang="pl-PL" dirty="0" err="1"/>
              <a:t>meeting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3083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AC4E9C-120E-493D-95F6-B293228C8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Why</a:t>
            </a:r>
            <a:r>
              <a:rPr lang="pl-PL" dirty="0"/>
              <a:t> do we </a:t>
            </a:r>
            <a:r>
              <a:rPr lang="pl-PL" dirty="0" err="1"/>
              <a:t>present</a:t>
            </a:r>
            <a:r>
              <a:rPr lang="pl-PL" dirty="0"/>
              <a:t> </a:t>
            </a:r>
            <a:r>
              <a:rPr lang="pl-PL" dirty="0" err="1"/>
              <a:t>incorrect</a:t>
            </a:r>
            <a:r>
              <a:rPr lang="pl-PL" dirty="0"/>
              <a:t> </a:t>
            </a:r>
            <a:r>
              <a:rPr lang="pl-PL" dirty="0" err="1"/>
              <a:t>situation</a:t>
            </a:r>
            <a:r>
              <a:rPr lang="pl-PL" dirty="0"/>
              <a:t> </a:t>
            </a:r>
            <a:r>
              <a:rPr lang="pl-PL" dirty="0" err="1"/>
              <a:t>during</a:t>
            </a:r>
            <a:r>
              <a:rPr lang="pl-PL" dirty="0"/>
              <a:t> a </a:t>
            </a:r>
            <a:r>
              <a:rPr lang="pl-PL" dirty="0" err="1"/>
              <a:t>phone</a:t>
            </a:r>
            <a:r>
              <a:rPr lang="pl-PL" dirty="0"/>
              <a:t> </a:t>
            </a:r>
            <a:r>
              <a:rPr lang="pl-PL" dirty="0" err="1"/>
              <a:t>conversation</a:t>
            </a:r>
            <a:r>
              <a:rPr lang="pl-PL" dirty="0"/>
              <a:t>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D65A3C-C4D9-495F-9EC4-EB34A7794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err="1"/>
              <a:t>Our</a:t>
            </a:r>
            <a:r>
              <a:rPr lang="pl-PL" dirty="0"/>
              <a:t> </a:t>
            </a:r>
            <a:r>
              <a:rPr lang="pl-PL" dirty="0" err="1"/>
              <a:t>brain</a:t>
            </a:r>
            <a:r>
              <a:rPr lang="pl-PL" dirty="0"/>
              <a:t> </a:t>
            </a:r>
            <a:r>
              <a:rPr lang="pl-PL" dirty="0" err="1"/>
              <a:t>need</a:t>
            </a:r>
            <a:r>
              <a:rPr lang="pl-PL" dirty="0"/>
              <a:t> </a:t>
            </a:r>
            <a:r>
              <a:rPr lang="pl-PL" dirty="0" err="1"/>
              <a:t>action</a:t>
            </a:r>
            <a:r>
              <a:rPr lang="pl-PL" dirty="0"/>
              <a:t>, </a:t>
            </a:r>
          </a:p>
          <a:p>
            <a:pPr marL="0" indent="0">
              <a:buNone/>
            </a:pPr>
            <a:r>
              <a:rPr lang="pl-PL" dirty="0" err="1"/>
              <a:t>need</a:t>
            </a:r>
            <a:r>
              <a:rPr lang="pl-PL" dirty="0"/>
              <a:t> </a:t>
            </a:r>
            <a:r>
              <a:rPr lang="pl-PL" dirty="0" err="1"/>
              <a:t>theatre</a:t>
            </a:r>
            <a:r>
              <a:rPr lang="pl-PL" dirty="0"/>
              <a:t> and </a:t>
            </a:r>
            <a:r>
              <a:rPr lang="pl-PL" dirty="0" err="1"/>
              <a:t>emotions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to </a:t>
            </a:r>
            <a:r>
              <a:rPr lang="pl-PL" dirty="0" err="1"/>
              <a:t>remeber</a:t>
            </a:r>
            <a:r>
              <a:rPr lang="pl-PL" dirty="0"/>
              <a:t> </a:t>
            </a:r>
            <a:r>
              <a:rPr lang="pl-PL" dirty="0" err="1"/>
              <a:t>some</a:t>
            </a:r>
            <a:r>
              <a:rPr lang="pl-PL" dirty="0"/>
              <a:t> </a:t>
            </a:r>
            <a:r>
              <a:rPr lang="pl-PL" dirty="0" err="1"/>
              <a:t>informations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Most of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know</a:t>
            </a: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 err="1"/>
              <a:t>how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look</a:t>
            </a:r>
            <a:r>
              <a:rPr lang="pl-PL" dirty="0"/>
              <a:t> a </a:t>
            </a:r>
            <a:r>
              <a:rPr lang="pl-PL" dirty="0" err="1"/>
              <a:t>good</a:t>
            </a:r>
            <a:r>
              <a:rPr lang="pl-PL" dirty="0"/>
              <a:t> </a:t>
            </a:r>
            <a:r>
              <a:rPr lang="pl-PL" dirty="0" err="1"/>
              <a:t>phone</a:t>
            </a:r>
            <a:r>
              <a:rPr lang="pl-PL" dirty="0"/>
              <a:t> </a:t>
            </a:r>
            <a:r>
              <a:rPr lang="pl-PL" dirty="0" err="1"/>
              <a:t>conversation</a:t>
            </a:r>
            <a:r>
              <a:rPr lang="pl-PL" dirty="0"/>
              <a:t>,</a:t>
            </a:r>
          </a:p>
          <a:p>
            <a:pPr marL="0" indent="0">
              <a:buNone/>
            </a:pPr>
            <a:r>
              <a:rPr lang="pl-PL" dirty="0"/>
              <a:t>But </a:t>
            </a:r>
            <a:r>
              <a:rPr lang="pl-PL" dirty="0" err="1"/>
              <a:t>while</a:t>
            </a:r>
            <a:r>
              <a:rPr lang="pl-PL" dirty="0"/>
              <a:t> </a:t>
            </a:r>
            <a:r>
              <a:rPr lang="pl-PL" dirty="0" err="1"/>
              <a:t>speaking</a:t>
            </a:r>
            <a:r>
              <a:rPr lang="pl-PL" dirty="0"/>
              <a:t>,  </a:t>
            </a:r>
            <a:r>
              <a:rPr lang="pl-PL" dirty="0" err="1"/>
              <a:t>people</a:t>
            </a:r>
            <a:r>
              <a:rPr lang="pl-PL" dirty="0"/>
              <a:t> </a:t>
            </a:r>
            <a:r>
              <a:rPr lang="pl-PL" dirty="0" err="1"/>
              <a:t>forget</a:t>
            </a:r>
            <a:r>
              <a:rPr lang="pl-PL" dirty="0"/>
              <a:t> </a:t>
            </a:r>
            <a:r>
              <a:rPr lang="pl-PL" dirty="0" err="1"/>
              <a:t>about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050" name="Picture 2" descr="Znalezione obrazy dla zapytania: brain">
            <a:extLst>
              <a:ext uri="{FF2B5EF4-FFF2-40B4-BE49-F238E27FC236}">
                <a16:creationId xmlns:a16="http://schemas.microsoft.com/office/drawing/2014/main" id="{99E692AC-8367-4C32-99D5-98AAE78B2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874" y="2058833"/>
            <a:ext cx="3836466" cy="2740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557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2CBB65-E312-4366-816E-1B8FED061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Time to </a:t>
            </a:r>
            <a:r>
              <a:rPr lang="pl-PL" dirty="0" err="1"/>
              <a:t>make</a:t>
            </a:r>
            <a:r>
              <a:rPr lang="pl-PL" dirty="0"/>
              <a:t> </a:t>
            </a:r>
            <a:r>
              <a:rPr lang="pl-PL" dirty="0" err="1"/>
              <a:t>Mistakes</a:t>
            </a:r>
            <a:r>
              <a:rPr lang="pl-PL" dirty="0"/>
              <a:t> </a:t>
            </a:r>
            <a:r>
              <a:rPr lang="pl-PL" dirty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CBBA4B-5801-4987-99E3-645D51241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048260" cy="4351338"/>
          </a:xfrm>
        </p:spPr>
        <p:txBody>
          <a:bodyPr>
            <a:no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 it’s your time to Be Active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have 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possibilities to meet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students and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cooperat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them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 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OPORTUNITY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Catch 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Necessary Experience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 Chance to make 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Step in 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 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Are Young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Ambitio</a:t>
            </a:r>
            <a:r>
              <a:rPr lang="pl-P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You are Great  and full of Crazy Ideas !!!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luck </a:t>
            </a:r>
            <a:r>
              <a:rPr lang="pl-PL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</a:t>
            </a:r>
            <a:r>
              <a:rPr lang="en-GB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everybody and have </a:t>
            </a:r>
            <a:r>
              <a:rPr lang="pl-PL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pl-PL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 !!!</a:t>
            </a:r>
            <a:endParaRPr lang="pl-PL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5122" name="Picture 2" descr="Znalezione obrazy dla zapytania: mistakes">
            <a:extLst>
              <a:ext uri="{FF2B5EF4-FFF2-40B4-BE49-F238E27FC236}">
                <a16:creationId xmlns:a16="http://schemas.microsoft.com/office/drawing/2014/main" id="{4449456F-A754-42D7-82D9-0EE111826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0351" y="92059"/>
            <a:ext cx="1426251" cy="117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Znalezione obrazy dla zapytania: mistakes">
            <a:extLst>
              <a:ext uri="{FF2B5EF4-FFF2-40B4-BE49-F238E27FC236}">
                <a16:creationId xmlns:a16="http://schemas.microsoft.com/office/drawing/2014/main" id="{A37E2C6C-D195-4B8B-9148-6DDB5FB10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18" y="167941"/>
            <a:ext cx="1603040" cy="1590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773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605DFB-20B7-43A8-8336-9DBCFF97A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502" y="2282701"/>
            <a:ext cx="10722932" cy="1325563"/>
          </a:xfrm>
        </p:spPr>
        <p:txBody>
          <a:bodyPr>
            <a:normAutofit/>
          </a:bodyPr>
          <a:lstStyle/>
          <a:p>
            <a:pPr algn="ctr"/>
            <a:r>
              <a:rPr lang="pl-PL" sz="6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348778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8C8BC-F801-4FF6-B1C7-681339757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TIPS for </a:t>
            </a:r>
            <a:r>
              <a:rPr lang="pl-PL" dirty="0" err="1"/>
              <a:t>Succesfull</a:t>
            </a:r>
            <a:r>
              <a:rPr lang="pl-PL" dirty="0"/>
              <a:t> Phone </a:t>
            </a:r>
            <a:r>
              <a:rPr lang="pl-PL" dirty="0" err="1"/>
              <a:t>Conversation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A05F80-9ED4-4EAB-96BD-3926B7378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Start smiling before you answer the telephone.</a:t>
            </a:r>
            <a:endParaRPr lang="pl-PL" dirty="0"/>
          </a:p>
        </p:txBody>
      </p:sp>
      <p:pic>
        <p:nvPicPr>
          <p:cNvPr id="3074" name="Picture 2" descr="Znalezione obrazy dla zapytania: plan meeting">
            <a:extLst>
              <a:ext uri="{FF2B5EF4-FFF2-40B4-BE49-F238E27FC236}">
                <a16:creationId xmlns:a16="http://schemas.microsoft.com/office/drawing/2014/main" id="{EDE59185-B949-490A-BC7B-E5B44C875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823" y="201592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Znalezione obrazy dla zapytania: smiling phone">
            <a:extLst>
              <a:ext uri="{FF2B5EF4-FFF2-40B4-BE49-F238E27FC236}">
                <a16:creationId xmlns:a16="http://schemas.microsoft.com/office/drawing/2014/main" id="{D19D51DF-692D-4B39-BCD4-08F1A381F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658" y="2628941"/>
            <a:ext cx="5042517" cy="3681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590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5F6D35-B715-4029-AF7C-8B5FF5A3A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Sit up straight with both feet on the floor.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1F2BDC-820B-46DA-AC32-A3A1226F9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6146" name="Picture 2" descr="Znalezione obrazy dla zapytania: Sit up straight">
            <a:extLst>
              <a:ext uri="{FF2B5EF4-FFF2-40B4-BE49-F238E27FC236}">
                <a16:creationId xmlns:a16="http://schemas.microsoft.com/office/drawing/2014/main" id="{F59C2E40-F8A1-4C29-839F-05B532C51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277" y="1443885"/>
            <a:ext cx="6310771" cy="4733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40965"/>
      </p:ext>
    </p:extLst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AnalogousFromLightSeed_2SEEDS">
      <a:dk1>
        <a:srgbClr val="000000"/>
      </a:dk1>
      <a:lt1>
        <a:srgbClr val="FFFFFF"/>
      </a:lt1>
      <a:dk2>
        <a:srgbClr val="243341"/>
      </a:dk2>
      <a:lt2>
        <a:srgbClr val="E2E8E4"/>
      </a:lt2>
      <a:accent1>
        <a:srgbClr val="D564AD"/>
      </a:accent1>
      <a:accent2>
        <a:srgbClr val="D680DC"/>
      </a:accent2>
      <a:accent3>
        <a:srgbClr val="DC8095"/>
      </a:accent3>
      <a:accent4>
        <a:srgbClr val="55B58E"/>
      </a:accent4>
      <a:accent5>
        <a:srgbClr val="64B0B1"/>
      </a:accent5>
      <a:accent6>
        <a:srgbClr val="64A4D5"/>
      </a:accent6>
      <a:hlink>
        <a:srgbClr val="568E69"/>
      </a:hlink>
      <a:folHlink>
        <a:srgbClr val="7F7F7F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623</Words>
  <Application>Microsoft Office PowerPoint</Application>
  <PresentationFormat>Panoramiczny</PresentationFormat>
  <Paragraphs>63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7" baseType="lpstr">
      <vt:lpstr>Arial</vt:lpstr>
      <vt:lpstr>Arial Nova</vt:lpstr>
      <vt:lpstr>Avenir Next LT Pro</vt:lpstr>
      <vt:lpstr>Calibri</vt:lpstr>
      <vt:lpstr>Posterama</vt:lpstr>
      <vt:lpstr>Times New Roman</vt:lpstr>
      <vt:lpstr>Wingdings</vt:lpstr>
      <vt:lpstr>SineVTI</vt:lpstr>
      <vt:lpstr>Nonverbal phone communication</vt:lpstr>
      <vt:lpstr>Introducion</vt:lpstr>
      <vt:lpstr>Plan meeting</vt:lpstr>
      <vt:lpstr>What You have to Do in Workshop?</vt:lpstr>
      <vt:lpstr>Why do we present incorrect situation during a phone conversation?</vt:lpstr>
      <vt:lpstr>Time to make Mistakes </vt:lpstr>
      <vt:lpstr>SUMMARY</vt:lpstr>
      <vt:lpstr>TIPS for Succesfull Phone Conversation</vt:lpstr>
      <vt:lpstr>Sit up straight with both feet on the floor. </vt:lpstr>
      <vt:lpstr>Don't slouch. </vt:lpstr>
      <vt:lpstr>Treat callers with respect. </vt:lpstr>
      <vt:lpstr>Voice  is the most important thing  in the body language </vt:lpstr>
      <vt:lpstr>Raising one’s voice can be a sign of anger  </vt:lpstr>
      <vt:lpstr>Rapid speech  can convey a sense of urgency</vt:lpstr>
      <vt:lpstr>Silence can indicate disagreement</vt:lpstr>
      <vt:lpstr>CURIOSITY</vt:lpstr>
      <vt:lpstr>Literature:</vt:lpstr>
      <vt:lpstr>New task Presentation of company Video Conference</vt:lpstr>
      <vt:lpstr>Thank you for your attention 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Ludmila Ludmila</dc:creator>
  <cp:lastModifiedBy>Ludmila Ludmila</cp:lastModifiedBy>
  <cp:revision>34</cp:revision>
  <dcterms:created xsi:type="dcterms:W3CDTF">2021-02-18T21:51:49Z</dcterms:created>
  <dcterms:modified xsi:type="dcterms:W3CDTF">2021-03-25T21:13:25Z</dcterms:modified>
</cp:coreProperties>
</file>