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17C6E-4978-4CA0-AD5C-4629888FFCC5}" v="712" dt="2021-02-10T21:08:13.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9" d="100"/>
          <a:sy n="89" d="100"/>
        </p:scale>
        <p:origin x="2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1376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40296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719321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18524190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150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399444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224606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972944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025700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5/17/2021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531918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127855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5/17/2021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49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8C6E698C-8155-4B8B-BDC9-B7299772B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58298" y="996514"/>
            <a:ext cx="4850782" cy="3100889"/>
          </a:xfrm>
        </p:spPr>
        <p:txBody>
          <a:bodyPr anchor="ctr">
            <a:normAutofit/>
          </a:bodyPr>
          <a:lstStyle/>
          <a:p>
            <a:pPr algn="ctr"/>
            <a:r>
              <a:rPr lang="en-US" sz="8800" dirty="0" err="1">
                <a:solidFill>
                  <a:schemeClr val="tx2"/>
                </a:solidFill>
                <a:latin typeface="Times New Roman"/>
                <a:cs typeface="Calibri Light"/>
              </a:rPr>
              <a:t>ZincTrans</a:t>
            </a:r>
            <a:endParaRPr lang="en-US" dirty="0" err="1">
              <a:solidFill>
                <a:schemeClr val="tx2"/>
              </a:solidFill>
              <a:latin typeface="Times New Roman"/>
            </a:endParaRPr>
          </a:p>
        </p:txBody>
      </p:sp>
      <p:sp>
        <p:nvSpPr>
          <p:cNvPr id="39" name="Rectangle 38">
            <a:extLst>
              <a:ext uri="{FF2B5EF4-FFF2-40B4-BE49-F238E27FC236}">
                <a16:creationId xmlns:a16="http://schemas.microsoft.com/office/drawing/2014/main" xmlns="" id="{0EEF5601-A8BC-411D-AA64-3E79320BA1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5677191" y="3424688"/>
            <a:ext cx="4858679" cy="3040316"/>
          </a:xfrm>
        </p:spPr>
        <p:txBody>
          <a:bodyPr vert="horz" lIns="91440" tIns="45720" rIns="91440" bIns="45720" rtlCol="0" anchor="ctr">
            <a:normAutofit/>
          </a:bodyPr>
          <a:lstStyle/>
          <a:p>
            <a:pPr algn="ctr"/>
            <a:r>
              <a:rPr lang="en-US" dirty="0">
                <a:solidFill>
                  <a:schemeClr val="tx1"/>
                </a:solidFill>
                <a:latin typeface="Times New Roman"/>
                <a:cs typeface="Calibri"/>
              </a:rPr>
              <a:t>Zuzanna Milewska</a:t>
            </a:r>
            <a:endParaRPr lang="en-US">
              <a:solidFill>
                <a:schemeClr val="tx1"/>
              </a:solidFill>
              <a:latin typeface="Times New Roman"/>
              <a:cs typeface="Calibri Light" panose="020F0302020204030204"/>
            </a:endParaRPr>
          </a:p>
          <a:p>
            <a:pPr algn="ctr"/>
            <a:r>
              <a:rPr lang="en-US" dirty="0" err="1">
                <a:solidFill>
                  <a:schemeClr val="tx1"/>
                </a:solidFill>
                <a:latin typeface="Times New Roman"/>
                <a:cs typeface="Times New Roman"/>
              </a:rPr>
              <a:t>Zespół</a:t>
            </a:r>
            <a:r>
              <a:rPr lang="en-US" dirty="0">
                <a:solidFill>
                  <a:schemeClr val="tx1"/>
                </a:solidFill>
                <a:latin typeface="Times New Roman"/>
                <a:cs typeface="Times New Roman"/>
              </a:rPr>
              <a:t> </a:t>
            </a:r>
            <a:r>
              <a:rPr lang="en-US" dirty="0" err="1">
                <a:solidFill>
                  <a:schemeClr val="tx1"/>
                </a:solidFill>
                <a:latin typeface="Times New Roman"/>
                <a:cs typeface="Times New Roman"/>
              </a:rPr>
              <a:t>Szkół</a:t>
            </a:r>
            <a:r>
              <a:rPr lang="en-US" dirty="0">
                <a:solidFill>
                  <a:schemeClr val="tx1"/>
                </a:solidFill>
                <a:latin typeface="Times New Roman"/>
                <a:cs typeface="Times New Roman"/>
              </a:rPr>
              <a:t> nr 6 </a:t>
            </a:r>
            <a:r>
              <a:rPr lang="en-US" dirty="0" err="1">
                <a:solidFill>
                  <a:schemeClr val="tx1"/>
                </a:solidFill>
                <a:latin typeface="Times New Roman"/>
                <a:cs typeface="Times New Roman"/>
              </a:rPr>
              <a:t>im</a:t>
            </a:r>
            <a:r>
              <a:rPr lang="en-US" dirty="0">
                <a:solidFill>
                  <a:schemeClr val="tx1"/>
                </a:solidFill>
                <a:latin typeface="Times New Roman"/>
                <a:cs typeface="Times New Roman"/>
              </a:rPr>
              <a:t>. Karola </a:t>
            </a:r>
            <a:r>
              <a:rPr lang="en-US" dirty="0" err="1">
                <a:solidFill>
                  <a:schemeClr val="tx1"/>
                </a:solidFill>
                <a:latin typeface="Times New Roman"/>
                <a:cs typeface="Times New Roman"/>
              </a:rPr>
              <a:t>Brzostowskiego</a:t>
            </a:r>
            <a:r>
              <a:rPr lang="en-US" dirty="0">
                <a:solidFill>
                  <a:schemeClr val="tx1"/>
                </a:solidFill>
                <a:latin typeface="Times New Roman"/>
                <a:cs typeface="Times New Roman"/>
              </a:rPr>
              <a:t> w </a:t>
            </a:r>
            <a:r>
              <a:rPr lang="en-US" dirty="0" err="1">
                <a:solidFill>
                  <a:schemeClr val="tx1"/>
                </a:solidFill>
                <a:latin typeface="Times New Roman"/>
                <a:cs typeface="Times New Roman"/>
              </a:rPr>
              <a:t>Suwałkach</a:t>
            </a:r>
            <a:endParaRPr lang="en-US" dirty="0">
              <a:solidFill>
                <a:schemeClr val="tx1"/>
              </a:solidFill>
              <a:latin typeface="Times New Roman"/>
              <a:cs typeface="Times New Roman"/>
            </a:endParaRPr>
          </a:p>
        </p:txBody>
      </p:sp>
      <p:sp>
        <p:nvSpPr>
          <p:cNvPr id="41" name="Rectangle 40">
            <a:extLst>
              <a:ext uri="{FF2B5EF4-FFF2-40B4-BE49-F238E27FC236}">
                <a16:creationId xmlns:a16="http://schemas.microsoft.com/office/drawing/2014/main" xmlns="" id="{33209156-242F-4B26-8D07-CEB2B68A9F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9" descr="Logo, company name&#10;&#10;Description automatically generated">
            <a:extLst>
              <a:ext uri="{FF2B5EF4-FFF2-40B4-BE49-F238E27FC236}">
                <a16:creationId xmlns:a16="http://schemas.microsoft.com/office/drawing/2014/main" xmlns="" id="{B6881C55-F908-4432-B427-D8309DB5A67A}"/>
              </a:ext>
            </a:extLst>
          </p:cNvPr>
          <p:cNvPicPr>
            <a:picLocks noChangeAspect="1"/>
          </p:cNvPicPr>
          <p:nvPr/>
        </p:nvPicPr>
        <p:blipFill>
          <a:blip r:embed="rId2"/>
          <a:stretch>
            <a:fillRect/>
          </a:stretch>
        </p:blipFill>
        <p:spPr>
          <a:xfrm>
            <a:off x="895025" y="1250385"/>
            <a:ext cx="3063787" cy="3094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7B1F30B-B2E3-49D3-AAB8-F4F2D28D1C21}"/>
              </a:ext>
            </a:extLst>
          </p:cNvPr>
          <p:cNvSpPr>
            <a:spLocks noGrp="1"/>
          </p:cNvSpPr>
          <p:nvPr>
            <p:ph type="title"/>
          </p:nvPr>
        </p:nvSpPr>
        <p:spPr>
          <a:xfrm>
            <a:off x="5181601" y="634946"/>
            <a:ext cx="6368142" cy="1450757"/>
          </a:xfrm>
        </p:spPr>
        <p:txBody>
          <a:bodyPr>
            <a:normAutofit/>
          </a:bodyPr>
          <a:lstStyle/>
          <a:p>
            <a:r>
              <a:rPr lang="en-US" sz="5400" dirty="0" err="1">
                <a:latin typeface="Times New Roman"/>
                <a:cs typeface="Calibri Light"/>
              </a:rPr>
              <a:t>ZincTrans</a:t>
            </a:r>
            <a:r>
              <a:rPr lang="en-US" sz="5400" dirty="0">
                <a:latin typeface="Times New Roman"/>
                <a:cs typeface="Calibri Light"/>
              </a:rPr>
              <a:t>...</a:t>
            </a:r>
            <a:endParaRPr lang="en-US" sz="5400" dirty="0">
              <a:latin typeface="Times New Roman"/>
            </a:endParaRPr>
          </a:p>
        </p:txBody>
      </p:sp>
      <p:pic>
        <p:nvPicPr>
          <p:cNvPr id="4" name="Picture 4">
            <a:extLst>
              <a:ext uri="{FF2B5EF4-FFF2-40B4-BE49-F238E27FC236}">
                <a16:creationId xmlns:a16="http://schemas.microsoft.com/office/drawing/2014/main" xmlns="" id="{845088C4-2679-47ED-BCE9-D79EF0A8733C}"/>
              </a:ext>
            </a:extLst>
          </p:cNvPr>
          <p:cNvPicPr>
            <a:picLocks noChangeAspect="1"/>
          </p:cNvPicPr>
          <p:nvPr/>
        </p:nvPicPr>
        <p:blipFill rotWithShape="1">
          <a:blip r:embed="rId2"/>
          <a:srcRect l="27440" r="27440"/>
          <a:stretch/>
        </p:blipFill>
        <p:spPr>
          <a:xfrm>
            <a:off x="20" y="-12128"/>
            <a:ext cx="4654276" cy="6870127"/>
          </a:xfrm>
          <a:prstGeom prst="rect">
            <a:avLst/>
          </a:prstGeom>
        </p:spPr>
      </p:pic>
      <p:cxnSp>
        <p:nvCxnSpPr>
          <p:cNvPr id="28" name="Straight Connector 27">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DDDAB59-E376-4F5E-9742-493924E31EF9}"/>
              </a:ext>
            </a:extLst>
          </p:cNvPr>
          <p:cNvSpPr>
            <a:spLocks noGrp="1"/>
          </p:cNvSpPr>
          <p:nvPr>
            <p:ph idx="1"/>
          </p:nvPr>
        </p:nvSpPr>
        <p:spPr>
          <a:xfrm>
            <a:off x="5285985" y="2261544"/>
            <a:ext cx="6409895" cy="3670180"/>
          </a:xfrm>
        </p:spPr>
        <p:txBody>
          <a:bodyPr vert="horz" lIns="0" tIns="45720" rIns="0" bIns="45720" rtlCol="0" anchor="t">
            <a:noAutofit/>
          </a:bodyPr>
          <a:lstStyle/>
          <a:p>
            <a:r>
              <a:rPr lang="en-US" sz="2400" dirty="0" err="1">
                <a:latin typeface="Times New Roman"/>
                <a:cs typeface="Times New Roman"/>
              </a:rPr>
              <a:t>ZincTrans</a:t>
            </a:r>
            <a:r>
              <a:rPr lang="en-US" sz="2400" dirty="0">
                <a:latin typeface="Times New Roman"/>
                <a:cs typeface="Times New Roman"/>
              </a:rPr>
              <a:t>, the world's largest delivery services company, was founded 25 years ago. Our transformation into a multi-billion dollar global corporation reflects the growth of modern transportation, international trade, logistics and financial services. We offer our customers the benefits of access to the world's largest air freight network and the unmatched European road network. We commit ourselves to provide the highest quality and environmentally friendly services. In the future, </a:t>
            </a:r>
            <a:r>
              <a:rPr lang="en-US" sz="2400" dirty="0" err="1">
                <a:latin typeface="Times New Roman"/>
                <a:cs typeface="Times New Roman"/>
              </a:rPr>
              <a:t>ZincTrans</a:t>
            </a:r>
            <a:r>
              <a:rPr lang="en-US" sz="2400" dirty="0">
                <a:latin typeface="Times New Roman"/>
                <a:cs typeface="Times New Roman"/>
              </a:rPr>
              <a:t> will bring the world closer together. </a:t>
            </a:r>
            <a:endParaRPr lang="en-US" sz="2400" dirty="0">
              <a:cs typeface="Calibri"/>
            </a:endParaRPr>
          </a:p>
          <a:p>
            <a:endParaRPr lang="en-US">
              <a:cs typeface="Calibri"/>
            </a:endParaRPr>
          </a:p>
        </p:txBody>
      </p:sp>
    </p:spTree>
    <p:extLst>
      <p:ext uri="{BB962C8B-B14F-4D97-AF65-F5344CB8AC3E}">
        <p14:creationId xmlns:p14="http://schemas.microsoft.com/office/powerpoint/2010/main" val="76041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86695-15DA-4305-86F2-AD5C965AC718}"/>
              </a:ext>
            </a:extLst>
          </p:cNvPr>
          <p:cNvSpPr>
            <a:spLocks noGrp="1"/>
          </p:cNvSpPr>
          <p:nvPr>
            <p:ph type="title"/>
          </p:nvPr>
        </p:nvSpPr>
        <p:spPr>
          <a:xfrm>
            <a:off x="1045088" y="860713"/>
            <a:ext cx="10100153" cy="1127168"/>
          </a:xfrm>
        </p:spPr>
        <p:txBody>
          <a:bodyPr vert="horz" lIns="91440" tIns="45720" rIns="91440" bIns="45720" rtlCol="0" anchor="ctr">
            <a:normAutofit/>
          </a:bodyPr>
          <a:lstStyle/>
          <a:p>
            <a:pPr algn="ctr"/>
            <a:r>
              <a:rPr lang="en-US" sz="4400" cap="all" dirty="0">
                <a:solidFill>
                  <a:srgbClr val="C00000"/>
                </a:solidFill>
                <a:latin typeface="Times New Roman"/>
                <a:cs typeface="Times New Roman"/>
              </a:rPr>
              <a:t>OUR core VALUES</a:t>
            </a:r>
            <a:endParaRPr lang="en-US" sz="4400">
              <a:solidFill>
                <a:srgbClr val="C00000"/>
              </a:solidFill>
              <a:cs typeface="Calibri Light" panose="020F0302020204030204"/>
            </a:endParaRPr>
          </a:p>
          <a:p>
            <a:endParaRPr lang="en-US" dirty="0">
              <a:cs typeface="Calibri Light"/>
            </a:endParaRPr>
          </a:p>
        </p:txBody>
      </p:sp>
      <p:sp>
        <p:nvSpPr>
          <p:cNvPr id="3" name="Content Placeholder 2">
            <a:extLst>
              <a:ext uri="{FF2B5EF4-FFF2-40B4-BE49-F238E27FC236}">
                <a16:creationId xmlns:a16="http://schemas.microsoft.com/office/drawing/2014/main" xmlns="" id="{B7894840-3F61-42E7-AB7B-7111D921D26E}"/>
              </a:ext>
            </a:extLst>
          </p:cNvPr>
          <p:cNvSpPr>
            <a:spLocks noGrp="1"/>
          </p:cNvSpPr>
          <p:nvPr>
            <p:ph idx="1"/>
          </p:nvPr>
        </p:nvSpPr>
        <p:spPr>
          <a:xfrm>
            <a:off x="731937" y="1845734"/>
            <a:ext cx="7477945" cy="3971169"/>
          </a:xfrm>
        </p:spPr>
        <p:txBody>
          <a:bodyPr vert="horz" lIns="0" tIns="45720" rIns="0" bIns="45720" rtlCol="0" anchor="t">
            <a:noAutofit/>
          </a:bodyPr>
          <a:lstStyle/>
          <a:p>
            <a:r>
              <a:rPr lang="en-US" sz="1800" u="sng" dirty="0">
                <a:latin typeface="Times New Roman"/>
                <a:cs typeface="Times New Roman"/>
              </a:rPr>
              <a:t>RESPONSIBILITY</a:t>
            </a:r>
            <a:endParaRPr lang="en-US" sz="1800">
              <a:latin typeface="Times New Roman"/>
              <a:cs typeface="Calibri" panose="020F0502020204030204"/>
            </a:endParaRPr>
          </a:p>
          <a:p>
            <a:r>
              <a:rPr lang="en-US" sz="1800" dirty="0">
                <a:latin typeface="Times New Roman"/>
                <a:cs typeface="Times New Roman"/>
              </a:rPr>
              <a:t>We listen to the needs of our employees, customers and business partners and this way we set our development goals.</a:t>
            </a:r>
            <a:endParaRPr lang="en-US" sz="1800">
              <a:latin typeface="Times New Roman"/>
              <a:cs typeface="Calibri"/>
            </a:endParaRPr>
          </a:p>
          <a:p>
            <a:r>
              <a:rPr lang="en-US" sz="1800" u="sng" dirty="0">
                <a:latin typeface="Times New Roman"/>
                <a:cs typeface="Times New Roman"/>
              </a:rPr>
              <a:t>GROWTH</a:t>
            </a:r>
            <a:endParaRPr lang="en-US" sz="1800">
              <a:latin typeface="Times New Roman"/>
              <a:cs typeface="Calibri"/>
            </a:endParaRPr>
          </a:p>
          <a:p>
            <a:r>
              <a:rPr lang="en-US" sz="1800" dirty="0">
                <a:latin typeface="Times New Roman"/>
                <a:cs typeface="Times New Roman"/>
              </a:rPr>
              <a:t>Our team consists of people with passion. Thanks to our talents, knowledge and competences, the company's continuous development is possible.</a:t>
            </a:r>
            <a:endParaRPr lang="en-US" sz="1800">
              <a:latin typeface="Times New Roman"/>
              <a:cs typeface="Calibri"/>
            </a:endParaRPr>
          </a:p>
          <a:p>
            <a:r>
              <a:rPr lang="en-US" sz="1800" u="sng" cap="all" dirty="0">
                <a:latin typeface="Times New Roman"/>
                <a:cs typeface="Times New Roman"/>
              </a:rPr>
              <a:t>SENSITIVITY</a:t>
            </a:r>
            <a:endParaRPr lang="en-US" sz="1800">
              <a:latin typeface="Times New Roman"/>
              <a:cs typeface="Calibri"/>
            </a:endParaRPr>
          </a:p>
          <a:p>
            <a:r>
              <a:rPr lang="en-US" sz="1800" dirty="0">
                <a:latin typeface="Times New Roman"/>
                <a:cs typeface="Times New Roman"/>
              </a:rPr>
              <a:t>It is our strength that helps us engage in important issues and implement unique projects.</a:t>
            </a:r>
            <a:endParaRPr lang="en-US" sz="1800">
              <a:latin typeface="Times New Roman"/>
              <a:cs typeface="Calibri"/>
            </a:endParaRPr>
          </a:p>
          <a:p>
            <a:r>
              <a:rPr lang="en-US" sz="1800" u="sng" cap="all" dirty="0">
                <a:latin typeface="Times New Roman"/>
                <a:cs typeface="Times New Roman"/>
              </a:rPr>
              <a:t>COOPERATION</a:t>
            </a:r>
            <a:endParaRPr lang="en-US" sz="1800">
              <a:latin typeface="Times New Roman"/>
              <a:cs typeface="Calibri"/>
            </a:endParaRPr>
          </a:p>
          <a:p>
            <a:r>
              <a:rPr lang="en-US" sz="1800" dirty="0">
                <a:latin typeface="Times New Roman"/>
                <a:cs typeface="Times New Roman"/>
              </a:rPr>
              <a:t>Good solutions are created from the exchange of experience, the clash of views and creative thinking. Together we can achieve more and do great things.</a:t>
            </a:r>
            <a:endParaRPr lang="en-US" sz="1800" dirty="0"/>
          </a:p>
          <a:p>
            <a:endParaRPr lang="en-US" sz="1600">
              <a:cs typeface="Calibri"/>
            </a:endParaRPr>
          </a:p>
        </p:txBody>
      </p:sp>
      <p:pic>
        <p:nvPicPr>
          <p:cNvPr id="4" name="Picture 4" descr="A picture containing text, vector graphics&#10;&#10;Description automatically generated">
            <a:extLst>
              <a:ext uri="{FF2B5EF4-FFF2-40B4-BE49-F238E27FC236}">
                <a16:creationId xmlns:a16="http://schemas.microsoft.com/office/drawing/2014/main" xmlns="" id="{33719B45-D4E7-4E8C-8F8D-9A57AD201967}"/>
              </a:ext>
            </a:extLst>
          </p:cNvPr>
          <p:cNvPicPr>
            <a:picLocks noChangeAspect="1"/>
          </p:cNvPicPr>
          <p:nvPr/>
        </p:nvPicPr>
        <p:blipFill>
          <a:blip r:embed="rId2"/>
          <a:stretch>
            <a:fillRect/>
          </a:stretch>
        </p:blipFill>
        <p:spPr>
          <a:xfrm>
            <a:off x="8678186" y="2423894"/>
            <a:ext cx="2968096" cy="2476736"/>
          </a:xfrm>
          <a:prstGeom prst="rect">
            <a:avLst/>
          </a:prstGeom>
        </p:spPr>
      </p:pic>
    </p:spTree>
    <p:extLst>
      <p:ext uri="{BB962C8B-B14F-4D97-AF65-F5344CB8AC3E}">
        <p14:creationId xmlns:p14="http://schemas.microsoft.com/office/powerpoint/2010/main" val="17908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E915B7-6905-43C7-B05F-EE3C19CD9680}"/>
              </a:ext>
            </a:extLst>
          </p:cNvPr>
          <p:cNvSpPr>
            <a:spLocks noGrp="1"/>
          </p:cNvSpPr>
          <p:nvPr>
            <p:ph idx="1"/>
          </p:nvPr>
        </p:nvSpPr>
        <p:spPr>
          <a:xfrm>
            <a:off x="4633586" y="209602"/>
            <a:ext cx="6815828" cy="5863224"/>
          </a:xfrm>
        </p:spPr>
        <p:txBody>
          <a:bodyPr vert="horz" lIns="0" tIns="45720" rIns="0" bIns="45720" rtlCol="0" anchor="ctr">
            <a:normAutofit lnSpcReduction="10000"/>
          </a:bodyPr>
          <a:lstStyle/>
          <a:p>
            <a:pPr marL="0" indent="0" algn="ctr">
              <a:buNone/>
            </a:pPr>
            <a:endParaRPr lang="en-US" sz="2400" dirty="0">
              <a:latin typeface="Times New Roman"/>
              <a:cs typeface="Times New Roman"/>
            </a:endParaRPr>
          </a:p>
          <a:p>
            <a:pPr marL="0" indent="0" algn="ctr">
              <a:buNone/>
            </a:pPr>
            <a:r>
              <a:rPr lang="en-US" sz="2400" dirty="0" err="1">
                <a:latin typeface="Times New Roman"/>
                <a:cs typeface="Times New Roman"/>
              </a:rPr>
              <a:t>ZincTrans</a:t>
            </a:r>
            <a:r>
              <a:rPr lang="en-US" sz="2400" dirty="0">
                <a:latin typeface="Times New Roman"/>
                <a:cs typeface="Times New Roman"/>
              </a:rPr>
              <a:t> total number of employees is 325thousand including 1,500 people who have been working here for over 15 years.</a:t>
            </a:r>
            <a:endParaRPr lang="en-US" dirty="0">
              <a:cs typeface="Calibri" panose="020F0502020204030204"/>
            </a:endParaRPr>
          </a:p>
          <a:p>
            <a:pPr marL="0" indent="0">
              <a:buNone/>
            </a:pPr>
            <a:endParaRPr lang="en-US" sz="2400" dirty="0">
              <a:latin typeface="Times New Roman"/>
              <a:cs typeface="Times New Roman"/>
            </a:endParaRPr>
          </a:p>
          <a:p>
            <a:pPr marL="0" indent="0">
              <a:buNone/>
            </a:pPr>
            <a:endParaRPr lang="en-US" sz="2300" dirty="0">
              <a:latin typeface="Times New Roman"/>
              <a:cs typeface="Times New Roman"/>
            </a:endParaRPr>
          </a:p>
          <a:p>
            <a:pPr>
              <a:buFont typeface="Arial" panose="020F0502020204030204" pitchFamily="34" charset="0"/>
              <a:buChar char="•"/>
            </a:pPr>
            <a:r>
              <a:rPr lang="en-US" sz="2400" dirty="0">
                <a:latin typeface="Times New Roman"/>
                <a:cs typeface="Times New Roman"/>
              </a:rPr>
              <a:t>Free nurseries and kindergartens were created for the children of our employees. </a:t>
            </a:r>
            <a:endParaRPr lang="en-US" sz="2400">
              <a:latin typeface="Times New Roman"/>
              <a:cs typeface="Calibri" panose="020F0502020204030204"/>
            </a:endParaRPr>
          </a:p>
          <a:p>
            <a:pPr>
              <a:buFont typeface="Arial" panose="020F0502020204030204" pitchFamily="34" charset="0"/>
              <a:buChar char="•"/>
            </a:pPr>
            <a:r>
              <a:rPr lang="en-US" sz="2400" dirty="0">
                <a:latin typeface="Times New Roman"/>
                <a:cs typeface="Times New Roman"/>
              </a:rPr>
              <a:t>It is possible to enroll a child for the winter break or summer camps. </a:t>
            </a:r>
            <a:endParaRPr lang="en-US" sz="2400">
              <a:latin typeface="Times New Roman"/>
              <a:cs typeface="Calibri"/>
            </a:endParaRPr>
          </a:p>
          <a:p>
            <a:pPr>
              <a:buFont typeface="Arial" panose="020F0502020204030204" pitchFamily="34" charset="0"/>
              <a:buChar char="•"/>
            </a:pPr>
            <a:r>
              <a:rPr lang="en-US" sz="2400" dirty="0">
                <a:latin typeface="Times New Roman"/>
                <a:cs typeface="Times New Roman"/>
              </a:rPr>
              <a:t>Language courses are available.</a:t>
            </a:r>
            <a:endParaRPr lang="en-US" sz="2400">
              <a:latin typeface="Times New Roman"/>
              <a:cs typeface="Calibri"/>
            </a:endParaRPr>
          </a:p>
          <a:p>
            <a:pPr marL="0" indent="0">
              <a:buNone/>
            </a:pPr>
            <a:endParaRPr lang="en-US" sz="2400" dirty="0">
              <a:latin typeface="Times New Roman"/>
              <a:cs typeface="Times New Roman"/>
            </a:endParaRPr>
          </a:p>
          <a:p>
            <a:r>
              <a:rPr lang="en-US" sz="1900" dirty="0"/>
              <a:t/>
            </a:r>
            <a:br>
              <a:rPr lang="en-US" sz="1900" dirty="0"/>
            </a:br>
            <a:endParaRPr lang="en-US" sz="1900"/>
          </a:p>
          <a:p>
            <a:endParaRPr lang="en-US" sz="1900">
              <a:cs typeface="Calibri"/>
            </a:endParaRPr>
          </a:p>
        </p:txBody>
      </p:sp>
      <p:pic>
        <p:nvPicPr>
          <p:cNvPr id="7" name="Picture 7">
            <a:extLst>
              <a:ext uri="{FF2B5EF4-FFF2-40B4-BE49-F238E27FC236}">
                <a16:creationId xmlns:a16="http://schemas.microsoft.com/office/drawing/2014/main" xmlns="" id="{74E4EEB1-E70B-428B-A94D-043EAFD8DC53}"/>
              </a:ext>
            </a:extLst>
          </p:cNvPr>
          <p:cNvPicPr>
            <a:picLocks noChangeAspect="1"/>
          </p:cNvPicPr>
          <p:nvPr/>
        </p:nvPicPr>
        <p:blipFill>
          <a:blip r:embed="rId2"/>
          <a:stretch>
            <a:fillRect/>
          </a:stretch>
        </p:blipFill>
        <p:spPr>
          <a:xfrm>
            <a:off x="444675" y="2618983"/>
            <a:ext cx="3045911" cy="1828800"/>
          </a:xfrm>
          <a:prstGeom prst="rect">
            <a:avLst/>
          </a:prstGeom>
        </p:spPr>
      </p:pic>
      <p:pic>
        <p:nvPicPr>
          <p:cNvPr id="8" name="Picture 8">
            <a:extLst>
              <a:ext uri="{FF2B5EF4-FFF2-40B4-BE49-F238E27FC236}">
                <a16:creationId xmlns:a16="http://schemas.microsoft.com/office/drawing/2014/main" xmlns="" id="{3A62F9FE-6AF2-4F19-AEDA-1A1503B25C31}"/>
              </a:ext>
            </a:extLst>
          </p:cNvPr>
          <p:cNvPicPr>
            <a:picLocks noChangeAspect="1"/>
          </p:cNvPicPr>
          <p:nvPr/>
        </p:nvPicPr>
        <p:blipFill>
          <a:blip r:embed="rId3"/>
          <a:stretch>
            <a:fillRect/>
          </a:stretch>
        </p:blipFill>
        <p:spPr>
          <a:xfrm>
            <a:off x="444674" y="4705854"/>
            <a:ext cx="3045911" cy="1746897"/>
          </a:xfrm>
          <a:prstGeom prst="rect">
            <a:avLst/>
          </a:prstGeom>
        </p:spPr>
      </p:pic>
      <p:pic>
        <p:nvPicPr>
          <p:cNvPr id="5" name="Picture 5">
            <a:extLst>
              <a:ext uri="{FF2B5EF4-FFF2-40B4-BE49-F238E27FC236}">
                <a16:creationId xmlns:a16="http://schemas.microsoft.com/office/drawing/2014/main" xmlns="" id="{40655695-1C2A-4E89-BF6D-0158E3F5141A}"/>
              </a:ext>
            </a:extLst>
          </p:cNvPr>
          <p:cNvPicPr>
            <a:picLocks noChangeAspect="1"/>
          </p:cNvPicPr>
          <p:nvPr/>
        </p:nvPicPr>
        <p:blipFill rotWithShape="1">
          <a:blip r:embed="rId4"/>
          <a:srcRect t="4398" r="3" b="2987"/>
          <a:stretch/>
        </p:blipFill>
        <p:spPr>
          <a:xfrm>
            <a:off x="446108" y="472812"/>
            <a:ext cx="3039092" cy="1870713"/>
          </a:xfrm>
          <a:prstGeom prst="rect">
            <a:avLst/>
          </a:prstGeom>
        </p:spPr>
      </p:pic>
    </p:spTree>
    <p:extLst>
      <p:ext uri="{BB962C8B-B14F-4D97-AF65-F5344CB8AC3E}">
        <p14:creationId xmlns:p14="http://schemas.microsoft.com/office/powerpoint/2010/main" val="91315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8B78A-1C91-4EDB-A24F-E7A780404F7D}"/>
              </a:ext>
            </a:extLst>
          </p:cNvPr>
          <p:cNvSpPr>
            <a:spLocks noGrp="1"/>
          </p:cNvSpPr>
          <p:nvPr>
            <p:ph type="title"/>
          </p:nvPr>
        </p:nvSpPr>
        <p:spPr>
          <a:xfrm>
            <a:off x="794568" y="839836"/>
            <a:ext cx="11290126" cy="1429881"/>
          </a:xfrm>
        </p:spPr>
        <p:txBody>
          <a:bodyPr vert="horz" lIns="91440" tIns="45720" rIns="91440" bIns="45720" rtlCol="0" anchor="ctr">
            <a:normAutofit/>
          </a:bodyPr>
          <a:lstStyle/>
          <a:p>
            <a:r>
              <a:rPr lang="en-US" sz="4400" dirty="0" err="1">
                <a:latin typeface="Times New Roman"/>
                <a:cs typeface="Times New Roman"/>
              </a:rPr>
              <a:t>ZincTrans</a:t>
            </a:r>
            <a:r>
              <a:rPr lang="en-US" sz="4400" dirty="0">
                <a:latin typeface="Times New Roman"/>
                <a:cs typeface="Times New Roman"/>
              </a:rPr>
              <a:t> offers different modes of transport:</a:t>
            </a:r>
            <a:endParaRPr lang="en-US" sz="4400" dirty="0"/>
          </a:p>
          <a:p>
            <a:endParaRPr lang="en-US" dirty="0">
              <a:cs typeface="Calibri Light"/>
            </a:endParaRPr>
          </a:p>
        </p:txBody>
      </p:sp>
      <p:sp>
        <p:nvSpPr>
          <p:cNvPr id="3" name="Content Placeholder 2">
            <a:extLst>
              <a:ext uri="{FF2B5EF4-FFF2-40B4-BE49-F238E27FC236}">
                <a16:creationId xmlns:a16="http://schemas.microsoft.com/office/drawing/2014/main" xmlns="" id="{C2880E62-C994-45EB-A0A9-366E542A3D35}"/>
              </a:ext>
            </a:extLst>
          </p:cNvPr>
          <p:cNvSpPr>
            <a:spLocks noGrp="1"/>
          </p:cNvSpPr>
          <p:nvPr>
            <p:ph idx="1"/>
          </p:nvPr>
        </p:nvSpPr>
        <p:spPr>
          <a:xfrm>
            <a:off x="794568" y="2023186"/>
            <a:ext cx="10058400" cy="4023360"/>
          </a:xfrm>
        </p:spPr>
        <p:txBody>
          <a:bodyPr vert="horz" lIns="0" tIns="45720" rIns="0" bIns="45720" rtlCol="0" anchor="t">
            <a:normAutofit fontScale="25000" lnSpcReduction="20000"/>
          </a:bodyPr>
          <a:lstStyle/>
          <a:p>
            <a:pPr>
              <a:buFont typeface="Arial" panose="020F0502020204030204" pitchFamily="34" charset="0"/>
              <a:buChar char="•"/>
            </a:pPr>
            <a:r>
              <a:rPr lang="en-US" sz="7200" b="1" dirty="0">
                <a:latin typeface="Times New Roman"/>
                <a:cs typeface="Times New Roman"/>
              </a:rPr>
              <a:t>Sea transport (International)</a:t>
            </a:r>
            <a:endParaRPr lang="en-US" sz="7200">
              <a:latin typeface="Times New Roman"/>
              <a:cs typeface="Calibri" panose="020F0502020204030204"/>
            </a:endParaRPr>
          </a:p>
          <a:p>
            <a:r>
              <a:rPr lang="en-US" sz="7200" dirty="0">
                <a:latin typeface="Times New Roman"/>
                <a:cs typeface="Times New Roman"/>
              </a:rPr>
              <a:t>- Full Container Load (FCL)</a:t>
            </a:r>
            <a:endParaRPr lang="en-US" sz="7200">
              <a:latin typeface="Times New Roman"/>
              <a:cs typeface="Calibri"/>
            </a:endParaRPr>
          </a:p>
          <a:p>
            <a:r>
              <a:rPr lang="en-US" sz="7200" dirty="0">
                <a:latin typeface="Times New Roman"/>
                <a:cs typeface="Times New Roman"/>
              </a:rPr>
              <a:t>- Less than container load (LCL)</a:t>
            </a:r>
            <a:endParaRPr lang="en-US" sz="7200">
              <a:latin typeface="Times New Roman"/>
              <a:cs typeface="Calibri"/>
            </a:endParaRPr>
          </a:p>
          <a:p>
            <a:r>
              <a:rPr lang="en-US" sz="7200" dirty="0">
                <a:latin typeface="Times New Roman"/>
                <a:cs typeface="Times New Roman"/>
              </a:rPr>
              <a:t>- Refrigerated containers</a:t>
            </a:r>
            <a:endParaRPr lang="en-US" sz="7200">
              <a:latin typeface="Times New Roman"/>
              <a:cs typeface="Calibri"/>
            </a:endParaRPr>
          </a:p>
          <a:p>
            <a:pPr>
              <a:buFont typeface="Arial" panose="020F0502020204030204" pitchFamily="34" charset="0"/>
              <a:buChar char="•"/>
            </a:pPr>
            <a:r>
              <a:rPr lang="en-US" sz="7200" b="1" dirty="0">
                <a:latin typeface="Times New Roman"/>
                <a:cs typeface="Times New Roman"/>
              </a:rPr>
              <a:t>Air transport (International)</a:t>
            </a:r>
            <a:endParaRPr lang="en-US" sz="7200">
              <a:latin typeface="Times New Roman"/>
              <a:cs typeface="Calibri" panose="020F0502020204030204"/>
            </a:endParaRPr>
          </a:p>
          <a:p>
            <a:r>
              <a:rPr lang="en-US" sz="7200" dirty="0">
                <a:latin typeface="Times New Roman"/>
                <a:cs typeface="Times New Roman"/>
              </a:rPr>
              <a:t>- Dangerous goods</a:t>
            </a:r>
            <a:endParaRPr lang="en-US" sz="7200">
              <a:latin typeface="Times New Roman"/>
              <a:cs typeface="Calibri"/>
            </a:endParaRPr>
          </a:p>
          <a:p>
            <a:r>
              <a:rPr lang="en-US" sz="7200" dirty="0">
                <a:latin typeface="Times New Roman"/>
                <a:cs typeface="Times New Roman"/>
              </a:rPr>
              <a:t>- Bulky goods</a:t>
            </a:r>
          </a:p>
          <a:p>
            <a:pPr>
              <a:buFont typeface="Arial" panose="020F0502020204030204" pitchFamily="34" charset="0"/>
              <a:buChar char="•"/>
            </a:pPr>
            <a:r>
              <a:rPr lang="en-US" sz="7200" b="1" dirty="0">
                <a:latin typeface="Times New Roman"/>
                <a:cs typeface="Times New Roman"/>
              </a:rPr>
              <a:t>Railway (Between Europe and Asia)</a:t>
            </a:r>
          </a:p>
          <a:p>
            <a:r>
              <a:rPr lang="en-US" sz="7200" dirty="0">
                <a:latin typeface="Times New Roman"/>
                <a:cs typeface="Times New Roman"/>
              </a:rPr>
              <a:t>- Full container load</a:t>
            </a:r>
            <a:endParaRPr lang="en-US">
              <a:latin typeface="Times New Roman"/>
              <a:cs typeface="Times New Roman"/>
            </a:endParaRPr>
          </a:p>
          <a:p>
            <a:r>
              <a:rPr lang="en-US" sz="7200" dirty="0">
                <a:latin typeface="Times New Roman"/>
                <a:cs typeface="Times New Roman"/>
              </a:rPr>
              <a:t>- Less than container load</a:t>
            </a:r>
            <a:endParaRPr lang="en-US" dirty="0"/>
          </a:p>
          <a:p>
            <a:pPr>
              <a:buFont typeface="Arial" panose="020F0502020204030204" pitchFamily="34" charset="0"/>
              <a:buChar char="•"/>
            </a:pPr>
            <a:endParaRPr lang="en-US" sz="7200" b="1" dirty="0">
              <a:latin typeface="Times New Roman"/>
              <a:cs typeface="Times New Roman"/>
            </a:endParaRPr>
          </a:p>
          <a:p>
            <a:r>
              <a:rPr lang="en-US" dirty="0"/>
              <a:t/>
            </a:r>
            <a:br>
              <a:rPr lang="en-US" dirty="0"/>
            </a:br>
            <a:endParaRPr lang="en-US" dirty="0"/>
          </a:p>
          <a:p>
            <a:pPr>
              <a:buFont typeface="Arial" panose="020F0502020204030204" pitchFamily="34" charset="0"/>
              <a:buChar char="•"/>
            </a:pPr>
            <a:endParaRPr lang="en-US" dirty="0">
              <a:latin typeface="Times New Roman"/>
              <a:cs typeface="Times New Roman"/>
            </a:endParaRPr>
          </a:p>
          <a:p>
            <a:endParaRPr lang="en-US" dirty="0">
              <a:latin typeface="Times New Roman"/>
              <a:cs typeface="Times New Roman"/>
            </a:endParaRPr>
          </a:p>
          <a:p>
            <a:r>
              <a:rPr lang="en-US" dirty="0"/>
              <a:t/>
            </a:r>
            <a:br>
              <a:rPr lang="en-US" dirty="0"/>
            </a:br>
            <a:endParaRPr lang="en-US" dirty="0"/>
          </a:p>
          <a:p>
            <a:r>
              <a:rPr lang="en-US" dirty="0"/>
              <a:t/>
            </a:r>
            <a:br>
              <a:rPr lang="en-US" dirty="0"/>
            </a:br>
            <a:endParaRPr lang="en-US">
              <a:cs typeface="Calibri"/>
            </a:endParaRPr>
          </a:p>
          <a:p>
            <a:endParaRPr lang="en-US" dirty="0">
              <a:cs typeface="Calibri"/>
            </a:endParaRPr>
          </a:p>
        </p:txBody>
      </p:sp>
      <p:pic>
        <p:nvPicPr>
          <p:cNvPr id="5" name="Picture 5" descr="A picture containing sky&#10;&#10;Description automatically generated">
            <a:extLst>
              <a:ext uri="{FF2B5EF4-FFF2-40B4-BE49-F238E27FC236}">
                <a16:creationId xmlns:a16="http://schemas.microsoft.com/office/drawing/2014/main" xmlns="" id="{14CB66DB-2198-48B2-BA3C-EFF961D3D6C8}"/>
              </a:ext>
            </a:extLst>
          </p:cNvPr>
          <p:cNvPicPr>
            <a:picLocks noChangeAspect="1"/>
          </p:cNvPicPr>
          <p:nvPr/>
        </p:nvPicPr>
        <p:blipFill>
          <a:blip r:embed="rId2"/>
          <a:stretch>
            <a:fillRect/>
          </a:stretch>
        </p:blipFill>
        <p:spPr>
          <a:xfrm>
            <a:off x="6686093" y="2630532"/>
            <a:ext cx="4216443" cy="2807787"/>
          </a:xfrm>
          <a:prstGeom prst="rect">
            <a:avLst/>
          </a:prstGeom>
        </p:spPr>
      </p:pic>
    </p:spTree>
    <p:extLst>
      <p:ext uri="{BB962C8B-B14F-4D97-AF65-F5344CB8AC3E}">
        <p14:creationId xmlns:p14="http://schemas.microsoft.com/office/powerpoint/2010/main" val="184883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AD391F7-1371-4944-AA40-C42110F46C0E}"/>
              </a:ext>
            </a:extLst>
          </p:cNvPr>
          <p:cNvSpPr>
            <a:spLocks noGrp="1"/>
          </p:cNvSpPr>
          <p:nvPr>
            <p:ph type="title"/>
          </p:nvPr>
        </p:nvSpPr>
        <p:spPr>
          <a:xfrm>
            <a:off x="794568" y="704137"/>
            <a:ext cx="10736893" cy="1429881"/>
          </a:xfrm>
        </p:spPr>
        <p:txBody>
          <a:bodyPr/>
          <a:lstStyle/>
          <a:p>
            <a:r>
              <a:rPr lang="en-US" sz="4400" dirty="0" err="1">
                <a:latin typeface="Times New Roman"/>
                <a:cs typeface="Times New Roman"/>
              </a:rPr>
              <a:t>ZincTrans</a:t>
            </a:r>
            <a:r>
              <a:rPr lang="en-US" sz="4400" dirty="0">
                <a:latin typeface="Times New Roman"/>
                <a:cs typeface="Times New Roman"/>
              </a:rPr>
              <a:t> offers different modes of transport:</a:t>
            </a:r>
            <a:endParaRPr lang="en-US" sz="4400" dirty="0"/>
          </a:p>
          <a:p>
            <a:endParaRPr lang="en-US" dirty="0">
              <a:cs typeface="Calibri Light"/>
            </a:endParaRPr>
          </a:p>
        </p:txBody>
      </p:sp>
      <p:sp>
        <p:nvSpPr>
          <p:cNvPr id="6" name="Content Placeholder 5">
            <a:extLst>
              <a:ext uri="{FF2B5EF4-FFF2-40B4-BE49-F238E27FC236}">
                <a16:creationId xmlns:a16="http://schemas.microsoft.com/office/drawing/2014/main" xmlns="" id="{E154A128-D740-4BE5-A73F-90EDACD1ED3A}"/>
              </a:ext>
            </a:extLst>
          </p:cNvPr>
          <p:cNvSpPr>
            <a:spLocks noGrp="1"/>
          </p:cNvSpPr>
          <p:nvPr>
            <p:ph idx="1"/>
          </p:nvPr>
        </p:nvSpPr>
        <p:spPr>
          <a:xfrm>
            <a:off x="794567" y="2023186"/>
            <a:ext cx="10058400" cy="4023360"/>
          </a:xfrm>
        </p:spPr>
        <p:txBody>
          <a:bodyPr vert="horz" lIns="0" tIns="45720" rIns="0" bIns="45720" rtlCol="0" anchor="t">
            <a:normAutofit/>
          </a:bodyPr>
          <a:lstStyle/>
          <a:p>
            <a:pPr>
              <a:buFont typeface="Arial,Sans-Serif" panose="020F0502020204030204" pitchFamily="34" charset="0"/>
              <a:buChar char="•"/>
            </a:pPr>
            <a:r>
              <a:rPr lang="en-US" b="1" dirty="0">
                <a:latin typeface="Times New Roman"/>
                <a:cs typeface="Times New Roman"/>
              </a:rPr>
              <a:t>Road transport (international and domestic)</a:t>
            </a:r>
            <a:endParaRPr lang="en-US">
              <a:latin typeface="Times New Roman"/>
              <a:ea typeface="+mn-lt"/>
              <a:cs typeface="+mn-lt"/>
            </a:endParaRPr>
          </a:p>
          <a:p>
            <a:pPr marL="0" indent="0">
              <a:buNone/>
            </a:pPr>
            <a:r>
              <a:rPr lang="en-US" dirty="0">
                <a:latin typeface="Times New Roman"/>
                <a:cs typeface="Times New Roman"/>
              </a:rPr>
              <a:t>- Break bulk cargo</a:t>
            </a:r>
            <a:endParaRPr lang="en-US">
              <a:latin typeface="Times New Roman"/>
              <a:ea typeface="+mn-lt"/>
              <a:cs typeface="+mn-lt"/>
            </a:endParaRPr>
          </a:p>
          <a:p>
            <a:pPr marL="0" indent="0">
              <a:buNone/>
            </a:pPr>
            <a:r>
              <a:rPr lang="en-US" dirty="0">
                <a:latin typeface="Times New Roman"/>
                <a:cs typeface="Times New Roman"/>
              </a:rPr>
              <a:t>- Full truck load</a:t>
            </a:r>
            <a:endParaRPr lang="en-US">
              <a:latin typeface="Times New Roman"/>
              <a:ea typeface="+mn-lt"/>
              <a:cs typeface="+mn-lt"/>
            </a:endParaRPr>
          </a:p>
          <a:p>
            <a:pPr marL="0" indent="0">
              <a:buNone/>
            </a:pPr>
            <a:r>
              <a:rPr lang="en-US" dirty="0">
                <a:latin typeface="Times New Roman"/>
                <a:cs typeface="Times New Roman"/>
              </a:rPr>
              <a:t>- Dangerous goods</a:t>
            </a:r>
          </a:p>
          <a:p>
            <a:pPr marL="0" indent="0">
              <a:buNone/>
            </a:pPr>
            <a:endParaRPr lang="en-US" dirty="0">
              <a:latin typeface="Times New Roman"/>
              <a:cs typeface="Times New Roman"/>
            </a:endParaRPr>
          </a:p>
          <a:p>
            <a:pPr>
              <a:buNone/>
            </a:pPr>
            <a:r>
              <a:rPr lang="en-US" dirty="0">
                <a:latin typeface="Times New Roman"/>
                <a:cs typeface="Times New Roman"/>
              </a:rPr>
              <a:t>Types of trailers:</a:t>
            </a:r>
          </a:p>
          <a:p>
            <a:pPr>
              <a:buFont typeface="Courier New" panose="020F0502020204030204" pitchFamily="34" charset="0"/>
              <a:buChar char="o"/>
            </a:pPr>
            <a:r>
              <a:rPr lang="en-US" dirty="0">
                <a:latin typeface="Times New Roman"/>
                <a:cs typeface="Times New Roman"/>
              </a:rPr>
              <a:t> Tandem trailers</a:t>
            </a:r>
            <a:endParaRPr lang="en-US">
              <a:latin typeface="Times New Roman"/>
              <a:cs typeface="Calibri" panose="020F0502020204030204"/>
            </a:endParaRPr>
          </a:p>
          <a:p>
            <a:pPr>
              <a:buFont typeface="Courier New" panose="020F0502020204030204" pitchFamily="34" charset="0"/>
              <a:buChar char="o"/>
            </a:pPr>
            <a:r>
              <a:rPr lang="en-US" dirty="0">
                <a:latin typeface="Times New Roman"/>
                <a:cs typeface="Times New Roman"/>
              </a:rPr>
              <a:t> Universal trailers</a:t>
            </a:r>
            <a:endParaRPr lang="en-US" dirty="0" err="1">
              <a:cs typeface="Calibri" panose="020F0502020204030204"/>
            </a:endParaRPr>
          </a:p>
          <a:p>
            <a:pPr>
              <a:buFont typeface="Calibri"/>
              <a:buChar char=" "/>
            </a:pPr>
            <a:endParaRPr lang="en-US" dirty="0">
              <a:latin typeface="Times New Roman"/>
              <a:cs typeface="Times New Roman"/>
            </a:endParaRPr>
          </a:p>
          <a:p>
            <a:pPr marL="0" indent="0">
              <a:buNone/>
            </a:pPr>
            <a:endParaRPr lang="en-US" dirty="0">
              <a:latin typeface="Times New Roman"/>
              <a:cs typeface="Times New Roman"/>
            </a:endParaRPr>
          </a:p>
        </p:txBody>
      </p:sp>
      <p:pic>
        <p:nvPicPr>
          <p:cNvPr id="7" name="Picture 7">
            <a:extLst>
              <a:ext uri="{FF2B5EF4-FFF2-40B4-BE49-F238E27FC236}">
                <a16:creationId xmlns:a16="http://schemas.microsoft.com/office/drawing/2014/main" xmlns="" id="{C4F6D3A2-88F0-45BB-A610-3973A4EDA033}"/>
              </a:ext>
            </a:extLst>
          </p:cNvPr>
          <p:cNvPicPr>
            <a:picLocks noChangeAspect="1"/>
          </p:cNvPicPr>
          <p:nvPr/>
        </p:nvPicPr>
        <p:blipFill>
          <a:blip r:embed="rId2"/>
          <a:stretch>
            <a:fillRect/>
          </a:stretch>
        </p:blipFill>
        <p:spPr>
          <a:xfrm>
            <a:off x="8022920" y="2201963"/>
            <a:ext cx="3212927" cy="2120049"/>
          </a:xfrm>
          <a:prstGeom prst="rect">
            <a:avLst/>
          </a:prstGeom>
        </p:spPr>
      </p:pic>
      <p:pic>
        <p:nvPicPr>
          <p:cNvPr id="8" name="Picture 8" descr="A picture containing truck, sky, road, outdoor&#10;&#10;Description automatically generated">
            <a:extLst>
              <a:ext uri="{FF2B5EF4-FFF2-40B4-BE49-F238E27FC236}">
                <a16:creationId xmlns:a16="http://schemas.microsoft.com/office/drawing/2014/main" xmlns="" id="{FB549D3C-472C-4700-A7D5-66346F704608}"/>
              </a:ext>
            </a:extLst>
          </p:cNvPr>
          <p:cNvPicPr>
            <a:picLocks noChangeAspect="1"/>
          </p:cNvPicPr>
          <p:nvPr/>
        </p:nvPicPr>
        <p:blipFill>
          <a:blip r:embed="rId3"/>
          <a:stretch>
            <a:fillRect/>
          </a:stretch>
        </p:blipFill>
        <p:spPr>
          <a:xfrm>
            <a:off x="5507276" y="3862780"/>
            <a:ext cx="2962406" cy="2065620"/>
          </a:xfrm>
          <a:prstGeom prst="rect">
            <a:avLst/>
          </a:prstGeom>
        </p:spPr>
      </p:pic>
      <p:cxnSp>
        <p:nvCxnSpPr>
          <p:cNvPr id="9" name="Connector: Curved 8">
            <a:extLst>
              <a:ext uri="{FF2B5EF4-FFF2-40B4-BE49-F238E27FC236}">
                <a16:creationId xmlns:a16="http://schemas.microsoft.com/office/drawing/2014/main" xmlns="" id="{E67DEEC3-C697-422A-AB67-B455ED71C4F0}"/>
              </a:ext>
            </a:extLst>
          </p:cNvPr>
          <p:cNvCxnSpPr/>
          <p:nvPr/>
        </p:nvCxnSpPr>
        <p:spPr>
          <a:xfrm>
            <a:off x="3363238" y="4861142"/>
            <a:ext cx="1311057" cy="7891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99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0DA9F55-FE19-4A57-9115-C26221C7AE60}"/>
              </a:ext>
            </a:extLst>
          </p:cNvPr>
          <p:cNvSpPr txBox="1"/>
          <p:nvPr/>
        </p:nvSpPr>
        <p:spPr>
          <a:xfrm>
            <a:off x="2668044" y="2012805"/>
            <a:ext cx="6855910" cy="240065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600" dirty="0">
                <a:latin typeface="Times New Roman"/>
                <a:ea typeface="+mn-lt"/>
                <a:cs typeface="+mn-lt"/>
              </a:rPr>
              <a:t>Thank you for your attention!</a:t>
            </a:r>
            <a:endParaRPr lang="en-US" sz="6600" dirty="0">
              <a:latin typeface="Times New Roman"/>
              <a:cs typeface="Times New Roman"/>
            </a:endParaRPr>
          </a:p>
          <a:p>
            <a:pPr algn="l"/>
            <a:endParaRPr lang="en-US" dirty="0">
              <a:cs typeface="Calibri"/>
            </a:endParaRPr>
          </a:p>
        </p:txBody>
      </p:sp>
    </p:spTree>
    <p:extLst>
      <p:ext uri="{BB962C8B-B14F-4D97-AF65-F5344CB8AC3E}">
        <p14:creationId xmlns:p14="http://schemas.microsoft.com/office/powerpoint/2010/main" val="293188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281</Words>
  <Application>Microsoft Office PowerPoint</Application>
  <PresentationFormat>Panoramiczny</PresentationFormat>
  <Paragraphs>50</Paragraphs>
  <Slides>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7</vt:i4>
      </vt:variant>
    </vt:vector>
  </HeadingPairs>
  <TitlesOfParts>
    <vt:vector size="14" baseType="lpstr">
      <vt:lpstr>Arial</vt:lpstr>
      <vt:lpstr>Arial,Sans-Serif</vt:lpstr>
      <vt:lpstr>Calibri</vt:lpstr>
      <vt:lpstr>Calibri Light</vt:lpstr>
      <vt:lpstr>Courier New</vt:lpstr>
      <vt:lpstr>Times New Roman</vt:lpstr>
      <vt:lpstr>Retrospect</vt:lpstr>
      <vt:lpstr>ZincTrans</vt:lpstr>
      <vt:lpstr>ZincTrans...</vt:lpstr>
      <vt:lpstr>OUR core VALUES </vt:lpstr>
      <vt:lpstr>Prezentacja programu PowerPoint</vt:lpstr>
      <vt:lpstr>ZincTrans offers different modes of transport: </vt:lpstr>
      <vt:lpstr>ZincTrans offers different modes of transport: </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EdytaM</dc:creator>
  <cp:lastModifiedBy>Edyta Mieńko</cp:lastModifiedBy>
  <cp:revision>263</cp:revision>
  <dcterms:created xsi:type="dcterms:W3CDTF">2021-02-10T19:51:50Z</dcterms:created>
  <dcterms:modified xsi:type="dcterms:W3CDTF">2021-05-17T16:55:47Z</dcterms:modified>
</cp:coreProperties>
</file>