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61BCEA-6657-4638-AEDA-6A973C6DC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847C20F-14D6-4874-B239-04CA7D308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C8A6E0-0955-4D6A-9BD3-53F005EB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41B1D6-68E1-47EF-BE73-C28AABB7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2C5C11-96EE-4E60-8632-8D3E5FBE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1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00BA4-0E90-46A7-8ED7-E353675E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C7D1C3-840A-483A-8869-B497BBE33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28E08F-880F-4DC1-BC03-B85214EC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6D29F9-E43B-4159-BCD7-0F3AEDEC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B98C05-8E8F-4B94-BCCA-F3784BDF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8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3FC3D9A-EB8B-4BB6-ADEE-F48C80CF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AF9AA18-CA55-499A-B2B4-B7632FC50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A7F5CC-CBC4-4EC0-B336-882E1ABD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8D21C5-C63D-489C-9338-3DDD6347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55897E-03CE-4F32-B7D2-362B521E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65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998269-9635-46DE-A284-6E4696CB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877D31-67B1-441B-97A5-748A38073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34B14E-2957-4615-AC95-5262C98B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FF526C-A7B5-4EC4-A34F-4FC52D7D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69AA51-60CC-4F9D-8A02-EBD13DC8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74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50E45F-E66A-46C5-A4D0-6CBDC8D2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EE0C3F-6884-43D3-B5D0-17F216781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CBD486-53EA-47C0-BA02-CC5F8688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26097F-E2C1-4CDF-BC55-A5194775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BE12A1-7224-44DF-B4DD-017E0C38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00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383FEA-1768-478D-B920-1A536587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41AF1-AF7D-4584-8D00-08392BAD8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CF89E08-B3CA-44C3-AEE3-7BFAC2A51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4EEAB4-5226-47AB-809A-6CA0B53F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DC5B8A-B0B0-45DC-A983-9182B834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32A3E4-45A7-4BAB-A5D8-D1E98333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32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6B445-2F31-4DDA-9158-5A96E9D8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1CE743-EFA1-434B-8F7C-C157BD78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046314-1537-4BFA-A9FF-BFF7D5B0E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041BCB-C5E5-432C-B29C-909298428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57660FF-AC03-4DA8-B9BD-48BB140FD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A5BB940-20BB-4E0B-8D81-1399FD5A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56B5FFE-CAB6-4DFE-9E6A-2081B3F7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9D5207-6E3B-49D5-8376-9DD8321B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5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2528C-128C-4059-A23D-8EF4A816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77A6AC5-D251-4BFA-8577-B25E0658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494363-5F5F-49C1-A912-DC7A1639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A23905-E107-4A5B-AD69-3B418BB6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233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BC4C00B-67D1-4B81-A550-04C856F7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09D73E-BAEB-44A0-9262-87931A40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325E650-B86A-4F4E-9569-1D4841A2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88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488B8-50FE-4266-A75D-C092FC86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1B7402-7F7A-46B2-B5BB-52C92DE3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B9FC77-20CC-45A9-BB46-727ABD7F2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45CC1B-FE5D-4E2A-A4C8-7C5ED0B8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29AC7D-D2DE-426D-9283-4CB6E2D4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26D81D-CEC2-4E05-9445-57569945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2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06AA3-6550-4B18-854C-CDD9C034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9669EE8-36F8-43C3-9E37-7C1B627EF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DF0710-331D-4B1F-967F-BB984194F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71D3C7-14D8-42C6-AB02-DA46B769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17AD141-9AF5-4B52-9A5F-E87127E5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4B51C6B-8AC1-457A-A370-05A6CE46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4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43C02E4-BF1C-4371-AED2-0C9F9B49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D5EB22C-14B3-46D4-9813-861302DB0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42EBEA-9609-4DAE-B86C-9B5C36B25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C8D8-290E-4FEE-86EC-0311F2E6FC9A}" type="datetimeFigureOut">
              <a:rPr lang="pl-PL" smtClean="0"/>
              <a:t>29.04.2021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600608-BFD4-4616-9677-4C4E4DAB4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E1FDDC-7949-4FCB-9910-21ECC3135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8539-29E2-4B56-BF9A-A3803B1AE0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38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E5C87-8AFF-496E-BAA7-BB6E30E18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319" y="13927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 err="1">
                <a:latin typeface="+mn-lt"/>
              </a:rPr>
              <a:t>Organisation</a:t>
            </a:r>
            <a:r>
              <a:rPr lang="pl-PL" b="1" dirty="0">
                <a:latin typeface="+mn-lt"/>
              </a:rPr>
              <a:t> of the transport from Austria to Poland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2CE4E8-C77A-4444-AD52-C04601E2B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8341" y="4150678"/>
            <a:ext cx="9144000" cy="1655762"/>
          </a:xfrm>
        </p:spPr>
        <p:txBody>
          <a:bodyPr/>
          <a:lstStyle/>
          <a:p>
            <a:r>
              <a:rPr lang="pl-PL" dirty="0"/>
              <a:t>Project : </a:t>
            </a:r>
            <a:r>
              <a:rPr lang="pl-PL" dirty="0" err="1"/>
              <a:t>Necessary</a:t>
            </a:r>
            <a:r>
              <a:rPr lang="pl-PL" dirty="0"/>
              <a:t> </a:t>
            </a:r>
            <a:r>
              <a:rPr lang="pl-PL" dirty="0" err="1"/>
              <a:t>Skills</a:t>
            </a:r>
            <a:r>
              <a:rPr lang="pl-PL" dirty="0"/>
              <a:t> and Instruments for Supply Chain Management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3648746-41C7-4D5C-A501-83CDDE8D4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1" y="151074"/>
            <a:ext cx="2243214" cy="153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00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D6A23A-7B36-4B6C-85DD-0BEB048B9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INCOTERMS 2020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302C1-3DF0-48B0-A4FF-DA9F9CBC0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sz="3600" b="1" dirty="0">
                <a:solidFill>
                  <a:srgbClr val="0000CC"/>
                </a:solidFill>
              </a:rPr>
              <a:t>Transport from Austria to Poland -- EXW (Ex-</a:t>
            </a:r>
            <a:r>
              <a:rPr lang="pl-PL" sz="3600" b="1" dirty="0" err="1">
                <a:solidFill>
                  <a:srgbClr val="0000CC"/>
                </a:solidFill>
              </a:rPr>
              <a:t>Work</a:t>
            </a:r>
            <a:r>
              <a:rPr lang="pl-PL" sz="3600" b="1" dirty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The 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seller has fulfilled its obligation when the goods are made available to the buyer, usually at the seller’s location. </a:t>
            </a:r>
            <a:endParaRPr lang="pl-PL" dirty="0">
              <a:solidFill>
                <a:srgbClr val="34312E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The seller should package the goods appropriately or as specified in the agreement between both parties. 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The buyer is responsible for loading the goods on their transport and everything else necessary to get the goods to the final destination.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>
              <a:lnSpc>
                <a:spcPct val="120000"/>
              </a:lnSpc>
            </a:pPr>
            <a:endParaRPr lang="pl-PL" dirty="0">
              <a:solidFill>
                <a:srgbClr val="34312E"/>
              </a:solidFill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dirty="0" err="1">
                <a:solidFill>
                  <a:srgbClr val="0000CC"/>
                </a:solidFill>
                <a:latin typeface="Source Sans Pro" panose="020B0503030403020204" pitchFamily="34" charset="0"/>
              </a:rPr>
              <a:t>Attention</a:t>
            </a:r>
            <a:r>
              <a:rPr lang="pl-PL" dirty="0">
                <a:solidFill>
                  <a:srgbClr val="0000CC"/>
                </a:solidFill>
                <a:latin typeface="Source Sans Pro" panose="020B0503030403020204" pitchFamily="34" charset="0"/>
              </a:rPr>
              <a:t> ! T</a:t>
            </a:r>
            <a:r>
              <a:rPr lang="en-US" dirty="0">
                <a:solidFill>
                  <a:srgbClr val="0000CC"/>
                </a:solidFill>
                <a:latin typeface="Source Sans Pro" panose="020B0503030403020204" pitchFamily="34" charset="0"/>
              </a:rPr>
              <a:t>he buyer is at risk even if the </a:t>
            </a:r>
            <a:r>
              <a:rPr lang="en-US" b="1" dirty="0">
                <a:solidFill>
                  <a:srgbClr val="0000CC"/>
                </a:solidFill>
                <a:latin typeface="Source Sans Pro" panose="020B0503030403020204" pitchFamily="34" charset="0"/>
              </a:rPr>
              <a:t>seller</a:t>
            </a:r>
            <a:r>
              <a:rPr lang="en-US" dirty="0">
                <a:solidFill>
                  <a:srgbClr val="0000CC"/>
                </a:solidFill>
                <a:latin typeface="Source Sans Pro" panose="020B0503030403020204" pitchFamily="34" charset="0"/>
              </a:rPr>
              <a:t> is assisting with the loading.</a:t>
            </a:r>
            <a:endParaRPr lang="pl-PL" dirty="0">
              <a:solidFill>
                <a:srgbClr val="0000CC"/>
              </a:solidFill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00CC"/>
                </a:solidFill>
                <a:latin typeface="Source Sans Pro" panose="020B0503030403020204" pitchFamily="34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Source Sans Pro" panose="020B0503030403020204" pitchFamily="34" charset="0"/>
              </a:rPr>
              <a:t>Precautions should be taken</a:t>
            </a:r>
            <a:r>
              <a:rPr lang="en-US" dirty="0">
                <a:solidFill>
                  <a:srgbClr val="0000CC"/>
                </a:solidFill>
                <a:latin typeface="Source Sans Pro" panose="020B0503030403020204" pitchFamily="34" charset="0"/>
              </a:rPr>
              <a:t>.</a:t>
            </a:r>
            <a:endParaRPr lang="pl-PL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C3857-6FEE-49FF-BAB9-DBB77E718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745"/>
            <a:ext cx="10515600" cy="1325563"/>
          </a:xfrm>
        </p:spPr>
        <p:txBody>
          <a:bodyPr/>
          <a:lstStyle/>
          <a:p>
            <a:pPr algn="ctr"/>
            <a:r>
              <a:rPr lang="pl-PL" b="1" dirty="0" err="1">
                <a:latin typeface="+mn-lt"/>
              </a:rPr>
              <a:t>What</a:t>
            </a:r>
            <a:r>
              <a:rPr lang="pl-PL" b="1" dirty="0">
                <a:latin typeface="+mn-lt"/>
              </a:rPr>
              <a:t> INCOTERMS </a:t>
            </a:r>
            <a:r>
              <a:rPr lang="pl-PL" b="1" dirty="0" err="1">
                <a:latin typeface="+mn-lt"/>
              </a:rPr>
              <a:t>could</a:t>
            </a:r>
            <a:r>
              <a:rPr lang="pl-PL" b="1" dirty="0">
                <a:latin typeface="+mn-lt"/>
              </a:rPr>
              <a:t> be </a:t>
            </a:r>
            <a:r>
              <a:rPr lang="pl-PL" b="1" dirty="0" err="1">
                <a:latin typeface="+mn-lt"/>
              </a:rPr>
              <a:t>used</a:t>
            </a:r>
            <a:r>
              <a:rPr lang="pl-PL" b="1" dirty="0">
                <a:latin typeface="+mn-lt"/>
              </a:rPr>
              <a:t> for </a:t>
            </a:r>
            <a:r>
              <a:rPr lang="pl-PL" b="1" dirty="0" err="1">
                <a:latin typeface="+mn-lt"/>
              </a:rPr>
              <a:t>our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situation</a:t>
            </a:r>
            <a:r>
              <a:rPr lang="pl-PL" b="1" dirty="0">
                <a:latin typeface="+mn-lt"/>
              </a:rPr>
              <a:t>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F60232-289F-4A54-ACCF-E723A3217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539"/>
            <a:ext cx="10515600" cy="502983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000" b="1" dirty="0">
                <a:solidFill>
                  <a:srgbClr val="0000CC"/>
                </a:solidFill>
              </a:rPr>
              <a:t>FCA – </a:t>
            </a:r>
            <a:r>
              <a:rPr lang="pl-PL" sz="4000" b="1" dirty="0" err="1">
                <a:solidFill>
                  <a:srgbClr val="0000CC"/>
                </a:solidFill>
              </a:rPr>
              <a:t>Free</a:t>
            </a:r>
            <a:r>
              <a:rPr lang="pl-PL" sz="4000" b="1" dirty="0">
                <a:solidFill>
                  <a:srgbClr val="0000CC"/>
                </a:solidFill>
              </a:rPr>
              <a:t> Carrier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rgbClr val="0000CC"/>
                </a:solidFill>
              </a:rPr>
              <a:t>Most </a:t>
            </a:r>
            <a:r>
              <a:rPr lang="pl-PL" b="1" dirty="0" err="1">
                <a:solidFill>
                  <a:srgbClr val="0000CC"/>
                </a:solidFill>
              </a:rPr>
              <a:t>Often</a:t>
            </a:r>
            <a:endParaRPr lang="pl-PL" b="1" dirty="0">
              <a:solidFill>
                <a:srgbClr val="0000CC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he buyer hires a transport that picks up the goods at the seller’s warehouse. 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The seller must load the goods on the buyer’s transport, at which point the risk for the goods transfer to the buyer.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Alternatively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(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very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rarely</a:t>
            </a:r>
            <a:r>
              <a:rPr lang="pl-PL" b="1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)</a:t>
            </a: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he seller and buyer may agree that the seller transport the goods </a:t>
            </a: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to a </a:t>
            </a:r>
            <a:r>
              <a:rPr lang="pl-PL" b="0" i="0" dirty="0" err="1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buyer’s</a:t>
            </a: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warehouse. In this case, the buyer is responsible for unloading the goods from the seller’s transport.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In both cases, the seller should package the goods appropriately or as specified in the agreement between both parties</a:t>
            </a:r>
            <a:endParaRPr lang="pl-PL" b="1" i="0" dirty="0">
              <a:solidFill>
                <a:srgbClr val="0000CC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In addition, the seller is responsible for export clearance.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(EX-1) – In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case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if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the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goods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will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be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transported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beyond</a:t>
            </a:r>
            <a:r>
              <a:rPr lang="pl-PL" b="1" i="0" dirty="0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 the EU </a:t>
            </a:r>
            <a:r>
              <a:rPr lang="pl-PL" b="1" i="0" dirty="0" err="1">
                <a:solidFill>
                  <a:srgbClr val="0000CC"/>
                </a:solidFill>
                <a:effectLst/>
                <a:latin typeface="Source Sans Pro" panose="020B0503030403020204" pitchFamily="34" charset="0"/>
              </a:rPr>
              <a:t>borders</a:t>
            </a:r>
            <a:endParaRPr lang="pl-PL" b="1" dirty="0">
              <a:solidFill>
                <a:srgbClr val="0000CC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6D78A60-C0B0-4E24-9333-CC4CFFE3A5D6}"/>
              </a:ext>
            </a:extLst>
          </p:cNvPr>
          <p:cNvSpPr txBox="1"/>
          <p:nvPr/>
        </p:nvSpPr>
        <p:spPr>
          <a:xfrm>
            <a:off x="916388" y="6354375"/>
            <a:ext cx="99768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https://www.shippingsolutions.com/blog/incoterms-2020-fca-spotlight-on-free-carrier</a:t>
            </a:r>
          </a:p>
        </p:txBody>
      </p:sp>
    </p:spTree>
    <p:extLst>
      <p:ext uri="{BB962C8B-B14F-4D97-AF65-F5344CB8AC3E}">
        <p14:creationId xmlns:p14="http://schemas.microsoft.com/office/powerpoint/2010/main" val="421492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FBC504-F98D-4052-94AC-B0A873CB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OF </a:t>
            </a:r>
            <a:r>
              <a:rPr lang="pl-PL" b="1" dirty="0" err="1">
                <a:latin typeface="+mn-lt"/>
              </a:rPr>
              <a:t>course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it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could</a:t>
            </a:r>
            <a:r>
              <a:rPr lang="pl-PL" b="1" dirty="0">
                <a:latin typeface="+mn-lt"/>
              </a:rPr>
              <a:t> be </a:t>
            </a:r>
            <a:r>
              <a:rPr lang="pl-PL" b="1" dirty="0" err="1">
                <a:latin typeface="+mn-lt"/>
              </a:rPr>
              <a:t>other</a:t>
            </a:r>
            <a:r>
              <a:rPr lang="pl-PL" b="1" dirty="0">
                <a:latin typeface="+mn-lt"/>
              </a:rPr>
              <a:t>, for </a:t>
            </a:r>
            <a:r>
              <a:rPr lang="pl-PL" b="1" dirty="0" err="1">
                <a:latin typeface="+mn-lt"/>
              </a:rPr>
              <a:t>example</a:t>
            </a:r>
            <a:r>
              <a:rPr lang="pl-PL" b="1" dirty="0">
                <a:latin typeface="+mn-lt"/>
              </a:rPr>
              <a:t>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DDP- Delivery </a:t>
            </a:r>
            <a:r>
              <a:rPr lang="pl-PL" b="1" dirty="0" err="1">
                <a:latin typeface="+mn-lt"/>
              </a:rPr>
              <a:t>Duty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Paid</a:t>
            </a:r>
            <a:r>
              <a:rPr lang="pl-PL" b="1" dirty="0">
                <a:latin typeface="+mn-lt"/>
              </a:rPr>
              <a:t>, BUT 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E70D2-3FF8-4A33-AF4B-AF95C5448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DDP puts the maximum risk and responsibility on the seller.</a:t>
            </a:r>
            <a:r>
              <a:rPr lang="pl-PL" dirty="0">
                <a:solidFill>
                  <a:srgbClr val="34312E"/>
                </a:solidFill>
                <a:latin typeface="Source Sans Pro" panose="020B0503030403020204" pitchFamily="34" charset="0"/>
              </a:rPr>
              <a:t> </a:t>
            </a:r>
          </a:p>
          <a:p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It requires the seller take responsibility for clearing the goods for export, 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ear all risks and costs associated with delivering the goods,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U</a:t>
            </a:r>
            <a:r>
              <a:rPr lang="en-US" b="0" i="0" dirty="0" err="1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nload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 goods at the terminal at the named port or place of destination,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r>
              <a:rPr lang="pl-PL" dirty="0">
                <a:solidFill>
                  <a:srgbClr val="34312E"/>
                </a:solidFill>
                <a:latin typeface="Source Sans Pro" panose="020B0503030403020204" pitchFamily="34" charset="0"/>
              </a:rPr>
              <a:t>C</a:t>
            </a:r>
            <a:r>
              <a:rPr lang="en-US" b="0" i="0" dirty="0" err="1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lear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 the goods for import clearance and payment, </a:t>
            </a:r>
            <a:endParaRPr lang="pl-PL" dirty="0">
              <a:solidFill>
                <a:srgbClr val="34312E"/>
              </a:solidFill>
              <a:latin typeface="Source Sans Pro" panose="020B0503030403020204" pitchFamily="34" charset="0"/>
            </a:endParaRPr>
          </a:p>
          <a:p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ring the goods to the place of destination.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Risk transfers to the buyer </a:t>
            </a:r>
            <a:r>
              <a:rPr lang="pl-PL" b="0" i="0" dirty="0" err="1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only</a:t>
            </a:r>
            <a:r>
              <a:rPr lang="pl-PL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b="0" i="0" dirty="0">
                <a:solidFill>
                  <a:srgbClr val="34312E"/>
                </a:solidFill>
                <a:effectLst/>
                <a:latin typeface="Source Sans Pro" panose="020B0503030403020204" pitchFamily="34" charset="0"/>
              </a:rPr>
              <a:t>at the destination</a:t>
            </a:r>
            <a:endParaRPr lang="pl-PL" b="0" i="0" dirty="0">
              <a:solidFill>
                <a:srgbClr val="34312E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3B94333-FD47-40F8-B856-0B19E3A1082D}"/>
              </a:ext>
            </a:extLst>
          </p:cNvPr>
          <p:cNvSpPr txBox="1"/>
          <p:nvPr/>
        </p:nvSpPr>
        <p:spPr>
          <a:xfrm>
            <a:off x="838200" y="6176963"/>
            <a:ext cx="60946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/>
              <a:t>https://www.shippingsolutions.com/blog/incoterms-ddp</a:t>
            </a:r>
          </a:p>
        </p:txBody>
      </p:sp>
    </p:spTree>
    <p:extLst>
      <p:ext uri="{BB962C8B-B14F-4D97-AF65-F5344CB8AC3E}">
        <p14:creationId xmlns:p14="http://schemas.microsoft.com/office/powerpoint/2010/main" val="3461884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634DC1-A793-4441-9A45-7D0C144C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DDP – Delivery </a:t>
            </a:r>
            <a:r>
              <a:rPr lang="pl-PL" b="1" dirty="0" err="1">
                <a:latin typeface="+mn-lt"/>
              </a:rPr>
              <a:t>Duty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Paid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142287-7CBA-4541-A93F-E81FD8EE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200" b="1" dirty="0" err="1">
                <a:solidFill>
                  <a:srgbClr val="0000CC"/>
                </a:solidFill>
              </a:rPr>
              <a:t>Suggestion</a:t>
            </a:r>
            <a:r>
              <a:rPr lang="pl-PL" sz="3200" b="1" dirty="0">
                <a:solidFill>
                  <a:srgbClr val="0000CC"/>
                </a:solidFill>
              </a:rPr>
              <a:t> for </a:t>
            </a:r>
            <a:r>
              <a:rPr lang="pl-PL" sz="3200" b="1" dirty="0" err="1">
                <a:solidFill>
                  <a:srgbClr val="0000CC"/>
                </a:solidFill>
              </a:rPr>
              <a:t>Sellers</a:t>
            </a:r>
            <a:r>
              <a:rPr lang="pl-PL" sz="3200" b="1" dirty="0">
                <a:solidFill>
                  <a:srgbClr val="0000CC"/>
                </a:solidFill>
              </a:rPr>
              <a:t> </a:t>
            </a:r>
            <a:r>
              <a:rPr lang="pl-PL" sz="3200" dirty="0">
                <a:solidFill>
                  <a:srgbClr val="0000CC"/>
                </a:solidFill>
              </a:rPr>
              <a:t>: </a:t>
            </a:r>
            <a:r>
              <a:rPr lang="pl-PL" sz="3200" dirty="0" err="1">
                <a:solidFill>
                  <a:srgbClr val="0000CC"/>
                </a:solidFill>
              </a:rPr>
              <a:t>If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you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choose</a:t>
            </a:r>
            <a:r>
              <a:rPr lang="pl-PL" sz="3200" dirty="0">
                <a:solidFill>
                  <a:srgbClr val="0000CC"/>
                </a:solidFill>
              </a:rPr>
              <a:t> DDP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solidFill>
                  <a:srgbClr val="0000CC"/>
                </a:solidFill>
              </a:rPr>
              <a:t>Be </a:t>
            </a:r>
            <a:r>
              <a:rPr lang="pl-PL" sz="3200" dirty="0" err="1">
                <a:solidFill>
                  <a:srgbClr val="0000CC"/>
                </a:solidFill>
              </a:rPr>
              <a:t>sure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that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you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know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very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well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all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regulations</a:t>
            </a:r>
            <a:r>
              <a:rPr lang="pl-PL" sz="3200" dirty="0">
                <a:solidFill>
                  <a:srgbClr val="0000CC"/>
                </a:solidFill>
              </a:rPr>
              <a:t> in country </a:t>
            </a:r>
            <a:r>
              <a:rPr lang="pl-PL" sz="3200" dirty="0" err="1">
                <a:solidFill>
                  <a:srgbClr val="0000CC"/>
                </a:solidFill>
              </a:rPr>
              <a:t>where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you</a:t>
            </a:r>
            <a:r>
              <a:rPr lang="pl-PL" sz="3200" dirty="0">
                <a:solidFill>
                  <a:srgbClr val="0000CC"/>
                </a:solidFill>
              </a:rPr>
              <a:t> plan to </a:t>
            </a:r>
            <a:r>
              <a:rPr lang="pl-PL" sz="3200" dirty="0" err="1">
                <a:solidFill>
                  <a:srgbClr val="0000CC"/>
                </a:solidFill>
              </a:rPr>
              <a:t>transter</a:t>
            </a:r>
            <a:r>
              <a:rPr lang="pl-PL" sz="3200" dirty="0">
                <a:solidFill>
                  <a:srgbClr val="0000CC"/>
                </a:solidFill>
              </a:rPr>
              <a:t> </a:t>
            </a:r>
            <a:r>
              <a:rPr lang="pl-PL" sz="3200" dirty="0" err="1">
                <a:solidFill>
                  <a:srgbClr val="0000CC"/>
                </a:solidFill>
              </a:rPr>
              <a:t>goods</a:t>
            </a:r>
            <a:r>
              <a:rPr lang="pl-PL" sz="3200" dirty="0">
                <a:solidFill>
                  <a:srgbClr val="0000CC"/>
                </a:solidFill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b="1" dirty="0" err="1">
                <a:solidFill>
                  <a:srgbClr val="0000CC"/>
                </a:solidFill>
              </a:rPr>
              <a:t>Use</a:t>
            </a:r>
            <a:r>
              <a:rPr lang="pl-PL" sz="3200" b="1" dirty="0">
                <a:solidFill>
                  <a:srgbClr val="0000CC"/>
                </a:solidFill>
              </a:rPr>
              <a:t> </a:t>
            </a:r>
            <a:r>
              <a:rPr lang="pl-PL" sz="3200" b="1" dirty="0" err="1">
                <a:solidFill>
                  <a:srgbClr val="0000CC"/>
                </a:solidFill>
              </a:rPr>
              <a:t>local</a:t>
            </a:r>
            <a:r>
              <a:rPr lang="pl-PL" sz="3200" b="1" dirty="0">
                <a:solidFill>
                  <a:srgbClr val="0000CC"/>
                </a:solidFill>
              </a:rPr>
              <a:t> </a:t>
            </a:r>
            <a:r>
              <a:rPr lang="pl-PL" sz="3200" b="1" dirty="0" err="1">
                <a:solidFill>
                  <a:srgbClr val="0000CC"/>
                </a:solidFill>
              </a:rPr>
              <a:t>company</a:t>
            </a:r>
            <a:r>
              <a:rPr lang="pl-PL" sz="3200" b="1" dirty="0">
                <a:solidFill>
                  <a:srgbClr val="0000CC"/>
                </a:solidFill>
              </a:rPr>
              <a:t> for </a:t>
            </a:r>
            <a:r>
              <a:rPr lang="pl-PL" sz="3200" b="1" dirty="0" err="1">
                <a:solidFill>
                  <a:srgbClr val="0000CC"/>
                </a:solidFill>
              </a:rPr>
              <a:t>helping</a:t>
            </a:r>
            <a:r>
              <a:rPr lang="pl-PL" sz="3200" b="1" dirty="0">
                <a:solidFill>
                  <a:srgbClr val="0000CC"/>
                </a:solidFill>
              </a:rPr>
              <a:t> </a:t>
            </a:r>
            <a:r>
              <a:rPr lang="pl-PL" sz="3200" b="1" dirty="0" err="1">
                <a:solidFill>
                  <a:srgbClr val="0000CC"/>
                </a:solidFill>
              </a:rPr>
              <a:t>you</a:t>
            </a:r>
            <a:r>
              <a:rPr lang="pl-PL" sz="3200" b="1" dirty="0">
                <a:solidFill>
                  <a:srgbClr val="0000CC"/>
                </a:solidFill>
              </a:rPr>
              <a:t> with </a:t>
            </a:r>
            <a:r>
              <a:rPr lang="pl-PL" sz="3200" b="1" dirty="0" err="1">
                <a:solidFill>
                  <a:srgbClr val="0000CC"/>
                </a:solidFill>
              </a:rPr>
              <a:t>customs</a:t>
            </a:r>
            <a:r>
              <a:rPr lang="pl-PL" sz="3200" b="1" dirty="0">
                <a:solidFill>
                  <a:srgbClr val="0000CC"/>
                </a:solidFill>
              </a:rPr>
              <a:t> </a:t>
            </a:r>
            <a:r>
              <a:rPr lang="pl-PL" sz="3200" b="1" dirty="0" err="1">
                <a:solidFill>
                  <a:srgbClr val="0000CC"/>
                </a:solidFill>
              </a:rPr>
              <a:t>clearance</a:t>
            </a:r>
            <a:r>
              <a:rPr lang="pl-PL" sz="3200" dirty="0">
                <a:solidFill>
                  <a:srgbClr val="0000CC"/>
                </a:solidFill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922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26789-EEC2-4631-827A-08049124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64" y="30765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6000" dirty="0" err="1">
                <a:solidFill>
                  <a:srgbClr val="0000CC"/>
                </a:solidFill>
                <a:latin typeface="+mn-lt"/>
              </a:rPr>
              <a:t>Thank</a:t>
            </a:r>
            <a:r>
              <a:rPr lang="pl-PL" sz="6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pl-PL" sz="6000" dirty="0" err="1">
                <a:solidFill>
                  <a:srgbClr val="0000CC"/>
                </a:solidFill>
                <a:latin typeface="+mn-lt"/>
              </a:rPr>
              <a:t>you</a:t>
            </a:r>
            <a:r>
              <a:rPr lang="pl-PL" sz="6000" dirty="0">
                <a:solidFill>
                  <a:srgbClr val="0000CC"/>
                </a:solidFill>
                <a:latin typeface="+mn-lt"/>
              </a:rPr>
              <a:t> for </a:t>
            </a:r>
            <a:r>
              <a:rPr lang="pl-PL" sz="6000" dirty="0" err="1">
                <a:solidFill>
                  <a:srgbClr val="0000CC"/>
                </a:solidFill>
                <a:latin typeface="+mn-lt"/>
              </a:rPr>
              <a:t>cooperation</a:t>
            </a:r>
            <a:r>
              <a:rPr lang="pl-PL" sz="6000" dirty="0">
                <a:solidFill>
                  <a:srgbClr val="0000CC"/>
                </a:solidFill>
                <a:latin typeface="+mn-lt"/>
              </a:rPr>
              <a:t> </a:t>
            </a:r>
            <a:br>
              <a:rPr lang="pl-PL" sz="6000" dirty="0">
                <a:solidFill>
                  <a:srgbClr val="0000CC"/>
                </a:solidFill>
                <a:latin typeface="+mn-lt"/>
              </a:rPr>
            </a:br>
            <a:r>
              <a:rPr lang="pl-PL" sz="6000" dirty="0">
                <a:solidFill>
                  <a:srgbClr val="0000CC"/>
                </a:solidFill>
                <a:latin typeface="+mn-lt"/>
              </a:rPr>
              <a:t>and </a:t>
            </a:r>
            <a:r>
              <a:rPr lang="pl-PL" sz="6000" dirty="0" err="1">
                <a:solidFill>
                  <a:srgbClr val="0000CC"/>
                </a:solidFill>
                <a:latin typeface="+mn-lt"/>
              </a:rPr>
              <a:t>your</a:t>
            </a:r>
            <a:r>
              <a:rPr lang="pl-PL" sz="6000" dirty="0">
                <a:solidFill>
                  <a:srgbClr val="0000CC"/>
                </a:solidFill>
                <a:latin typeface="+mn-lt"/>
              </a:rPr>
              <a:t> </a:t>
            </a:r>
            <a:r>
              <a:rPr lang="pl-PL" sz="6000" dirty="0" err="1">
                <a:solidFill>
                  <a:srgbClr val="0000CC"/>
                </a:solidFill>
                <a:latin typeface="+mn-lt"/>
              </a:rPr>
              <a:t>attention</a:t>
            </a:r>
            <a:r>
              <a:rPr lang="pl-PL" sz="6000" dirty="0">
                <a:solidFill>
                  <a:srgbClr val="0000CC"/>
                </a:solidFill>
                <a:latin typeface="+mn-lt"/>
              </a:rPr>
              <a:t> !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478470C-6D7B-4FEA-B908-126C72DF4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6" y="198783"/>
            <a:ext cx="2316954" cy="158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65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585BD6-0E73-462B-A288-C2BCF339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latin typeface="+mn-lt"/>
              </a:rPr>
              <a:t>Steps</a:t>
            </a:r>
            <a:r>
              <a:rPr lang="pl-PL" b="1" dirty="0">
                <a:latin typeface="+mn-lt"/>
              </a:rPr>
              <a:t> in </a:t>
            </a:r>
            <a:r>
              <a:rPr lang="pl-PL" b="1" dirty="0" err="1">
                <a:latin typeface="+mn-lt"/>
              </a:rPr>
              <a:t>organisation</a:t>
            </a:r>
            <a:r>
              <a:rPr lang="pl-PL" b="1" dirty="0">
                <a:latin typeface="+mn-lt"/>
              </a:rPr>
              <a:t> transport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0D69B9-D2A6-4E46-AD2C-0D7C83FF5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err="1"/>
              <a:t>Creating</a:t>
            </a:r>
            <a:r>
              <a:rPr lang="pl-PL" dirty="0"/>
              <a:t> </a:t>
            </a:r>
            <a:r>
              <a:rPr lang="pl-PL" dirty="0" err="1"/>
              <a:t>common</a:t>
            </a:r>
            <a:r>
              <a:rPr lang="pl-PL" dirty="0"/>
              <a:t> platform for </a:t>
            </a:r>
            <a:r>
              <a:rPr lang="pl-PL" dirty="0" err="1"/>
              <a:t>forwarders</a:t>
            </a:r>
            <a:r>
              <a:rPr lang="pl-PL" dirty="0"/>
              <a:t> (</a:t>
            </a:r>
            <a:r>
              <a:rPr lang="pl-PL" dirty="0" err="1"/>
              <a:t>students</a:t>
            </a:r>
            <a:r>
              <a:rPr lang="pl-PL" dirty="0"/>
              <a:t>) from </a:t>
            </a:r>
            <a:r>
              <a:rPr lang="pl-PL" dirty="0" err="1"/>
              <a:t>Suwalki</a:t>
            </a:r>
            <a:r>
              <a:rPr lang="pl-PL" dirty="0"/>
              <a:t> and </a:t>
            </a:r>
            <a:r>
              <a:rPr lang="pl-PL" dirty="0" err="1"/>
              <a:t>Warsaw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Looking</a:t>
            </a:r>
            <a:r>
              <a:rPr lang="pl-PL" dirty="0"/>
              <a:t> for </a:t>
            </a:r>
            <a:r>
              <a:rPr lang="pl-PL" dirty="0" err="1"/>
              <a:t>suppliers</a:t>
            </a:r>
            <a:r>
              <a:rPr lang="pl-PL" dirty="0"/>
              <a:t> </a:t>
            </a:r>
            <a:r>
              <a:rPr lang="pl-PL" dirty="0" err="1"/>
              <a:t>throught</a:t>
            </a:r>
            <a:r>
              <a:rPr lang="pl-PL" dirty="0"/>
              <a:t> Internet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found</a:t>
            </a:r>
            <a:r>
              <a:rPr lang="pl-PL" dirty="0"/>
              <a:t> transport </a:t>
            </a:r>
            <a:r>
              <a:rPr lang="pl-PL" dirty="0" err="1"/>
              <a:t>company</a:t>
            </a:r>
            <a:r>
              <a:rPr lang="pl-PL" dirty="0"/>
              <a:t>, </a:t>
            </a:r>
            <a:r>
              <a:rPr lang="pl-PL" dirty="0" err="1"/>
              <a:t>check</a:t>
            </a:r>
            <a:r>
              <a:rPr lang="pl-PL" dirty="0"/>
              <a:t> on platform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anybody</a:t>
            </a:r>
            <a:r>
              <a:rPr lang="pl-PL" dirty="0"/>
              <a:t> </a:t>
            </a:r>
            <a:r>
              <a:rPr lang="pl-PL" dirty="0" err="1"/>
              <a:t>else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same </a:t>
            </a:r>
            <a:r>
              <a:rPr lang="pl-PL" dirty="0" err="1"/>
              <a:t>company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 err="1">
                <a:solidFill>
                  <a:srgbClr val="002060"/>
                </a:solidFill>
              </a:rPr>
              <a:t>Rule</a:t>
            </a:r>
            <a:r>
              <a:rPr lang="pl-PL" b="1" dirty="0">
                <a:solidFill>
                  <a:srgbClr val="002060"/>
                </a:solidFill>
              </a:rPr>
              <a:t>: One </a:t>
            </a:r>
            <a:r>
              <a:rPr lang="pl-PL" b="1" dirty="0" err="1">
                <a:solidFill>
                  <a:srgbClr val="002060"/>
                </a:solidFill>
              </a:rPr>
              <a:t>company</a:t>
            </a:r>
            <a:r>
              <a:rPr lang="pl-PL" b="1" dirty="0">
                <a:solidFill>
                  <a:srgbClr val="002060"/>
                </a:solidFill>
              </a:rPr>
              <a:t> for one </a:t>
            </a:r>
            <a:r>
              <a:rPr lang="pl-PL" b="1" dirty="0" err="1">
                <a:solidFill>
                  <a:srgbClr val="002060"/>
                </a:solidFill>
              </a:rPr>
              <a:t>forwarder</a:t>
            </a:r>
            <a:endParaRPr lang="pl-PL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70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1BD067-E27F-49A0-860D-2F9DDB96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latin typeface="+mn-lt"/>
              </a:rPr>
              <a:t>Steps</a:t>
            </a:r>
            <a:r>
              <a:rPr lang="pl-PL" b="1" dirty="0">
                <a:latin typeface="+mn-lt"/>
              </a:rPr>
              <a:t> in </a:t>
            </a:r>
            <a:r>
              <a:rPr lang="pl-PL" b="1" dirty="0" err="1">
                <a:latin typeface="+mn-lt"/>
              </a:rPr>
              <a:t>organisation</a:t>
            </a:r>
            <a:r>
              <a:rPr lang="pl-PL" b="1" dirty="0">
                <a:latin typeface="+mn-lt"/>
              </a:rPr>
              <a:t> transport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BEE5D-438E-4EC0-ABE3-6084F3A2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4.   </a:t>
            </a:r>
            <a:r>
              <a:rPr lang="pl-PL" dirty="0" err="1"/>
              <a:t>Writing</a:t>
            </a:r>
            <a:r>
              <a:rPr lang="pl-PL" dirty="0"/>
              <a:t> on the platform </a:t>
            </a:r>
            <a:r>
              <a:rPr lang="pl-PL" dirty="0" err="1"/>
              <a:t>data’s</a:t>
            </a:r>
            <a:r>
              <a:rPr lang="pl-PL" dirty="0"/>
              <a:t> </a:t>
            </a:r>
            <a:r>
              <a:rPr lang="pl-PL" dirty="0" err="1"/>
              <a:t>company</a:t>
            </a:r>
            <a:endParaRPr lang="pl-PL" dirty="0"/>
          </a:p>
          <a:p>
            <a:pPr marL="514350" indent="-514350">
              <a:buAutoNum type="arabicPeriod" startAt="5"/>
            </a:pPr>
            <a:r>
              <a:rPr lang="pl-PL" dirty="0" err="1"/>
              <a:t>Make</a:t>
            </a:r>
            <a:r>
              <a:rPr lang="pl-PL" dirty="0"/>
              <a:t> a </a:t>
            </a:r>
            <a:r>
              <a:rPr lang="pl-PL" dirty="0" err="1"/>
              <a:t>phone</a:t>
            </a:r>
            <a:r>
              <a:rPr lang="pl-PL" dirty="0"/>
              <a:t> to the transport </a:t>
            </a:r>
            <a:r>
              <a:rPr lang="pl-PL" dirty="0" err="1"/>
              <a:t>company</a:t>
            </a:r>
            <a:r>
              <a:rPr lang="pl-PL" dirty="0"/>
              <a:t> and </a:t>
            </a:r>
            <a:r>
              <a:rPr lang="pl-PL" dirty="0" err="1"/>
              <a:t>ask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do transport  (ex. Transport </a:t>
            </a:r>
            <a:r>
              <a:rPr lang="pl-PL" dirty="0" err="1"/>
              <a:t>cars</a:t>
            </a:r>
            <a:r>
              <a:rPr lang="pl-PL" dirty="0"/>
              <a:t>) from Austria to Poland.</a:t>
            </a:r>
          </a:p>
          <a:p>
            <a:pPr marL="0" indent="0">
              <a:buNone/>
            </a:pPr>
            <a:r>
              <a:rPr lang="pl-PL" dirty="0" err="1"/>
              <a:t>Example</a:t>
            </a:r>
            <a:r>
              <a:rPr lang="pl-PL" dirty="0"/>
              <a:t> of the </a:t>
            </a:r>
            <a:r>
              <a:rPr lang="pl-PL" dirty="0" err="1"/>
              <a:t>conversation</a:t>
            </a:r>
            <a:r>
              <a:rPr lang="pl-PL" dirty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i="1" dirty="0">
                <a:solidFill>
                  <a:srgbClr val="002060"/>
                </a:solidFill>
              </a:rPr>
              <a:t>Hello, my </a:t>
            </a:r>
            <a:r>
              <a:rPr lang="pl-PL" sz="2400" b="1" i="1" dirty="0" err="1">
                <a:solidFill>
                  <a:srgbClr val="002060"/>
                </a:solidFill>
              </a:rPr>
              <a:t>name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is</a:t>
            </a:r>
            <a:r>
              <a:rPr lang="pl-PL" sz="2400" b="1" i="1" dirty="0">
                <a:solidFill>
                  <a:srgbClr val="002060"/>
                </a:solidFill>
              </a:rPr>
              <a:t> … . </a:t>
            </a:r>
            <a:r>
              <a:rPr lang="en-US" sz="2400" b="1" i="1" dirty="0">
                <a:solidFill>
                  <a:srgbClr val="002060"/>
                </a:solidFill>
              </a:rPr>
              <a:t>I</a:t>
            </a:r>
            <a:r>
              <a:rPr lang="pl-PL" sz="2400" b="1" i="1" dirty="0">
                <a:solidFill>
                  <a:srgbClr val="002060"/>
                </a:solidFill>
              </a:rPr>
              <a:t>’m </a:t>
            </a:r>
            <a:r>
              <a:rPr lang="pl-PL" sz="2400" b="1" i="1" dirty="0" err="1">
                <a:solidFill>
                  <a:srgbClr val="002060"/>
                </a:solidFill>
              </a:rPr>
              <a:t>studing</a:t>
            </a:r>
            <a:r>
              <a:rPr lang="pl-PL" sz="2400" b="1" i="1" dirty="0">
                <a:solidFill>
                  <a:srgbClr val="002060"/>
                </a:solidFill>
              </a:rPr>
              <a:t> to be a</a:t>
            </a:r>
            <a:r>
              <a:rPr lang="en-US" sz="2400" b="1" i="1" dirty="0">
                <a:solidFill>
                  <a:srgbClr val="002060"/>
                </a:solidFill>
              </a:rPr>
              <a:t> forwarder</a:t>
            </a:r>
            <a:r>
              <a:rPr lang="pl-PL" sz="2400" b="1" i="1" dirty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pl-PL" sz="2400" b="1" i="1" dirty="0">
                <a:solidFill>
                  <a:srgbClr val="002060"/>
                </a:solidFill>
              </a:rPr>
              <a:t>We </a:t>
            </a:r>
            <a:r>
              <a:rPr lang="pl-PL" sz="2400" b="1" i="1" dirty="0" err="1">
                <a:solidFill>
                  <a:srgbClr val="002060"/>
                </a:solidFill>
              </a:rPr>
              <a:t>received</a:t>
            </a:r>
            <a:r>
              <a:rPr lang="pl-PL" sz="2400" b="1" i="1" dirty="0">
                <a:solidFill>
                  <a:srgbClr val="002060"/>
                </a:solidFill>
              </a:rPr>
              <a:t> the </a:t>
            </a:r>
            <a:r>
              <a:rPr lang="pl-PL" sz="2400" b="1" i="1" dirty="0" err="1">
                <a:solidFill>
                  <a:srgbClr val="002060"/>
                </a:solidFill>
              </a:rPr>
              <a:t>task</a:t>
            </a:r>
            <a:r>
              <a:rPr lang="pl-PL" sz="2400" b="1" i="1" dirty="0">
                <a:solidFill>
                  <a:srgbClr val="002060"/>
                </a:solidFill>
              </a:rPr>
              <a:t> to </a:t>
            </a:r>
            <a:r>
              <a:rPr lang="pl-PL" sz="2400" b="1" i="1" dirty="0" err="1">
                <a:solidFill>
                  <a:srgbClr val="002060"/>
                </a:solidFill>
              </a:rPr>
              <a:t>organise</a:t>
            </a:r>
            <a:r>
              <a:rPr lang="pl-PL" sz="2400" b="1" i="1" dirty="0">
                <a:solidFill>
                  <a:srgbClr val="002060"/>
                </a:solidFill>
              </a:rPr>
              <a:t> transport of the </a:t>
            </a:r>
            <a:r>
              <a:rPr lang="pl-PL" sz="2400" b="1" i="1" dirty="0" err="1">
                <a:solidFill>
                  <a:srgbClr val="002060"/>
                </a:solidFill>
              </a:rPr>
              <a:t>cars</a:t>
            </a:r>
            <a:r>
              <a:rPr lang="pl-PL" sz="2400" b="1" i="1" dirty="0">
                <a:solidFill>
                  <a:srgbClr val="002060"/>
                </a:solidFill>
              </a:rPr>
              <a:t> from Austria to Poland.</a:t>
            </a:r>
          </a:p>
          <a:p>
            <a:pPr marL="0" indent="0" algn="ctr">
              <a:buNone/>
            </a:pPr>
            <a:r>
              <a:rPr lang="pl-PL" sz="2400" b="1" i="1" dirty="0">
                <a:solidFill>
                  <a:srgbClr val="002060"/>
                </a:solidFill>
              </a:rPr>
              <a:t> I </a:t>
            </a:r>
            <a:r>
              <a:rPr lang="pl-PL" sz="2400" b="1" i="1" dirty="0" err="1">
                <a:solidFill>
                  <a:srgbClr val="002060"/>
                </a:solidFill>
              </a:rPr>
              <a:t>see</a:t>
            </a:r>
            <a:r>
              <a:rPr lang="pl-PL" sz="2400" b="1" i="1" dirty="0">
                <a:solidFill>
                  <a:srgbClr val="002060"/>
                </a:solidFill>
              </a:rPr>
              <a:t> on </a:t>
            </a:r>
            <a:r>
              <a:rPr lang="pl-PL" sz="2400" b="1" i="1" dirty="0" err="1">
                <a:solidFill>
                  <a:srgbClr val="002060"/>
                </a:solidFill>
              </a:rPr>
              <a:t>your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website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that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you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realise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such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kind</a:t>
            </a:r>
            <a:r>
              <a:rPr lang="pl-PL" sz="2400" b="1" i="1" dirty="0">
                <a:solidFill>
                  <a:srgbClr val="002060"/>
                </a:solidFill>
              </a:rPr>
              <a:t> of </a:t>
            </a:r>
            <a:r>
              <a:rPr lang="pl-PL" sz="2400" b="1" i="1" dirty="0" err="1">
                <a:solidFill>
                  <a:srgbClr val="002060"/>
                </a:solidFill>
              </a:rPr>
              <a:t>goods</a:t>
            </a:r>
            <a:endParaRPr lang="pl-PL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400" b="1" i="1" dirty="0" err="1">
                <a:solidFill>
                  <a:srgbClr val="002060"/>
                </a:solidFill>
              </a:rPr>
              <a:t>Could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you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help</a:t>
            </a:r>
            <a:r>
              <a:rPr lang="pl-PL" sz="2400" b="1" i="1" dirty="0">
                <a:solidFill>
                  <a:srgbClr val="002060"/>
                </a:solidFill>
              </a:rPr>
              <a:t> me and </a:t>
            </a:r>
            <a:r>
              <a:rPr lang="pl-PL" sz="2400" b="1" i="1" dirty="0" err="1">
                <a:solidFill>
                  <a:srgbClr val="002060"/>
                </a:solidFill>
              </a:rPr>
              <a:t>give</a:t>
            </a:r>
            <a:r>
              <a:rPr lang="pl-PL" sz="2400" b="1" i="1" dirty="0">
                <a:solidFill>
                  <a:srgbClr val="002060"/>
                </a:solidFill>
              </a:rPr>
              <a:t> me the </a:t>
            </a:r>
            <a:r>
              <a:rPr lang="pl-PL" sz="2400" b="1" i="1" dirty="0" err="1">
                <a:solidFill>
                  <a:srgbClr val="002060"/>
                </a:solidFill>
              </a:rPr>
              <a:t>average</a:t>
            </a:r>
            <a:r>
              <a:rPr lang="pl-PL" sz="2400" b="1" i="1" dirty="0">
                <a:solidFill>
                  <a:srgbClr val="002060"/>
                </a:solidFill>
              </a:rPr>
              <a:t> </a:t>
            </a:r>
            <a:r>
              <a:rPr lang="pl-PL" sz="2400" b="1" i="1" dirty="0" err="1">
                <a:solidFill>
                  <a:srgbClr val="002060"/>
                </a:solidFill>
              </a:rPr>
              <a:t>price</a:t>
            </a:r>
            <a:r>
              <a:rPr lang="pl-PL" sz="2400" b="1" i="1" dirty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282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AAE460-F041-43FE-AB04-97A1AABD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37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PLATFORM: padlet.com</a:t>
            </a:r>
            <a:br>
              <a:rPr lang="pl-PL" dirty="0">
                <a:latin typeface="+mn-lt"/>
              </a:rPr>
            </a:br>
            <a:r>
              <a:rPr lang="pl-PL" dirty="0" err="1">
                <a:latin typeface="+mn-lt"/>
              </a:rPr>
              <a:t>Cooperation</a:t>
            </a:r>
            <a:r>
              <a:rPr lang="pl-PL" dirty="0">
                <a:latin typeface="+mn-lt"/>
              </a:rPr>
              <a:t> </a:t>
            </a:r>
            <a:r>
              <a:rPr lang="pl-PL" dirty="0" err="1">
                <a:latin typeface="+mn-lt"/>
              </a:rPr>
              <a:t>between</a:t>
            </a:r>
            <a:r>
              <a:rPr lang="pl-PL" dirty="0">
                <a:latin typeface="+mn-lt"/>
              </a:rPr>
              <a:t> </a:t>
            </a:r>
            <a:r>
              <a:rPr lang="pl-PL" dirty="0" err="1">
                <a:latin typeface="+mn-lt"/>
              </a:rPr>
              <a:t>Warsaw</a:t>
            </a:r>
            <a:r>
              <a:rPr lang="pl-PL" dirty="0">
                <a:latin typeface="+mn-lt"/>
              </a:rPr>
              <a:t> and </a:t>
            </a:r>
            <a:r>
              <a:rPr lang="pl-PL" dirty="0" err="1">
                <a:latin typeface="+mn-lt"/>
              </a:rPr>
              <a:t>Suwalki</a:t>
            </a:r>
            <a:r>
              <a:rPr lang="pl-PL" dirty="0">
                <a:latin typeface="+mn-lt"/>
              </a:rPr>
              <a:t>. Transport </a:t>
            </a:r>
            <a:r>
              <a:rPr lang="pl-PL" dirty="0" err="1">
                <a:latin typeface="+mn-lt"/>
              </a:rPr>
              <a:t>companies</a:t>
            </a:r>
            <a:r>
              <a:rPr lang="pl-PL" dirty="0">
                <a:latin typeface="+mn-lt"/>
              </a:rPr>
              <a:t> with </a:t>
            </a:r>
            <a:r>
              <a:rPr lang="en-US" b="1" dirty="0">
                <a:latin typeface="+mn-lt"/>
              </a:rPr>
              <a:t>auto transport trailer</a:t>
            </a:r>
            <a:br>
              <a:rPr lang="pl-PL" sz="8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4B51C-91CD-4906-B526-A241A7AA9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0F8AE2A-75F2-4D54-82EF-4DF95AC8C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62" y="1825625"/>
            <a:ext cx="89535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0C5726-9054-40C1-BB38-4E326EE5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 err="1">
                <a:effectLst/>
                <a:latin typeface="+mn-lt"/>
              </a:rPr>
              <a:t>Price</a:t>
            </a:r>
            <a:r>
              <a:rPr lang="pl-PL" b="1" i="0" dirty="0">
                <a:effectLst/>
                <a:latin typeface="+mn-lt"/>
              </a:rPr>
              <a:t> </a:t>
            </a:r>
            <a:r>
              <a:rPr lang="pl-PL" b="1" i="0" dirty="0" err="1">
                <a:effectLst/>
                <a:latin typeface="+mn-lt"/>
              </a:rPr>
              <a:t>analysis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280B0A-9873-489B-BC6F-A03BB552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P</a:t>
            </a:r>
            <a:r>
              <a:rPr lang="en-US" sz="3200" dirty="0"/>
              <a:t>rice competition does not allow </a:t>
            </a:r>
            <a:r>
              <a:rPr lang="pl-PL" sz="3200" dirty="0"/>
              <a:t>to show </a:t>
            </a:r>
            <a:r>
              <a:rPr lang="en-US" sz="3200" dirty="0"/>
              <a:t>the costs of individual companies on the presentation,</a:t>
            </a:r>
            <a:endParaRPr lang="pl-PL" sz="3200" dirty="0"/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r>
              <a:rPr lang="en-US" sz="3200" b="1" dirty="0"/>
              <a:t> </a:t>
            </a:r>
            <a:r>
              <a:rPr lang="pl-PL" sz="3200" b="1" dirty="0"/>
              <a:t>WE PRESENT </a:t>
            </a:r>
          </a:p>
          <a:p>
            <a:pPr marL="0" indent="0" algn="ctr">
              <a:buNone/>
            </a:pPr>
            <a:r>
              <a:rPr lang="pl-PL" sz="3200" b="1" dirty="0">
                <a:solidFill>
                  <a:srgbClr val="0000CC"/>
                </a:solidFill>
              </a:rPr>
              <a:t>A</a:t>
            </a:r>
            <a:r>
              <a:rPr lang="en-US" sz="3200" b="1" dirty="0" err="1">
                <a:solidFill>
                  <a:srgbClr val="0000CC"/>
                </a:solidFill>
              </a:rPr>
              <a:t>verage</a:t>
            </a:r>
            <a:r>
              <a:rPr lang="en-US" sz="3200" b="1" dirty="0">
                <a:solidFill>
                  <a:srgbClr val="0000CC"/>
                </a:solidFill>
              </a:rPr>
              <a:t> price</a:t>
            </a:r>
            <a:r>
              <a:rPr lang="pl-PL" sz="3200" b="1" dirty="0">
                <a:solidFill>
                  <a:srgbClr val="0000CC"/>
                </a:solidFill>
              </a:rPr>
              <a:t>s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dirty="0"/>
              <a:t>of transporting a car from Austria to Poland </a:t>
            </a:r>
            <a:endParaRPr lang="pl-PL" sz="3200" dirty="0"/>
          </a:p>
          <a:p>
            <a:pPr marL="0" indent="0" algn="ctr">
              <a:buNone/>
            </a:pPr>
            <a:r>
              <a:rPr lang="en-US" sz="3200" dirty="0"/>
              <a:t>by</a:t>
            </a:r>
            <a:r>
              <a:rPr lang="pl-PL" sz="3200" dirty="0"/>
              <a:t> </a:t>
            </a:r>
            <a:r>
              <a:rPr lang="pl-PL" sz="3200" dirty="0" err="1"/>
              <a:t>special</a:t>
            </a:r>
            <a:r>
              <a:rPr lang="pl-PL" sz="3200" dirty="0"/>
              <a:t> </a:t>
            </a:r>
            <a:r>
              <a:rPr lang="en-US" sz="3200" b="1" dirty="0">
                <a:solidFill>
                  <a:srgbClr val="0000CC"/>
                </a:solidFill>
              </a:rPr>
              <a:t>auto transport trailer</a:t>
            </a:r>
            <a:r>
              <a:rPr lang="pl-PL" sz="3200" b="1" dirty="0">
                <a:solidFill>
                  <a:srgbClr val="0000CC"/>
                </a:solidFill>
              </a:rPr>
              <a:t>s  </a:t>
            </a:r>
          </a:p>
          <a:p>
            <a:pPr marL="0" indent="0" algn="ctr">
              <a:buNone/>
            </a:pPr>
            <a:endParaRPr lang="pl-PL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1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4820BA-3EBF-45F5-A6F5-12E271E9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Car </a:t>
            </a:r>
            <a:r>
              <a:rPr lang="pl-PL" b="1" dirty="0" err="1">
                <a:latin typeface="+mn-lt"/>
              </a:rPr>
              <a:t>carrier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trailer</a:t>
            </a:r>
            <a:r>
              <a:rPr lang="pl-PL" b="1" dirty="0">
                <a:latin typeface="+mn-lt"/>
              </a:rPr>
              <a:t> – for </a:t>
            </a:r>
            <a:r>
              <a:rPr lang="pl-PL" b="1" dirty="0" err="1">
                <a:latin typeface="+mn-lt"/>
              </a:rPr>
              <a:t>several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vehicals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2195F5-0394-4F20-8A79-666F19738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130D7E4-2F5D-4063-925C-07F51F6EF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591" y="2353587"/>
            <a:ext cx="4360523" cy="2858886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EE0F7045-5889-48C5-9220-1FB6BB92AF20}"/>
              </a:ext>
            </a:extLst>
          </p:cNvPr>
          <p:cNvSpPr txBox="1"/>
          <p:nvPr/>
        </p:nvSpPr>
        <p:spPr>
          <a:xfrm>
            <a:off x="920766" y="2912581"/>
            <a:ext cx="6094674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350 – 500 euro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od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5-8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5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06C507-B3B2-4AAF-BC25-26116957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Car </a:t>
            </a:r>
            <a:r>
              <a:rPr lang="pl-PL" b="1" dirty="0" err="1">
                <a:latin typeface="+mn-lt"/>
              </a:rPr>
              <a:t>hauler</a:t>
            </a:r>
            <a:r>
              <a:rPr lang="pl-PL" b="1" dirty="0">
                <a:latin typeface="+mn-lt"/>
              </a:rPr>
              <a:t> </a:t>
            </a:r>
            <a:r>
              <a:rPr lang="pl-PL" b="1" dirty="0" err="1">
                <a:latin typeface="+mn-lt"/>
              </a:rPr>
              <a:t>trailer</a:t>
            </a:r>
            <a:r>
              <a:rPr lang="pl-PL" b="1" dirty="0">
                <a:latin typeface="+mn-lt"/>
              </a:rPr>
              <a:t> – </a:t>
            </a:r>
            <a:r>
              <a:rPr lang="pl-PL" b="1" dirty="0" err="1">
                <a:latin typeface="+mn-lt"/>
              </a:rPr>
              <a:t>only</a:t>
            </a:r>
            <a:r>
              <a:rPr lang="pl-PL" b="1" dirty="0">
                <a:latin typeface="+mn-lt"/>
              </a:rPr>
              <a:t> one </a:t>
            </a:r>
            <a:r>
              <a:rPr lang="pl-PL" b="1" dirty="0" err="1">
                <a:latin typeface="+mn-lt"/>
              </a:rPr>
              <a:t>vehicul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BC399D-5A92-4155-AFED-6597C6098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403ED93-580F-4F6B-8778-70ADAEAF4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703" y="2129521"/>
            <a:ext cx="4269964" cy="301202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F445542-3472-4971-B0BA-D1447914D823}"/>
              </a:ext>
            </a:extLst>
          </p:cNvPr>
          <p:cNvSpPr txBox="1"/>
          <p:nvPr/>
        </p:nvSpPr>
        <p:spPr>
          <a:xfrm>
            <a:off x="1080166" y="3022803"/>
            <a:ext cx="6094674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600-800 euro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of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2-3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92B84-1944-4DFC-A19F-7C36D832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79" y="681037"/>
            <a:ext cx="11305260" cy="1325563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484C51"/>
                </a:solidFill>
                <a:effectLst/>
                <a:latin typeface="Source Sans Pro" panose="020B0503030403020204" pitchFamily="34" charset="0"/>
              </a:rPr>
              <a:t>              </a:t>
            </a:r>
            <a:r>
              <a:rPr lang="pl-PL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Enclosed</a:t>
            </a:r>
            <a:r>
              <a:rPr lang="pl-PL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Car </a:t>
            </a:r>
            <a:r>
              <a:rPr lang="pl-PL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Hauler</a:t>
            </a:r>
            <a:r>
              <a:rPr lang="pl-PL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</a:t>
            </a:r>
            <a:r>
              <a:rPr lang="pl-PL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Trailer</a:t>
            </a:r>
            <a:r>
              <a:rPr lang="pl-PL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– </a:t>
            </a:r>
            <a:r>
              <a:rPr lang="pl-PL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only</a:t>
            </a:r>
            <a:r>
              <a:rPr lang="pl-PL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 one </a:t>
            </a:r>
            <a:r>
              <a:rPr lang="pl-PL" b="1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vehicul</a:t>
            </a:r>
            <a:r>
              <a:rPr lang="pl-PL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 </a:t>
            </a:r>
            <a:br>
              <a:rPr lang="pl-PL" b="0" i="0" dirty="0">
                <a:solidFill>
                  <a:srgbClr val="484C51"/>
                </a:solidFill>
                <a:effectLst/>
                <a:latin typeface="Source Sans Pro" panose="020B0503030403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6E9C9B-5511-4964-B8ED-0E73875B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0204538-9C4F-465C-B111-6897E3F2E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354" y="2006600"/>
            <a:ext cx="4608527" cy="3448765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D03A10-6AB9-417E-8311-0AAA195ED78E}"/>
              </a:ext>
            </a:extLst>
          </p:cNvPr>
          <p:cNvSpPr txBox="1"/>
          <p:nvPr/>
        </p:nvSpPr>
        <p:spPr>
          <a:xfrm>
            <a:off x="951119" y="2712781"/>
            <a:ext cx="6348812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1250 - 1450 euro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od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On </a:t>
            </a:r>
            <a:r>
              <a:rPr lang="pl-PL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ED7EE-C7E1-42D3-B511-0BA0D0DE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200" b="1" dirty="0" err="1">
                <a:latin typeface="+mn-lt"/>
              </a:rPr>
              <a:t>Additional</a:t>
            </a:r>
            <a:r>
              <a:rPr lang="pl-PL" sz="4200" b="1" dirty="0">
                <a:latin typeface="+mn-lt"/>
              </a:rPr>
              <a:t> </a:t>
            </a:r>
            <a:r>
              <a:rPr lang="pl-PL" sz="4200" b="1" dirty="0" err="1">
                <a:latin typeface="+mn-lt"/>
              </a:rPr>
              <a:t>information</a:t>
            </a:r>
            <a:r>
              <a:rPr lang="pl-PL" sz="4200" b="1" dirty="0">
                <a:latin typeface="+mn-lt"/>
              </a:rPr>
              <a:t> for </a:t>
            </a:r>
            <a:r>
              <a:rPr lang="pl-PL" sz="4200" b="1" dirty="0" err="1">
                <a:latin typeface="+mn-lt"/>
              </a:rPr>
              <a:t>transportation</a:t>
            </a:r>
            <a:r>
              <a:rPr lang="pl-PL" sz="4200" b="1" dirty="0">
                <a:latin typeface="+mn-lt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87B50-06EA-4AAA-A9A7-FFAAAD8C7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 hour free for loading and unloading, followed by € </a:t>
            </a:r>
            <a:r>
              <a:rPr lang="pl-PL" dirty="0"/>
              <a:t>40 - </a:t>
            </a:r>
            <a:r>
              <a:rPr lang="en-US" dirty="0"/>
              <a:t>50 per hour </a:t>
            </a:r>
            <a:endParaRPr lang="pl-PL" dirty="0"/>
          </a:p>
          <a:p>
            <a:endParaRPr lang="pl-PL" dirty="0"/>
          </a:p>
          <a:p>
            <a:r>
              <a:rPr lang="en-US" dirty="0"/>
              <a:t>Terms of payment: The invoice is payable at the time of loading at the latest.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Our</a:t>
            </a:r>
            <a:r>
              <a:rPr lang="pl-PL" dirty="0"/>
              <a:t> driver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load</a:t>
            </a:r>
            <a:r>
              <a:rPr lang="pl-PL" dirty="0"/>
              <a:t> </a:t>
            </a:r>
            <a:r>
              <a:rPr lang="pl-PL" dirty="0" err="1"/>
              <a:t>vehicles</a:t>
            </a:r>
            <a:r>
              <a:rPr lang="pl-PL" dirty="0"/>
              <a:t> and </a:t>
            </a:r>
            <a:r>
              <a:rPr lang="en-US" dirty="0"/>
              <a:t>will </a:t>
            </a:r>
            <a:r>
              <a:rPr lang="pl-PL" dirty="0" err="1"/>
              <a:t>fix</a:t>
            </a:r>
            <a:r>
              <a:rPr lang="en-US" dirty="0"/>
              <a:t> </a:t>
            </a:r>
            <a:r>
              <a:rPr lang="pl-PL" dirty="0" err="1"/>
              <a:t>them</a:t>
            </a:r>
            <a:r>
              <a:rPr lang="en-US" dirty="0"/>
              <a:t> to the trailer with straps</a:t>
            </a:r>
            <a:endParaRPr lang="pl-PL" dirty="0"/>
          </a:p>
          <a:p>
            <a:endParaRPr lang="pl-PL" dirty="0"/>
          </a:p>
          <a:p>
            <a:r>
              <a:rPr lang="en-US" dirty="0"/>
              <a:t>Vehicles that cannot be freely steered and pulled with a winch, as well as lowered vehicles, are billed only by prior arrangement.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en-US" dirty="0"/>
              <a:t>The vehicle is insured for the amount of 4</a:t>
            </a:r>
            <a:r>
              <a:rPr lang="pl-PL" dirty="0"/>
              <a:t>0-50</a:t>
            </a:r>
            <a:r>
              <a:rPr lang="en-US" dirty="0"/>
              <a:t> € / 1 KG</a:t>
            </a:r>
            <a:r>
              <a:rPr lang="pl-PL" dirty="0"/>
              <a:t>.</a:t>
            </a:r>
            <a:r>
              <a:rPr lang="en-US" dirty="0"/>
              <a:t> Additional insurance possible on request.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700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784</Words>
  <Application>Microsoft Office PowerPoint</Application>
  <PresentationFormat>Panoramiczny</PresentationFormat>
  <Paragraphs>75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Source Sans Pro</vt:lpstr>
      <vt:lpstr>Motyw pakietu Office</vt:lpstr>
      <vt:lpstr>Organisation of the transport from Austria to Poland</vt:lpstr>
      <vt:lpstr>Steps in organisation transport </vt:lpstr>
      <vt:lpstr>Steps in organisation transport </vt:lpstr>
      <vt:lpstr> PLATFORM: padlet.com Cooperation between Warsaw and Suwalki. Transport companies with auto transport trailer </vt:lpstr>
      <vt:lpstr>Price analysis</vt:lpstr>
      <vt:lpstr>Car carrier trailer – for several vehicals</vt:lpstr>
      <vt:lpstr>Car hauler trailer – only one vehicul</vt:lpstr>
      <vt:lpstr>              Enclosed Car Hauler Trailer – only one vehicul  </vt:lpstr>
      <vt:lpstr>Additional information for transportation:</vt:lpstr>
      <vt:lpstr>INCOTERMS 2020</vt:lpstr>
      <vt:lpstr>What INCOTERMS could be used for our situation? </vt:lpstr>
      <vt:lpstr>OF course it could be other, for example  DDP- Delivery Duty Paid, BUT …</vt:lpstr>
      <vt:lpstr>DDP – Delivery Duty Paid</vt:lpstr>
      <vt:lpstr>Thank you for cooperation  and your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of the transport from Austria to Poland</dc:title>
  <dc:creator>Ludmila Ludmila</dc:creator>
  <cp:lastModifiedBy>Ludmila Ludmila</cp:lastModifiedBy>
  <cp:revision>31</cp:revision>
  <dcterms:created xsi:type="dcterms:W3CDTF">2021-03-18T07:57:28Z</dcterms:created>
  <dcterms:modified xsi:type="dcterms:W3CDTF">2021-04-29T19:36:30Z</dcterms:modified>
</cp:coreProperties>
</file>