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2" r:id="rId8"/>
    <p:sldId id="265" r:id="rId9"/>
    <p:sldId id="261"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312" dt="2021-03-18T17:42:37.009"/>
    <p1510:client id="{0B9574A6-F5FA-4CA8-A19B-E9314C24F916}" v="147" dt="2021-03-18T12:41:12.861"/>
    <p1510:client id="{429D5DF4-E8D7-6BC7-D60A-CF4E46161FB8}" v="137" dt="2021-03-18T21:06:39.230"/>
    <p1510:client id="{568B3D37-1CF4-087A-B1FE-32308A335B28}" v="12" dt="2021-03-19T12:57:45.858"/>
    <p1510:client id="{9AD03DAC-23C4-E1DA-B92A-1D735CFC6F3A}" v="142" dt="2021-03-18T17:15:42.696"/>
    <p1510:client id="{9B8DB59F-0041-B000-EC48-BDEB6B3F6A08}" v="1" dt="2021-03-18T18:51:52.169"/>
    <p1510:client id="{C5315176-FC1A-64DA-6E6C-697F58656EA7}" v="215" dt="2021-03-18T20:17:46.336"/>
    <p1510:client id="{FA1E3E88-A422-710A-49A2-45F4BF973062}" v="465" dt="2021-03-18T18:52:29.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orddreams.wordpress.com/2017/08/23/tech-tip-for-writers-126-why-use-airplane-mode/"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denial_land/6100081772"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Good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Good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Empty Road Free Stock Photo - Public Domain Pictures">
            <a:extLst>
              <a:ext uri="{FF2B5EF4-FFF2-40B4-BE49-F238E27FC236}">
                <a16:creationId xmlns:a16="http://schemas.microsoft.com/office/drawing/2014/main" id="{CF7EBF06-BEEA-42D8-B198-A45A314A5DB9}"/>
              </a:ext>
            </a:extLst>
          </p:cNvPr>
          <p:cNvPicPr>
            <a:picLocks noChangeAspect="1"/>
          </p:cNvPicPr>
          <p:nvPr/>
        </p:nvPicPr>
        <p:blipFill rotWithShape="1">
          <a:blip r:embed="rId2"/>
          <a:srcRect t="1973" b="13757"/>
          <a:stretch/>
        </p:blipFill>
        <p:spPr>
          <a:xfrm>
            <a:off x="7391" y="10"/>
            <a:ext cx="12191999" cy="6857990"/>
          </a:xfrm>
          <a:prstGeom prst="rect">
            <a:avLst/>
          </a:prstGeom>
        </p:spPr>
      </p:pic>
      <p:sp>
        <p:nvSpPr>
          <p:cNvPr id="8"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80787" y="1828673"/>
            <a:ext cx="10058400" cy="1894203"/>
          </a:xfrm>
          <a:effectLst>
            <a:outerShdw blurRad="50800" dist="38100" dir="2700000" algn="tl" rotWithShape="0">
              <a:prstClr val="black">
                <a:alpha val="40000"/>
              </a:prstClr>
            </a:outerShdw>
          </a:effectLst>
        </p:spPr>
        <p:txBody>
          <a:bodyPr>
            <a:normAutofit/>
          </a:bodyPr>
          <a:lstStyle/>
          <a:p>
            <a:r>
              <a:rPr lang="en" sz="4400" dirty="0">
                <a:solidFill>
                  <a:schemeClr val="bg1"/>
                </a:solidFill>
                <a:latin typeface="Contoso Global"/>
              </a:rPr>
              <a:t>Learning forwarding from the inside.</a:t>
            </a:r>
            <a:br>
              <a:rPr lang="en" sz="4400" dirty="0">
                <a:solidFill>
                  <a:schemeClr val="bg1"/>
                </a:solidFill>
                <a:latin typeface="Contoso Global"/>
              </a:rPr>
            </a:br>
            <a:r>
              <a:rPr lang="en" sz="4400" dirty="0">
                <a:solidFill>
                  <a:schemeClr val="bg1"/>
                </a:solidFill>
                <a:latin typeface="Contoso Global"/>
              </a:rPr>
              <a:t>What is it like?</a:t>
            </a:r>
            <a:endParaRPr lang="en-US" sz="4400" dirty="0">
              <a:solidFill>
                <a:schemeClr val="bg1"/>
              </a:solidFill>
              <a:latin typeface="Contoso Global"/>
              <a:cs typeface="Calibri Light"/>
            </a:endParaRPr>
          </a:p>
        </p:txBody>
      </p:sp>
      <p:sp>
        <p:nvSpPr>
          <p:cNvPr id="3" name="Subtitle 2"/>
          <p:cNvSpPr>
            <a:spLocks noGrp="1"/>
          </p:cNvSpPr>
          <p:nvPr>
            <p:ph type="subTitle" idx="1"/>
          </p:nvPr>
        </p:nvSpPr>
        <p:spPr>
          <a:xfrm>
            <a:off x="3166846" y="4103358"/>
            <a:ext cx="5371579" cy="739913"/>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dirty="0">
                <a:solidFill>
                  <a:srgbClr val="FFFFFF"/>
                </a:solidFill>
                <a:latin typeface="Contoso Global"/>
                <a:cs typeface="Calibri"/>
              </a:rPr>
              <a:t>Aleksandra </a:t>
            </a:r>
            <a:r>
              <a:rPr lang="en-US" dirty="0" err="1">
                <a:solidFill>
                  <a:srgbClr val="FFFFFF"/>
                </a:solidFill>
                <a:latin typeface="Contoso Global"/>
                <a:cs typeface="Calibri"/>
              </a:rPr>
              <a:t>Świacka</a:t>
            </a:r>
            <a:endParaRPr lang="en-US">
              <a:solidFill>
                <a:srgbClr val="FFFFFF"/>
              </a:solidFill>
              <a:latin typeface="Contoso Global"/>
            </a:endParaRPr>
          </a:p>
        </p:txBody>
      </p:sp>
      <p:pic>
        <p:nvPicPr>
          <p:cNvPr id="6" name="Obraz 8">
            <a:extLst>
              <a:ext uri="{FF2B5EF4-FFF2-40B4-BE49-F238E27FC236}">
                <a16:creationId xmlns:a16="http://schemas.microsoft.com/office/drawing/2014/main" id="{C3E0E29D-38A1-4661-8F92-E570EF5F0817}"/>
              </a:ext>
            </a:extLst>
          </p:cNvPr>
          <p:cNvPicPr>
            <a:picLocks noChangeAspect="1"/>
          </p:cNvPicPr>
          <p:nvPr/>
        </p:nvPicPr>
        <p:blipFill>
          <a:blip r:embed="rId3"/>
          <a:stretch>
            <a:fillRect/>
          </a:stretch>
        </p:blipFill>
        <p:spPr>
          <a:xfrm>
            <a:off x="8962372" y="-80056"/>
            <a:ext cx="3306871" cy="2565914"/>
          </a:xfrm>
          <a:prstGeom prst="rect">
            <a:avLst/>
          </a:prstGeom>
        </p:spPr>
      </p:pic>
      <p:sp>
        <p:nvSpPr>
          <p:cNvPr id="9" name="pole tekstowe 8">
            <a:extLst>
              <a:ext uri="{FF2B5EF4-FFF2-40B4-BE49-F238E27FC236}">
                <a16:creationId xmlns:a16="http://schemas.microsoft.com/office/drawing/2014/main" id="{31F0F1DE-7DFB-4BF4-AB4D-85F87961F339}"/>
              </a:ext>
            </a:extLst>
          </p:cNvPr>
          <p:cNvSpPr txBox="1"/>
          <p:nvPr/>
        </p:nvSpPr>
        <p:spPr>
          <a:xfrm>
            <a:off x="9244207" y="4766155"/>
            <a:ext cx="275363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latin typeface="Contoso Global"/>
              </a:rPr>
              <a:t>Project </a:t>
            </a:r>
          </a:p>
          <a:p>
            <a:pPr algn="ctr"/>
            <a:r>
              <a:rPr lang="en-US" sz="2400" dirty="0">
                <a:solidFill>
                  <a:schemeClr val="bg1"/>
                </a:solidFill>
                <a:latin typeface="Contoso Global"/>
              </a:rPr>
              <a:t> Necessary Skills and Instruments for SCM</a:t>
            </a:r>
            <a:r>
              <a:rPr lang="en-US" sz="2400" dirty="0">
                <a:latin typeface="Contoso Global"/>
              </a:rPr>
              <a:t> </a:t>
            </a:r>
            <a:endParaRPr lang="en-US" sz="2400">
              <a:latin typeface="Contoso Global"/>
              <a:cs typeface="Calibri" panose="020F0502020204030204"/>
            </a:endParaRPr>
          </a:p>
        </p:txBody>
      </p:sp>
      <p:pic>
        <p:nvPicPr>
          <p:cNvPr id="10" name="Obraz 10">
            <a:extLst>
              <a:ext uri="{FF2B5EF4-FFF2-40B4-BE49-F238E27FC236}">
                <a16:creationId xmlns:a16="http://schemas.microsoft.com/office/drawing/2014/main" id="{E918837B-244B-4205-BF80-1D1CD00F3A01}"/>
              </a:ext>
            </a:extLst>
          </p:cNvPr>
          <p:cNvPicPr>
            <a:picLocks noChangeAspect="1"/>
          </p:cNvPicPr>
          <p:nvPr/>
        </p:nvPicPr>
        <p:blipFill>
          <a:blip r:embed="rId4"/>
          <a:stretch>
            <a:fillRect/>
          </a:stretch>
        </p:blipFill>
        <p:spPr>
          <a:xfrm>
            <a:off x="455113" y="4761770"/>
            <a:ext cx="2377858" cy="1791638"/>
          </a:xfrm>
          <a:prstGeom prst="rect">
            <a:avLst/>
          </a:prstGeom>
        </p:spPr>
      </p:pic>
    </p:spTree>
    <p:extLst>
      <p:ext uri="{BB962C8B-B14F-4D97-AF65-F5344CB8AC3E}">
        <p14:creationId xmlns:p14="http://schemas.microsoft.com/office/powerpoint/2010/main" val="10985722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road, sky, outdoor, plane&#10;&#10;Description automatically generated">
            <a:extLst>
              <a:ext uri="{FF2B5EF4-FFF2-40B4-BE49-F238E27FC236}">
                <a16:creationId xmlns:a16="http://schemas.microsoft.com/office/drawing/2014/main" id="{9A6A0818-23F3-42B1-AD13-3D34764127C1}"/>
              </a:ext>
            </a:extLst>
          </p:cNvPr>
          <p:cNvPicPr>
            <a:picLocks noChangeAspect="1"/>
          </p:cNvPicPr>
          <p:nvPr/>
        </p:nvPicPr>
        <p:blipFill rotWithShape="1">
          <a:blip r:embed="rId2"/>
          <a:srcRect t="13226" b="2505"/>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24E19-A387-48CF-8B9C-406EAA08763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Consolas"/>
              </a:rPr>
              <a:t>Thank you for your attention!</a:t>
            </a:r>
            <a:endParaRPr lang="en-US" sz="3600" b="1">
              <a:solidFill>
                <a:schemeClr val="tx1">
                  <a:lumMod val="85000"/>
                  <a:lumOff val="15000"/>
                </a:schemeClr>
              </a:solidFill>
              <a:latin typeface="Consolas"/>
              <a:cs typeface="Calibri Light"/>
            </a:endParaRP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Obraz 4">
            <a:extLst>
              <a:ext uri="{FF2B5EF4-FFF2-40B4-BE49-F238E27FC236}">
                <a16:creationId xmlns:a16="http://schemas.microsoft.com/office/drawing/2014/main" id="{46AB6B43-487C-4B13-939F-BB11763F7721}"/>
              </a:ext>
            </a:extLst>
          </p:cNvPr>
          <p:cNvPicPr>
            <a:picLocks noChangeAspect="1"/>
          </p:cNvPicPr>
          <p:nvPr/>
        </p:nvPicPr>
        <p:blipFill>
          <a:blip r:embed="rId3"/>
          <a:stretch>
            <a:fillRect/>
          </a:stretch>
        </p:blipFill>
        <p:spPr>
          <a:xfrm>
            <a:off x="8522839" y="-145579"/>
            <a:ext cx="3669644" cy="2877780"/>
          </a:xfrm>
          <a:prstGeom prst="rect">
            <a:avLst/>
          </a:prstGeom>
        </p:spPr>
      </p:pic>
    </p:spTree>
    <p:extLst>
      <p:ext uri="{BB962C8B-B14F-4D97-AF65-F5344CB8AC3E}">
        <p14:creationId xmlns:p14="http://schemas.microsoft.com/office/powerpoint/2010/main" val="248547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FF577BC-9642-4968-9EE5-9D01874EF84E}"/>
              </a:ext>
            </a:extLst>
          </p:cNvPr>
          <p:cNvPicPr>
            <a:picLocks noGrp="1" noChangeAspect="1"/>
          </p:cNvPicPr>
          <p:nvPr>
            <p:ph idx="1"/>
          </p:nvPr>
        </p:nvPicPr>
        <p:blipFill rotWithShape="1">
          <a:blip r:embed="rId2"/>
          <a:srcRect r="2223"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9EC1-153B-489B-96AF-9ACAB44D92F6}"/>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600" b="1" dirty="0">
                <a:solidFill>
                  <a:schemeClr val="tx1">
                    <a:lumMod val="85000"/>
                    <a:lumOff val="15000"/>
                  </a:schemeClr>
                </a:solidFill>
                <a:latin typeface="Consolas"/>
              </a:rPr>
              <a:t> A freight forwarder's profession - what is it?</a:t>
            </a:r>
            <a:endParaRPr lang="en-US" sz="3600" b="1" dirty="0">
              <a:solidFill>
                <a:schemeClr val="tx1">
                  <a:lumMod val="85000"/>
                  <a:lumOff val="15000"/>
                </a:schemeClr>
              </a:solidFill>
              <a:latin typeface="Consolas"/>
              <a:cs typeface="Calibri Light"/>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3422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428E354-27EB-40A2-90E7-8996C18068C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5709" r="-1" b="-1"/>
          <a:stretch/>
        </p:blipFill>
        <p:spPr>
          <a:xfrm>
            <a:off x="20" y="-49151"/>
            <a:ext cx="12188932" cy="6857990"/>
          </a:xfrm>
          <a:prstGeom prst="rect">
            <a:avLst/>
          </a:prstGeom>
        </p:spPr>
      </p:pic>
      <p:sp>
        <p:nvSpPr>
          <p:cNvPr id="17" name="Freeform: Shape 16">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EF549FD2-76E4-4CE0-9B33-BB315A460B8F}"/>
              </a:ext>
            </a:extLst>
          </p:cNvPr>
          <p:cNvSpPr txBox="1"/>
          <p:nvPr/>
        </p:nvSpPr>
        <p:spPr>
          <a:xfrm>
            <a:off x="83941" y="3961953"/>
            <a:ext cx="10833666" cy="219698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700" dirty="0">
                <a:latin typeface="Consolas"/>
              </a:rPr>
              <a:t>The work of a forwarder consists  of organizing </a:t>
            </a:r>
            <a:br>
              <a:rPr lang="en-US" sz="2700" dirty="0">
                <a:latin typeface="Consolas"/>
              </a:rPr>
            </a:br>
            <a:r>
              <a:rPr lang="en-US" sz="2700" dirty="0">
                <a:latin typeface="Consolas"/>
              </a:rPr>
              <a:t>the transport of goods within the country and abroad. </a:t>
            </a:r>
            <a:br>
              <a:rPr lang="en-US" sz="2700" dirty="0">
                <a:latin typeface="Consolas"/>
              </a:rPr>
            </a:br>
            <a:r>
              <a:rPr lang="en-US" sz="2700" dirty="0">
                <a:latin typeface="Consolas"/>
              </a:rPr>
              <a:t>The Freight Forwarder, on his own behalf or on the behalf of the Customer, decides  when and how to  send or receive the shipment and other activities related to the transport.</a:t>
            </a:r>
            <a:endParaRPr lang="en-US" sz="2700">
              <a:latin typeface="Consolas"/>
              <a:cs typeface="Calibri"/>
            </a:endParaRPr>
          </a:p>
        </p:txBody>
      </p:sp>
      <p:sp>
        <p:nvSpPr>
          <p:cNvPr id="5" name="TextBox 4">
            <a:extLst>
              <a:ext uri="{FF2B5EF4-FFF2-40B4-BE49-F238E27FC236}">
                <a16:creationId xmlns:a16="http://schemas.microsoft.com/office/drawing/2014/main" id="{0F14C248-FE9D-4918-A27C-1631B04F3510}"/>
              </a:ext>
            </a:extLst>
          </p:cNvPr>
          <p:cNvSpPr txBox="1"/>
          <p:nvPr/>
        </p:nvSpPr>
        <p:spPr>
          <a:xfrm>
            <a:off x="12118756" y="6743977"/>
            <a:ext cx="70196" cy="5478423"/>
          </a:xfrm>
          <a:prstGeom prst="rect">
            <a:avLst/>
          </a:prstGeom>
          <a:solidFill>
            <a:srgbClr val="000000"/>
          </a:solidFill>
        </p:spPr>
        <p:txBody>
          <a:bodyPr wrap="square">
            <a:spAutoFit/>
          </a:bodyPr>
          <a:lstStyle/>
          <a:p>
            <a:pPr algn="r">
              <a:spcAft>
                <a:spcPts val="600"/>
              </a:spcAft>
            </a:pPr>
            <a:r>
              <a:rPr lang="en-US" sz="700" dirty="0">
                <a:solidFill>
                  <a:srgbClr val="FFFFFF"/>
                </a:solidFill>
                <a:hlinkClick r:id="rId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a:extLst>
                    <a:ext uri="{A12FA001-AC4F-418D-AE19-62706E023703}">
                      <ahyp:hlinkClr xmlns:ahyp="http://schemas.microsoft.com/office/drawing/2018/hyperlinkcolor" val="tx"/>
                    </a:ext>
                  </a:extLst>
                </a:hlinkClick>
              </a:rPr>
              <a:t>CC BY-SA-NC</a:t>
            </a:r>
            <a:r>
              <a:rPr lang="en-US" sz="700" dirty="0">
                <a:solidFill>
                  <a:srgbClr val="FFFFFF"/>
                </a:solidFill>
              </a:rPr>
              <a:t>.</a:t>
            </a:r>
          </a:p>
        </p:txBody>
      </p:sp>
    </p:spTree>
    <p:extLst>
      <p:ext uri="{BB962C8B-B14F-4D97-AF65-F5344CB8AC3E}">
        <p14:creationId xmlns:p14="http://schemas.microsoft.com/office/powerpoint/2010/main" val="8795430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BA5A90A4-5E09-40FE-B519-D0B2B48BC869}"/>
              </a:ext>
            </a:extLst>
          </p:cNvPr>
          <p:cNvPicPr>
            <a:picLocks noGrp="1" noChangeAspect="1"/>
          </p:cNvPicPr>
          <p:nvPr>
            <p:ph idx="1"/>
          </p:nvPr>
        </p:nvPicPr>
        <p:blipFill rotWithShape="1">
          <a:blip r:embed="rId2"/>
          <a:srcRect l="7213" r="342"/>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1F069-C439-4380-9286-E06E89A6EAE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Consolas"/>
              </a:rPr>
              <a:t>What are the tasks of the forwarder?</a:t>
            </a:r>
          </a:p>
        </p:txBody>
      </p:sp>
      <p:cxnSp>
        <p:nvCxnSpPr>
          <p:cNvPr id="34" name="Straight Connector 3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936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mountain, outdoor, nature, hill&#10;&#10;Description automatically generated">
            <a:extLst>
              <a:ext uri="{FF2B5EF4-FFF2-40B4-BE49-F238E27FC236}">
                <a16:creationId xmlns:a16="http://schemas.microsoft.com/office/drawing/2014/main" id="{5392B8B6-79D4-4D2E-97A4-A73D58B30FB6}"/>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l="7233" r="30530" b="-1"/>
          <a:stretch/>
        </p:blipFill>
        <p:spPr>
          <a:xfrm>
            <a:off x="5797543" y="10"/>
            <a:ext cx="6394152" cy="6857990"/>
          </a:xfrm>
          <a:prstGeom prst="rect">
            <a:avLst/>
          </a:prstGeom>
        </p:spPr>
      </p:pic>
      <p:pic>
        <p:nvPicPr>
          <p:cNvPr id="34" name="Picture 3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pole tekstowe 1">
            <a:extLst>
              <a:ext uri="{FF2B5EF4-FFF2-40B4-BE49-F238E27FC236}">
                <a16:creationId xmlns:a16="http://schemas.microsoft.com/office/drawing/2014/main" id="{2D5B5D05-FDAB-4507-A7A6-D263668FC047}"/>
              </a:ext>
            </a:extLst>
          </p:cNvPr>
          <p:cNvSpPr txBox="1"/>
          <p:nvPr/>
        </p:nvSpPr>
        <p:spPr>
          <a:xfrm>
            <a:off x="250816" y="394353"/>
            <a:ext cx="6616271" cy="131166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dirty="0">
                <a:solidFill>
                  <a:srgbClr val="000000"/>
                </a:solidFill>
                <a:latin typeface="Consolas"/>
                <a:ea typeface="+mj-ea"/>
                <a:cs typeface="+mj-cs"/>
              </a:rPr>
              <a:t>Tasks of the forwarder:</a:t>
            </a:r>
            <a:endParaRPr lang="en-US" sz="4000">
              <a:solidFill>
                <a:srgbClr val="000000"/>
              </a:solidFill>
              <a:latin typeface="Consolas"/>
              <a:ea typeface="+mj-ea"/>
              <a:cs typeface="+mj-cs"/>
            </a:endParaRPr>
          </a:p>
        </p:txBody>
      </p:sp>
      <p:sp>
        <p:nvSpPr>
          <p:cNvPr id="3" name="Content Placeholder 2">
            <a:extLst>
              <a:ext uri="{FF2B5EF4-FFF2-40B4-BE49-F238E27FC236}">
                <a16:creationId xmlns:a16="http://schemas.microsoft.com/office/drawing/2014/main" id="{443ADB5C-840F-419E-A75D-E7DC4EB28652}"/>
              </a:ext>
            </a:extLst>
          </p:cNvPr>
          <p:cNvSpPr>
            <a:spLocks noGrp="1"/>
          </p:cNvSpPr>
          <p:nvPr>
            <p:ph idx="1"/>
          </p:nvPr>
        </p:nvSpPr>
        <p:spPr>
          <a:xfrm>
            <a:off x="181542" y="1383143"/>
            <a:ext cx="5919076" cy="5428284"/>
          </a:xfrm>
        </p:spPr>
        <p:txBody>
          <a:bodyPr vert="horz" lIns="91440" tIns="45720" rIns="91440" bIns="45720" rtlCol="0" anchor="ctr">
            <a:normAutofit/>
          </a:bodyPr>
          <a:lstStyle/>
          <a:p>
            <a:r>
              <a:rPr lang="en-US" sz="2200" b="1" dirty="0">
                <a:solidFill>
                  <a:srgbClr val="000000"/>
                </a:solidFill>
                <a:latin typeface="Consolas"/>
              </a:rPr>
              <a:t>searching for customers and negotiating with them the conditions of handling and transporting loads in order to sign contracts related to the organization of activities and transport of all types of transport,</a:t>
            </a:r>
          </a:p>
          <a:p>
            <a:r>
              <a:rPr lang="en-US" sz="2200" b="1" dirty="0">
                <a:solidFill>
                  <a:srgbClr val="000000"/>
                </a:solidFill>
                <a:latin typeface="Consolas"/>
              </a:rPr>
              <a:t>giving  professional advice on the selection of the type of transport and means of transport, insurance of goods, selection and planning of the route of transport,</a:t>
            </a:r>
          </a:p>
          <a:p>
            <a:r>
              <a:rPr lang="en-US" sz="2200" b="1" dirty="0">
                <a:solidFill>
                  <a:srgbClr val="000000"/>
                </a:solidFill>
                <a:latin typeface="Consolas"/>
              </a:rPr>
              <a:t>distribution and securing the cargo in transport,</a:t>
            </a:r>
            <a:endParaRPr lang="en-US"/>
          </a:p>
        </p:txBody>
      </p:sp>
    </p:spTree>
    <p:extLst>
      <p:ext uri="{BB962C8B-B14F-4D97-AF65-F5344CB8AC3E}">
        <p14:creationId xmlns:p14="http://schemas.microsoft.com/office/powerpoint/2010/main" val="91216943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4" descr="Obraz zawierający tekst, niebo, zewnętrzne, ciężarówka&#10;&#10;Opis wygenerowany automatycznie">
            <a:extLst>
              <a:ext uri="{FF2B5EF4-FFF2-40B4-BE49-F238E27FC236}">
                <a16:creationId xmlns:a16="http://schemas.microsoft.com/office/drawing/2014/main" id="{1CDCF409-13E7-4E92-A1B9-E08EE781E6DC}"/>
              </a:ext>
            </a:extLst>
          </p:cNvPr>
          <p:cNvPicPr>
            <a:picLocks noChangeAspect="1"/>
          </p:cNvPicPr>
          <p:nvPr/>
        </p:nvPicPr>
        <p:blipFill rotWithShape="1">
          <a:blip r:embed="rId2">
            <a:alphaModFix/>
          </a:blip>
          <a:srcRect l="26927" r="18530" b="1"/>
          <a:stretch/>
        </p:blipFill>
        <p:spPr>
          <a:xfrm>
            <a:off x="5797543" y="10"/>
            <a:ext cx="6394152" cy="6857990"/>
          </a:xfrm>
          <a:prstGeom prst="rect">
            <a:avLst/>
          </a:prstGeom>
        </p:spPr>
      </p:pic>
      <p:pic>
        <p:nvPicPr>
          <p:cNvPr id="19"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pole tekstowe 1">
            <a:extLst>
              <a:ext uri="{FF2B5EF4-FFF2-40B4-BE49-F238E27FC236}">
                <a16:creationId xmlns:a16="http://schemas.microsoft.com/office/drawing/2014/main" id="{72C67FE7-61DD-41B5-A98A-9C5A8B82DE0A}"/>
              </a:ext>
            </a:extLst>
          </p:cNvPr>
          <p:cNvSpPr txBox="1"/>
          <p:nvPr/>
        </p:nvSpPr>
        <p:spPr>
          <a:xfrm>
            <a:off x="204635" y="394354"/>
            <a:ext cx="6673999" cy="131166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dirty="0">
                <a:solidFill>
                  <a:srgbClr val="000000"/>
                </a:solidFill>
                <a:latin typeface="Consolas"/>
                <a:ea typeface="+mj-ea"/>
                <a:cs typeface="+mj-cs"/>
              </a:rPr>
              <a:t>Tasks of the forwarder:</a:t>
            </a:r>
            <a:endParaRPr lang="en-US" sz="4000" dirty="0">
              <a:solidFill>
                <a:srgbClr val="000000"/>
              </a:solidFill>
              <a:latin typeface="Consolas"/>
              <a:ea typeface="+mj-ea"/>
              <a:cs typeface="+mj-cs"/>
            </a:endParaRPr>
          </a:p>
        </p:txBody>
      </p:sp>
      <p:sp>
        <p:nvSpPr>
          <p:cNvPr id="4" name="pole tekstowe 3">
            <a:extLst>
              <a:ext uri="{FF2B5EF4-FFF2-40B4-BE49-F238E27FC236}">
                <a16:creationId xmlns:a16="http://schemas.microsoft.com/office/drawing/2014/main" id="{F2B75150-E77A-429D-9C7F-9D8B952E50E0}"/>
              </a:ext>
            </a:extLst>
          </p:cNvPr>
          <p:cNvSpPr txBox="1"/>
          <p:nvPr/>
        </p:nvSpPr>
        <p:spPr>
          <a:xfrm>
            <a:off x="146906" y="1787234"/>
            <a:ext cx="6242348" cy="458546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marL="342900" indent="-228600">
              <a:lnSpc>
                <a:spcPct val="90000"/>
              </a:lnSpc>
              <a:spcAft>
                <a:spcPts val="600"/>
              </a:spcAft>
              <a:buFont typeface="Arial" panose="020B0604020202020204" pitchFamily="34" charset="0"/>
              <a:buChar char="•"/>
            </a:pPr>
            <a:r>
              <a:rPr lang="en-US" sz="2200" b="1" dirty="0">
                <a:solidFill>
                  <a:srgbClr val="000000"/>
                </a:solidFill>
                <a:latin typeface="Consolas"/>
              </a:rPr>
              <a:t>specifying the details of transport,</a:t>
            </a:r>
          </a:p>
          <a:p>
            <a:pPr marL="342900" indent="-228600">
              <a:lnSpc>
                <a:spcPct val="90000"/>
              </a:lnSpc>
              <a:spcAft>
                <a:spcPts val="600"/>
              </a:spcAft>
              <a:buFont typeface="Arial" panose="020B0604020202020204" pitchFamily="34" charset="0"/>
              <a:buChar char="•"/>
            </a:pPr>
            <a:r>
              <a:rPr lang="en-US" sz="2200" b="1" dirty="0">
                <a:solidFill>
                  <a:srgbClr val="000000"/>
                </a:solidFill>
                <a:latin typeface="Consolas"/>
              </a:rPr>
              <a:t>price negotiations, </a:t>
            </a:r>
          </a:p>
          <a:p>
            <a:pPr marL="342900" indent="-228600">
              <a:lnSpc>
                <a:spcPct val="90000"/>
              </a:lnSpc>
              <a:spcAft>
                <a:spcPts val="600"/>
              </a:spcAft>
              <a:buFont typeface="Arial" panose="020B0604020202020204" pitchFamily="34" charset="0"/>
              <a:buChar char="•"/>
            </a:pPr>
            <a:r>
              <a:rPr lang="en-US" sz="2200" b="1" dirty="0">
                <a:solidFill>
                  <a:srgbClr val="000000"/>
                </a:solidFill>
                <a:latin typeface="Consolas"/>
              </a:rPr>
              <a:t>organizing the loading and unloading of goods,</a:t>
            </a:r>
          </a:p>
          <a:p>
            <a:pPr marL="342900" indent="-228600">
              <a:lnSpc>
                <a:spcPct val="90000"/>
              </a:lnSpc>
              <a:spcAft>
                <a:spcPts val="600"/>
              </a:spcAft>
              <a:buFont typeface="Arial" panose="020B0604020202020204" pitchFamily="34" charset="0"/>
              <a:buChar char="•"/>
            </a:pPr>
            <a:r>
              <a:rPr lang="en-US" sz="2200" b="1" dirty="0">
                <a:solidFill>
                  <a:srgbClr val="000000"/>
                </a:solidFill>
                <a:latin typeface="Consolas"/>
              </a:rPr>
              <a:t>combining shipments and looking for return loads for optimal use of the means of transport,</a:t>
            </a:r>
          </a:p>
          <a:p>
            <a:pPr marL="342900" indent="-228600">
              <a:lnSpc>
                <a:spcPct val="90000"/>
              </a:lnSpc>
              <a:spcAft>
                <a:spcPts val="600"/>
              </a:spcAft>
              <a:buFont typeface="Arial" panose="020B0604020202020204" pitchFamily="34" charset="0"/>
              <a:buChar char="•"/>
            </a:pPr>
            <a:r>
              <a:rPr lang="en-US" sz="2200" b="1" dirty="0">
                <a:solidFill>
                  <a:srgbClr val="000000"/>
                </a:solidFill>
                <a:latin typeface="Consolas"/>
              </a:rPr>
              <a:t>supervising and monitoring the process of cargo movement and reloading activities,</a:t>
            </a:r>
          </a:p>
          <a:p>
            <a:pPr marL="342900" indent="-228600">
              <a:lnSpc>
                <a:spcPct val="90000"/>
              </a:lnSpc>
              <a:spcAft>
                <a:spcPts val="600"/>
              </a:spcAft>
              <a:buFont typeface="Arial" panose="020B0604020202020204" pitchFamily="34" charset="0"/>
              <a:buChar char="•"/>
            </a:pPr>
            <a:r>
              <a:rPr lang="en-US" sz="2200" b="1" dirty="0">
                <a:solidFill>
                  <a:srgbClr val="000000"/>
                </a:solidFill>
                <a:latin typeface="Consolas"/>
              </a:rPr>
              <a:t>organization and preparation of customs clearance,​</a:t>
            </a:r>
          </a:p>
          <a:p>
            <a:pPr marL="342900" indent="-228600">
              <a:lnSpc>
                <a:spcPct val="90000"/>
              </a:lnSpc>
              <a:spcAft>
                <a:spcPts val="600"/>
              </a:spcAft>
              <a:buFont typeface="Arial" panose="020B0604020202020204" pitchFamily="34" charset="0"/>
              <a:buChar char="•"/>
            </a:pPr>
            <a:r>
              <a:rPr lang="en-US" sz="2200" b="1" dirty="0">
                <a:solidFill>
                  <a:srgbClr val="000000"/>
                </a:solidFill>
                <a:latin typeface="Consolas"/>
              </a:rPr>
              <a:t>organization of temporary overloading​.</a:t>
            </a:r>
            <a:endParaRPr lang="en-US" sz="1700" b="1" dirty="0">
              <a:solidFill>
                <a:srgbClr val="000000"/>
              </a:solidFill>
              <a:cs typeface="Calibri"/>
            </a:endParaRPr>
          </a:p>
        </p:txBody>
      </p:sp>
    </p:spTree>
    <p:extLst>
      <p:ext uri="{BB962C8B-B14F-4D97-AF65-F5344CB8AC3E}">
        <p14:creationId xmlns:p14="http://schemas.microsoft.com/office/powerpoint/2010/main" val="233891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indoor, scene, warehouse&#10;&#10;Description automatically generated">
            <a:extLst>
              <a:ext uri="{FF2B5EF4-FFF2-40B4-BE49-F238E27FC236}">
                <a16:creationId xmlns:a16="http://schemas.microsoft.com/office/drawing/2014/main" id="{376F0D12-4DBA-462E-A987-F58051BF36F7}"/>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b="24749"/>
          <a:stretch/>
        </p:blipFill>
        <p:spPr>
          <a:xfrm>
            <a:off x="20" y="10"/>
            <a:ext cx="12191979" cy="6857990"/>
          </a:xfrm>
          <a:prstGeom prst="rect">
            <a:avLst/>
          </a:prstGeom>
        </p:spPr>
      </p:pic>
      <p:sp>
        <p:nvSpPr>
          <p:cNvPr id="2" name="Title 1">
            <a:extLst>
              <a:ext uri="{FF2B5EF4-FFF2-40B4-BE49-F238E27FC236}">
                <a16:creationId xmlns:a16="http://schemas.microsoft.com/office/drawing/2014/main" id="{88ACBB10-8C12-485D-A103-272847815358}"/>
              </a:ext>
            </a:extLst>
          </p:cNvPr>
          <p:cNvSpPr>
            <a:spLocks noGrp="1"/>
          </p:cNvSpPr>
          <p:nvPr>
            <p:ph type="title"/>
          </p:nvPr>
        </p:nvSpPr>
        <p:spPr>
          <a:xfrm>
            <a:off x="1213981" y="364959"/>
            <a:ext cx="9753600" cy="1325563"/>
          </a:xfrm>
        </p:spPr>
        <p:txBody>
          <a:bodyPr>
            <a:normAutofit/>
          </a:bodyPr>
          <a:lstStyle/>
          <a:p>
            <a:r>
              <a:rPr lang="en" sz="4600">
                <a:solidFill>
                  <a:srgbClr val="FFFFFF"/>
                </a:solidFill>
                <a:latin typeface="Consolas"/>
              </a:rPr>
              <a:t>Vocational subjects:</a:t>
            </a:r>
            <a:endParaRPr lang="en-US" sz="4600">
              <a:solidFill>
                <a:srgbClr val="FFFFFF"/>
              </a:solidFill>
            </a:endParaRP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850934-033D-4938-AB8C-82C635031D13}"/>
              </a:ext>
            </a:extLst>
          </p:cNvPr>
          <p:cNvSpPr>
            <a:spLocks noGrp="1"/>
          </p:cNvSpPr>
          <p:nvPr>
            <p:ph idx="1"/>
          </p:nvPr>
        </p:nvSpPr>
        <p:spPr>
          <a:xfrm>
            <a:off x="1212053" y="1865765"/>
            <a:ext cx="8194592" cy="4516063"/>
          </a:xfrm>
        </p:spPr>
        <p:txBody>
          <a:bodyPr vert="horz" lIns="91440" tIns="45720" rIns="91440" bIns="45720" rtlCol="0" anchor="t">
            <a:noAutofit/>
          </a:bodyPr>
          <a:lstStyle/>
          <a:p>
            <a:pPr marL="457200" indent="-457200"/>
            <a:r>
              <a:rPr lang="en" sz="3200" dirty="0">
                <a:solidFill>
                  <a:srgbClr val="FFFFFF"/>
                </a:solidFill>
                <a:latin typeface="Consolas"/>
              </a:rPr>
              <a:t>Work safety</a:t>
            </a:r>
            <a:endParaRPr lang="en-US" sz="3200" dirty="0">
              <a:solidFill>
                <a:srgbClr val="FFFFFF"/>
              </a:solidFill>
              <a:latin typeface="Calibri" panose="020F0502020204030204"/>
              <a:cs typeface="Calibri"/>
            </a:endParaRPr>
          </a:p>
          <a:p>
            <a:pPr marL="457200" indent="-457200"/>
            <a:r>
              <a:rPr lang="en" sz="3200" dirty="0">
                <a:solidFill>
                  <a:srgbClr val="FFFFFF"/>
                </a:solidFill>
                <a:latin typeface="Consolas"/>
              </a:rPr>
              <a:t>Means of transport</a:t>
            </a:r>
            <a:endParaRPr lang="en-US" sz="3200" dirty="0">
              <a:solidFill>
                <a:srgbClr val="FFFFFF"/>
              </a:solidFill>
              <a:latin typeface="Calibri" panose="020F0502020204030204"/>
              <a:cs typeface="Calibri"/>
            </a:endParaRPr>
          </a:p>
          <a:p>
            <a:pPr marL="457200" indent="-457200"/>
            <a:r>
              <a:rPr lang="en" sz="3200" dirty="0">
                <a:solidFill>
                  <a:srgbClr val="FFFFFF"/>
                </a:solidFill>
                <a:latin typeface="Consolas"/>
              </a:rPr>
              <a:t>Transport and forwarding</a:t>
            </a:r>
            <a:endParaRPr lang="en-US" sz="3200" dirty="0">
              <a:solidFill>
                <a:srgbClr val="FFFFFF"/>
              </a:solidFill>
              <a:latin typeface="Calibri" panose="020F0502020204030204"/>
              <a:cs typeface="Calibri"/>
            </a:endParaRPr>
          </a:p>
          <a:p>
            <a:pPr marL="457200" indent="-457200"/>
            <a:r>
              <a:rPr lang="en" sz="3200" dirty="0">
                <a:solidFill>
                  <a:srgbClr val="FFFFFF"/>
                </a:solidFill>
                <a:latin typeface="Consolas"/>
              </a:rPr>
              <a:t>Business English</a:t>
            </a:r>
            <a:endParaRPr lang="en-US" sz="3200" dirty="0">
              <a:solidFill>
                <a:srgbClr val="FFFFFF"/>
              </a:solidFill>
              <a:latin typeface="Calibri" panose="020F0502020204030204"/>
              <a:cs typeface="Calibri"/>
            </a:endParaRPr>
          </a:p>
          <a:p>
            <a:pPr marL="457200" indent="-457200"/>
            <a:r>
              <a:rPr lang="en" sz="3200" dirty="0">
                <a:solidFill>
                  <a:srgbClr val="FFFFFF"/>
                </a:solidFill>
                <a:latin typeface="Consolas"/>
              </a:rPr>
              <a:t>Business studies</a:t>
            </a:r>
            <a:endParaRPr lang="en-US" sz="3200" dirty="0">
              <a:solidFill>
                <a:srgbClr val="FFFFFF"/>
              </a:solidFill>
              <a:latin typeface="Calibri" panose="020F0502020204030204"/>
              <a:cs typeface="Calibri"/>
            </a:endParaRPr>
          </a:p>
          <a:p>
            <a:pPr marL="457200" indent="-457200"/>
            <a:r>
              <a:rPr lang="en" sz="3200" dirty="0">
                <a:solidFill>
                  <a:srgbClr val="FFFFFF"/>
                </a:solidFill>
                <a:latin typeface="Consolas"/>
              </a:rPr>
              <a:t>Social competences and organization of teamwork</a:t>
            </a:r>
            <a:endParaRPr lang="en-US" sz="3200" dirty="0">
              <a:solidFill>
                <a:srgbClr val="FFFFFF"/>
              </a:solidFill>
              <a:latin typeface="Calibri" panose="020F0502020204030204"/>
              <a:cs typeface="Calibri"/>
            </a:endParaRPr>
          </a:p>
          <a:p>
            <a:pPr marL="457200" indent="-457200"/>
            <a:r>
              <a:rPr lang="en" sz="3200" dirty="0">
                <a:solidFill>
                  <a:srgbClr val="FFFFFF"/>
                </a:solidFill>
                <a:latin typeface="Consolas"/>
              </a:rPr>
              <a:t>Law and insurance in transport</a:t>
            </a:r>
            <a:endParaRPr lang="en-US" sz="3200" dirty="0">
              <a:solidFill>
                <a:srgbClr val="FFFFFF"/>
              </a:solidFill>
              <a:latin typeface="Calibri" panose="020F0502020204030204"/>
              <a:cs typeface="Calibri"/>
            </a:endParaRPr>
          </a:p>
        </p:txBody>
      </p:sp>
    </p:spTree>
    <p:extLst>
      <p:ext uri="{BB962C8B-B14F-4D97-AF65-F5344CB8AC3E}">
        <p14:creationId xmlns:p14="http://schemas.microsoft.com/office/powerpoint/2010/main" val="3626023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indoor, scene, warehouse&#10;&#10;Description automatically generated">
            <a:extLst>
              <a:ext uri="{FF2B5EF4-FFF2-40B4-BE49-F238E27FC236}">
                <a16:creationId xmlns:a16="http://schemas.microsoft.com/office/drawing/2014/main" id="{376F0D12-4DBA-462E-A987-F58051BF36F7}"/>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b="24749"/>
          <a:stretch/>
        </p:blipFill>
        <p:spPr>
          <a:xfrm>
            <a:off x="20" y="-52182"/>
            <a:ext cx="12191979" cy="6857990"/>
          </a:xfrm>
          <a:prstGeom prst="rect">
            <a:avLst/>
          </a:prstGeom>
        </p:spPr>
      </p:pic>
      <p:sp>
        <p:nvSpPr>
          <p:cNvPr id="2" name="Title 1">
            <a:extLst>
              <a:ext uri="{FF2B5EF4-FFF2-40B4-BE49-F238E27FC236}">
                <a16:creationId xmlns:a16="http://schemas.microsoft.com/office/drawing/2014/main" id="{88ACBB10-8C12-485D-A103-272847815358}"/>
              </a:ext>
            </a:extLst>
          </p:cNvPr>
          <p:cNvSpPr>
            <a:spLocks noGrp="1"/>
          </p:cNvSpPr>
          <p:nvPr>
            <p:ph type="title"/>
          </p:nvPr>
        </p:nvSpPr>
        <p:spPr>
          <a:xfrm>
            <a:off x="1088721" y="302329"/>
            <a:ext cx="10515600" cy="1325563"/>
          </a:xfrm>
        </p:spPr>
        <p:txBody>
          <a:bodyPr>
            <a:normAutofit/>
          </a:bodyPr>
          <a:lstStyle/>
          <a:p>
            <a:r>
              <a:rPr lang="en" sz="4600">
                <a:solidFill>
                  <a:srgbClr val="FFFFFF"/>
                </a:solidFill>
                <a:latin typeface="Consolas"/>
              </a:rPr>
              <a:t>Vocational  subjects:</a:t>
            </a:r>
            <a:endParaRPr lang="en-US" sz="4600">
              <a:solidFill>
                <a:srgbClr val="FFFFFF"/>
              </a:solidFill>
            </a:endParaRP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850934-033D-4938-AB8C-82C635031D13}"/>
              </a:ext>
            </a:extLst>
          </p:cNvPr>
          <p:cNvSpPr>
            <a:spLocks noGrp="1"/>
          </p:cNvSpPr>
          <p:nvPr>
            <p:ph idx="1"/>
          </p:nvPr>
        </p:nvSpPr>
        <p:spPr>
          <a:xfrm>
            <a:off x="1086793" y="1834450"/>
            <a:ext cx="8862646" cy="4975351"/>
          </a:xfrm>
        </p:spPr>
        <p:txBody>
          <a:bodyPr vert="horz" lIns="91440" tIns="45720" rIns="91440" bIns="45720" rtlCol="0" anchor="t">
            <a:noAutofit/>
          </a:bodyPr>
          <a:lstStyle/>
          <a:p>
            <a:pPr marL="457200" indent="-457200"/>
            <a:r>
              <a:rPr lang="en" sz="3200">
                <a:solidFill>
                  <a:srgbClr val="FFFFFF"/>
                </a:solidFill>
                <a:latin typeface="Consolas"/>
              </a:rPr>
              <a:t>Packages and transport units</a:t>
            </a:r>
            <a:endParaRPr lang="en-US" sz="3200">
              <a:ea typeface="+mn-lt"/>
              <a:cs typeface="+mn-lt"/>
            </a:endParaRPr>
          </a:p>
          <a:p>
            <a:pPr marL="457200" indent="-457200"/>
            <a:r>
              <a:rPr lang="en" sz="3200">
                <a:solidFill>
                  <a:srgbClr val="FFFFFF"/>
                </a:solidFill>
                <a:latin typeface="Consolas"/>
              </a:rPr>
              <a:t>Marketing and negotiations</a:t>
            </a:r>
            <a:endParaRPr lang="en-US" sz="3200">
              <a:ea typeface="+mn-lt"/>
              <a:cs typeface="+mn-lt"/>
            </a:endParaRPr>
          </a:p>
          <a:p>
            <a:pPr marL="457200" indent="-457200"/>
            <a:r>
              <a:rPr lang="en" sz="3200">
                <a:solidFill>
                  <a:srgbClr val="FFFFFF"/>
                </a:solidFill>
                <a:latin typeface="Consolas"/>
              </a:rPr>
              <a:t>The basics of logistics and warehousing</a:t>
            </a:r>
            <a:br>
              <a:rPr lang="en" sz="3200">
                <a:latin typeface="Consolas"/>
              </a:rPr>
            </a:br>
            <a:r>
              <a:rPr lang="en" sz="3200">
                <a:solidFill>
                  <a:srgbClr val="FFFFFF"/>
                </a:solidFill>
                <a:latin typeface="Consolas"/>
              </a:rPr>
              <a:t>Statistics</a:t>
            </a:r>
            <a:endParaRPr lang="en-US" sz="3200">
              <a:ea typeface="+mn-lt"/>
              <a:cs typeface="+mn-lt"/>
            </a:endParaRPr>
          </a:p>
          <a:p>
            <a:pPr marL="457200" indent="-457200"/>
            <a:r>
              <a:rPr lang="en" sz="3200">
                <a:solidFill>
                  <a:srgbClr val="FFFFFF"/>
                </a:solidFill>
                <a:latin typeface="Consolas"/>
              </a:rPr>
              <a:t>Transport and forwarding management</a:t>
            </a:r>
            <a:endParaRPr lang="en" sz="3200">
              <a:latin typeface="Consolas"/>
              <a:ea typeface="+mn-lt"/>
              <a:cs typeface="+mn-lt"/>
            </a:endParaRPr>
          </a:p>
          <a:p>
            <a:pPr marL="457200" indent="-457200"/>
            <a:r>
              <a:rPr lang="en" sz="3200">
                <a:solidFill>
                  <a:srgbClr val="FFFFFF"/>
                </a:solidFill>
                <a:latin typeface="Consolas"/>
              </a:rPr>
              <a:t>Economics of transport</a:t>
            </a:r>
            <a:endParaRPr lang="en-US" sz="3200">
              <a:ea typeface="+mn-lt"/>
              <a:cs typeface="+mn-lt"/>
            </a:endParaRPr>
          </a:p>
          <a:p>
            <a:pPr marL="457200" indent="-457200"/>
            <a:r>
              <a:rPr lang="en" sz="3200">
                <a:solidFill>
                  <a:srgbClr val="FFFFFF"/>
                </a:solidFill>
                <a:latin typeface="Consolas"/>
              </a:rPr>
              <a:t>Office and IT skills</a:t>
            </a:r>
            <a:endParaRPr lang="en-US" sz="3200">
              <a:cs typeface="Calibri" panose="020F0502020204030204"/>
            </a:endParaRPr>
          </a:p>
          <a:p>
            <a:pPr marL="457200" indent="-457200">
              <a:buAutoNum type="arabicPeriod"/>
            </a:pPr>
            <a:endParaRPr lang="en" sz="2400">
              <a:solidFill>
                <a:srgbClr val="FFFFFF"/>
              </a:solidFill>
              <a:latin typeface="Consolas"/>
              <a:cs typeface="Calibri"/>
            </a:endParaRPr>
          </a:p>
        </p:txBody>
      </p:sp>
    </p:spTree>
    <p:extLst>
      <p:ext uri="{BB962C8B-B14F-4D97-AF65-F5344CB8AC3E}">
        <p14:creationId xmlns:p14="http://schemas.microsoft.com/office/powerpoint/2010/main" val="5202409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D wallpaper: agricultural machine, bangladesh, evergreen ...">
            <a:extLst>
              <a:ext uri="{FF2B5EF4-FFF2-40B4-BE49-F238E27FC236}">
                <a16:creationId xmlns:a16="http://schemas.microsoft.com/office/drawing/2014/main" id="{E3B60FDE-2299-478E-A261-26C6C8461B2C}"/>
              </a:ext>
            </a:extLst>
          </p:cNvPr>
          <p:cNvPicPr>
            <a:picLocks noGrp="1" noChangeAspect="1"/>
          </p:cNvPicPr>
          <p:nvPr>
            <p:ph idx="1"/>
          </p:nvPr>
        </p:nvPicPr>
        <p:blipFill rotWithShape="1">
          <a:blip r:embed="rId2">
            <a:alphaModFix amt="50000"/>
          </a:blip>
          <a:srcRect r="25"/>
          <a:stretch/>
        </p:blipFill>
        <p:spPr>
          <a:xfrm>
            <a:off x="20" y="10"/>
            <a:ext cx="12188930" cy="6857990"/>
          </a:xfrm>
          <a:prstGeom prst="rect">
            <a:avLst/>
          </a:prstGeom>
        </p:spPr>
      </p:pic>
      <p:sp>
        <p:nvSpPr>
          <p:cNvPr id="2" name="Title 1">
            <a:extLst>
              <a:ext uri="{FF2B5EF4-FFF2-40B4-BE49-F238E27FC236}">
                <a16:creationId xmlns:a16="http://schemas.microsoft.com/office/drawing/2014/main" id="{5FCBD614-55AA-45CB-BF6F-3E04BB1F3DB2}"/>
              </a:ext>
            </a:extLst>
          </p:cNvPr>
          <p:cNvSpPr>
            <a:spLocks noGrp="1"/>
          </p:cNvSpPr>
          <p:nvPr>
            <p:ph type="title"/>
          </p:nvPr>
        </p:nvSpPr>
        <p:spPr>
          <a:xfrm>
            <a:off x="1524000" y="1122363"/>
            <a:ext cx="9436273" cy="4816883"/>
          </a:xfrm>
        </p:spPr>
        <p:txBody>
          <a:bodyPr vert="horz" lIns="91440" tIns="45720" rIns="91440" bIns="45720" rtlCol="0" anchor="b">
            <a:normAutofit fontScale="90000"/>
          </a:bodyPr>
          <a:lstStyle/>
          <a:p>
            <a:pPr algn="ctr"/>
            <a:r>
              <a:rPr lang="en-US" sz="3600" dirty="0">
                <a:solidFill>
                  <a:srgbClr val="FFFFFF"/>
                </a:solidFill>
                <a:latin typeface="Consolas"/>
                <a:cs typeface="Calibri"/>
              </a:rPr>
              <a:t>At school, we will obtain the AU.31 Qualification. Organization of transport and customer and contractor service.</a:t>
            </a:r>
            <a:br>
              <a:rPr lang="en-US" sz="3600" dirty="0">
                <a:latin typeface="Consolas"/>
                <a:cs typeface="Calibri"/>
              </a:rPr>
            </a:br>
            <a:r>
              <a:rPr lang="en-US" sz="3600" dirty="0">
                <a:solidFill>
                  <a:srgbClr val="FFFFFF"/>
                </a:solidFill>
                <a:latin typeface="Consolas"/>
                <a:cs typeface="Calibri"/>
              </a:rPr>
              <a:t>
AU qualification. 32.Z. the development of transport and forwarding schedules . We obtained this qualification during  summer internship due to the fact that the second half of our class are learning to be logistics technicians.</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2836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Panoramiczny</PresentationFormat>
  <Slides>10</Slides>
  <Notes>0</Notes>
  <HiddenSlides>0</HiddenSlide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office theme</vt:lpstr>
      <vt:lpstr>Learning forwarding from the inside. What is it like?</vt:lpstr>
      <vt:lpstr> A freight forwarder's profession - what is it?</vt:lpstr>
      <vt:lpstr>Prezentacja programu PowerPoint</vt:lpstr>
      <vt:lpstr>What are the tasks of the forwarder?</vt:lpstr>
      <vt:lpstr>Prezentacja programu PowerPoint</vt:lpstr>
      <vt:lpstr>Prezentacja programu PowerPoint</vt:lpstr>
      <vt:lpstr>Vocational subjects:</vt:lpstr>
      <vt:lpstr>Vocational  subjects:</vt:lpstr>
      <vt:lpstr>At school, we will obtain the AU.31 Qualification. Organization of transport and customer and contractor service. 
AU qualification. 32.Z. the development of transport and forwarding schedules . We obtained this qualification during  summer internship due to the fact that the second half of our class are learning to be logistics technicians.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185</cp:revision>
  <dcterms:created xsi:type="dcterms:W3CDTF">2021-03-18T11:22:32Z</dcterms:created>
  <dcterms:modified xsi:type="dcterms:W3CDTF">2021-03-19T12:58:49Z</dcterms:modified>
</cp:coreProperties>
</file>