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23749000" cy="168021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slide" Target="slides/slide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15740" y="0"/>
            <a:ext cx="16862961" cy="16484600"/>
          </a:xfrm>
          <a:prstGeom prst="rect">
            <a:avLst/>
          </a:prstGeom>
        </p:spPr>
        <p:txBody>
          <a:bodyPr rtlCol="0" anchor="t"/>
          <a:lstStyle/>
          <a:p>
            <a:pPr algn="l"/>
            <a:endParaRPr lang="en-US" sz="1100"/>
          </a:p>
          <a:p>
            <a:r>
              <a:rPr lang="en-US" sz="5000" b="1">
                <a:solidFill>
                  <a:srgbClr val="252525"/>
                </a:solidFill>
              </a:rPr>
              <a:t>Integration with Curriculum</a:t>
            </a:r>
          </a:p>
          <a:p>
            <a:r>
              <a:rPr lang="en-US" sz="5000"/>
              <a:t>  </a:t>
            </a:r>
          </a:p>
          <a:p>
            <a:pPr>
              <a:buFont typeface="Arial"/>
              <a:buChar char="•"/>
            </a:pPr>
            <a:r>
              <a:rPr lang="en-US" sz="3700">
                <a:solidFill>
                  <a:srgbClr val="252525"/>
                </a:solidFill>
              </a:rPr>
              <a:t>Project and High School Class Subjects</a:t>
            </a:r>
          </a:p>
          <a:p>
            <a:r>
              <a:rPr lang="en-US" sz="5000"/>
              <a:t>  </a:t>
            </a:r>
          </a:p>
          <a:p>
            <a:r>
              <a:rPr lang="en-US" sz="3700">
                <a:solidFill>
                  <a:srgbClr val="252525"/>
                </a:solidFill>
              </a:rPr>
              <a:t>The project activities related to the activities and themes that we study during the project, support partners' school curricula.</a:t>
            </a:r>
          </a:p>
          <a:p>
            <a:r>
              <a:rPr lang="en-US" sz="5000"/>
              <a:t>  </a:t>
            </a:r>
          </a:p>
          <a:p>
            <a:r>
              <a:rPr lang="en-US" sz="3700">
                <a:solidFill>
                  <a:srgbClr val="252525"/>
                </a:solidFill>
              </a:rPr>
              <a:t>Discipline-based  learning in The Arts, Art History, Humanities, English, Philosophy, Information Technology, Music, English Literature, Sociology.</a:t>
            </a:r>
          </a:p>
          <a:p>
            <a:r>
              <a:rPr lang="en-US" sz="5000"/>
              <a:t>  </a:t>
            </a:r>
          </a:p>
          <a:p>
            <a:r>
              <a:rPr lang="en-US" sz="3700">
                <a:solidFill>
                  <a:srgbClr val="252525"/>
                </a:solidFill>
              </a:rPr>
              <a:t>Interdisciplinary learning in Communication, Thinking Processes, Creative thinking, Teamwork, Problem solving. </a:t>
            </a:r>
          </a:p>
          <a:p>
            <a:r>
              <a:rPr lang="en-US" sz="5000"/>
              <a:t>  </a:t>
            </a:r>
          </a:p>
          <a:p>
            <a:r>
              <a:rPr lang="en-US" sz="3700">
                <a:solidFill>
                  <a:srgbClr val="252525"/>
                </a:solidFill>
              </a:rPr>
              <a:t>Physical, Personal and Social Learning in Civics and Citizenship.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30900" y="749300"/>
            <a:ext cx="11887200" cy="16306800"/>
          </a:xfrm>
          <a:prstGeom prst="rect">
            <a:avLst/>
          </a:prstGeom>
        </p:spPr>
        <p:txBody>
          <a:bodyPr rtlCol="0" anchor="t"/>
          <a:lstStyle/>
          <a:p>
            <a:r>
              <a:rPr lang="en-US" sz="5000"/>
              <a:t> </a:t>
            </a:r>
          </a:p>
          <a:p>
            <a:r>
              <a:rPr lang="en-US" sz="3700">
                <a:solidFill>
                  <a:srgbClr val="252525"/>
                </a:solidFill>
              </a:rPr>
              <a:t>Via a variety of collaborative activities, the project not only deals with the acquisition of various school courses but also allows students to use and develop interdisciplinary skills, at the same time. The topics, issues, themes to be studied during the project are related to the partner schools' class subjects.</a:t>
            </a:r>
          </a:p>
          <a:p>
            <a:r>
              <a:rPr lang="en-US" sz="3700">
                <a:solidFill>
                  <a:srgbClr val="252525"/>
                </a:solidFill>
                <a:latin typeface="museo-sans"/>
              </a:rPr>
              <a:t> </a:t>
            </a:r>
            <a:r>
              <a:rPr lang="en-US" sz="4000">
                <a:solidFill>
                  <a:srgbClr val="3E454C"/>
                </a:solidFill>
                <a:latin typeface="museo-sans"/>
              </a:rPr>
              <a:t>From the English literature it was chosen J</a:t>
            </a:r>
            <a:r>
              <a:rPr lang="af-ZA" sz="4000" b="0" i="0">
                <a:solidFill>
                  <a:srgbClr val="3E454C"/>
                </a:solidFill>
                <a:effectLst/>
                <a:latin typeface="museo-sans"/>
              </a:rPr>
              <a:t>ohn Steinbeck</a:t>
            </a:r>
            <a:r>
              <a:rPr lang="en-US" sz="4000" b="0" i="0">
                <a:solidFill>
                  <a:srgbClr val="3E454C"/>
                </a:solidFill>
                <a:effectLst/>
                <a:latin typeface="museo-sans"/>
              </a:rPr>
              <a:t>’s book </a:t>
            </a:r>
            <a:r>
              <a:rPr lang="af-ZA" sz="4000" b="0" i="0">
                <a:solidFill>
                  <a:srgbClr val="3E454C"/>
                </a:solidFill>
                <a:effectLst/>
                <a:latin typeface="museo-sans"/>
              </a:rPr>
              <a:t>O</a:t>
            </a:r>
            <a:r>
              <a:rPr lang="en-US" sz="4000" b="0" i="0">
                <a:solidFill>
                  <a:srgbClr val="3E454C"/>
                </a:solidFill>
                <a:effectLst/>
                <a:latin typeface="museo-sans"/>
              </a:rPr>
              <a:t>f</a:t>
            </a:r>
            <a:r>
              <a:rPr lang="af-ZA" sz="4000" b="0" i="0">
                <a:solidFill>
                  <a:srgbClr val="3E454C"/>
                </a:solidFill>
                <a:effectLst/>
                <a:latin typeface="museo-sans"/>
              </a:rPr>
              <a:t> Mice And Men</a:t>
            </a:r>
            <a:r>
              <a:rPr lang="en-US" sz="4000" b="0" i="0">
                <a:solidFill>
                  <a:srgbClr val="3E454C"/>
                </a:solidFill>
                <a:effectLst/>
                <a:latin typeface="museo-sans"/>
              </a:rPr>
              <a:t>, </a:t>
            </a:r>
            <a:r>
              <a:rPr lang="en-US" sz="4000">
                <a:solidFill>
                  <a:srgbClr val="3E454C"/>
                </a:solidFill>
                <a:latin typeface="museo-sans"/>
              </a:rPr>
              <a:t>from famous pantings V</a:t>
            </a:r>
            <a:r>
              <a:rPr lang="af-ZA" sz="4000" b="0" i="0">
                <a:solidFill>
                  <a:srgbClr val="3E454C"/>
                </a:solidFill>
                <a:effectLst/>
                <a:latin typeface="museo-sans"/>
              </a:rPr>
              <a:t>an Gogh</a:t>
            </a:r>
            <a:r>
              <a:rPr lang="en-US" sz="4000" b="0" i="0">
                <a:solidFill>
                  <a:srgbClr val="3E454C"/>
                </a:solidFill>
                <a:effectLst/>
                <a:latin typeface="museo-sans"/>
              </a:rPr>
              <a:t>’s</a:t>
            </a:r>
            <a:r>
              <a:rPr lang="af-ZA" sz="4000" b="0" i="0">
                <a:solidFill>
                  <a:srgbClr val="3E454C"/>
                </a:solidFill>
                <a:effectLst/>
                <a:latin typeface="museo-sans"/>
              </a:rPr>
              <a:t> – </a:t>
            </a:r>
            <a:r>
              <a:rPr lang="en-US" sz="4000" b="0" i="0">
                <a:solidFill>
                  <a:srgbClr val="3E454C"/>
                </a:solidFill>
                <a:effectLst/>
                <a:latin typeface="museo-sans"/>
              </a:rPr>
              <a:t>the S</a:t>
            </a:r>
            <a:r>
              <a:rPr lang="af-ZA" sz="4000" b="0" i="0">
                <a:solidFill>
                  <a:srgbClr val="3E454C"/>
                </a:solidFill>
                <a:effectLst/>
                <a:latin typeface="museo-sans"/>
              </a:rPr>
              <a:t>tarry Night</a:t>
            </a:r>
            <a:r>
              <a:rPr lang="en-US" sz="4000" b="0" i="0">
                <a:solidFill>
                  <a:srgbClr val="3E454C"/>
                </a:solidFill>
                <a:effectLst/>
                <a:latin typeface="museo-sans"/>
              </a:rPr>
              <a:t>, from poetry </a:t>
            </a:r>
            <a:r>
              <a:rPr lang="af-ZA" sz="4000" b="0" i="0">
                <a:solidFill>
                  <a:srgbClr val="3E454C"/>
                </a:solidFill>
                <a:effectLst/>
                <a:latin typeface="museo-sans"/>
              </a:rPr>
              <a:t>William Shakespeare</a:t>
            </a:r>
            <a:r>
              <a:rPr lang="en-US" sz="4000" b="0" i="0">
                <a:solidFill>
                  <a:srgbClr val="3E454C"/>
                </a:solidFill>
                <a:effectLst/>
                <a:latin typeface="museo-sans"/>
              </a:rPr>
              <a:t>’s</a:t>
            </a:r>
            <a:r>
              <a:rPr lang="af-ZA" sz="4000" b="0" i="0">
                <a:solidFill>
                  <a:srgbClr val="3E454C"/>
                </a:solidFill>
                <a:effectLst/>
                <a:latin typeface="museo-sans"/>
              </a:rPr>
              <a:t> - Son</a:t>
            </a:r>
            <a:r>
              <a:rPr lang="en-US" sz="4000" b="0" i="0">
                <a:solidFill>
                  <a:srgbClr val="3E454C"/>
                </a:solidFill>
                <a:effectLst/>
                <a:latin typeface="museo-sans"/>
              </a:rPr>
              <a:t>n</a:t>
            </a:r>
            <a:r>
              <a:rPr lang="af-ZA" sz="4000" b="0" i="0">
                <a:solidFill>
                  <a:srgbClr val="3E454C"/>
                </a:solidFill>
                <a:effectLst/>
                <a:latin typeface="museo-sans"/>
              </a:rPr>
              <a:t>et 18</a:t>
            </a:r>
            <a:r>
              <a:rPr lang="en-US" sz="4000" b="0" i="0">
                <a:solidFill>
                  <a:srgbClr val="3E454C"/>
                </a:solidFill>
                <a:effectLst/>
                <a:latin typeface="museo-sans"/>
              </a:rPr>
              <a:t>, and </a:t>
            </a:r>
            <a:r>
              <a:rPr lang="en-US" sz="4000">
                <a:solidFill>
                  <a:srgbClr val="3E454C"/>
                </a:solidFill>
                <a:latin typeface="museo-sans"/>
              </a:rPr>
              <a:t>from popular films </a:t>
            </a:r>
            <a:r>
              <a:rPr lang="af-ZA" sz="4000" b="0" i="0">
                <a:solidFill>
                  <a:srgbClr val="3E454C"/>
                </a:solidFill>
                <a:effectLst/>
                <a:latin typeface="museo-sans"/>
              </a:rPr>
              <a:t>Dead Poets Society</a:t>
            </a:r>
            <a:r>
              <a:rPr lang="en-US" sz="4000" b="0" i="0">
                <a:solidFill>
                  <a:srgbClr val="3E454C"/>
                </a:solidFill>
                <a:effectLst/>
                <a:latin typeface="museo-sans"/>
              </a:rPr>
              <a:t>. Finally, another work that has been determined after a survey had been carried out was</a:t>
            </a:r>
            <a:r>
              <a:rPr lang="en-US" sz="4000">
                <a:solidFill>
                  <a:srgbClr val="3E454C"/>
                </a:solidFill>
                <a:latin typeface="museo-sans"/>
              </a:rPr>
              <a:t> </a:t>
            </a:r>
            <a:r>
              <a:rPr lang="af-ZA" sz="4000" b="0" i="0">
                <a:solidFill>
                  <a:srgbClr val="3E454C"/>
                </a:solidFill>
                <a:effectLst/>
                <a:latin typeface="museo-sans"/>
              </a:rPr>
              <a:t>Beethoven</a:t>
            </a:r>
            <a:r>
              <a:rPr lang="en-US" sz="4000" b="0" i="0">
                <a:solidFill>
                  <a:srgbClr val="3E454C"/>
                </a:solidFill>
                <a:effectLst/>
                <a:latin typeface="museo-sans"/>
              </a:rPr>
              <a:t>’s</a:t>
            </a:r>
            <a:r>
              <a:rPr lang="af-ZA" sz="4000" b="0" i="0">
                <a:solidFill>
                  <a:srgbClr val="3E454C"/>
                </a:solidFill>
                <a:effectLst/>
                <a:latin typeface="museo-sans"/>
              </a:rPr>
              <a:t>- 9</a:t>
            </a:r>
            <a:r>
              <a:rPr lang="en-US" sz="4000" b="0" i="0">
                <a:solidFill>
                  <a:srgbClr val="3E454C"/>
                </a:solidFill>
                <a:effectLst/>
                <a:latin typeface="museo-sans"/>
              </a:rPr>
              <a:t>th</a:t>
            </a:r>
            <a:r>
              <a:rPr lang="af-ZA" sz="4000" b="0" i="0">
                <a:solidFill>
                  <a:srgbClr val="3E454C"/>
                </a:solidFill>
                <a:effectLst/>
                <a:latin typeface="museo-sans"/>
              </a:rPr>
              <a:t> S</a:t>
            </a:r>
            <a:r>
              <a:rPr lang="en-US" sz="4000" b="0" i="0">
                <a:solidFill>
                  <a:srgbClr val="3E454C"/>
                </a:solidFill>
                <a:effectLst/>
                <a:latin typeface="museo-sans"/>
              </a:rPr>
              <a:t>ymphony. </a:t>
            </a:r>
            <a:endParaRPr lang="af-ZA" sz="4000" b="0" i="0">
              <a:solidFill>
                <a:srgbClr val="3E454C"/>
              </a:solidFill>
              <a:effectLst/>
              <a:latin typeface="museo-sans"/>
            </a:endParaRPr>
          </a:p>
          <a:p>
            <a:r>
              <a:rPr lang="en-US" sz="3700">
                <a:solidFill>
                  <a:srgbClr val="252525"/>
                </a:solidFill>
              </a:rPr>
              <a:t> Interdisciplinary skills and thinking process such as critical thinking, reading comprehension, writing and so on will be improved with the project activities. Students' skills and thinking process will be developed through a variety of assesment activities such as essays, recitals, presentations, games, quizzes and so many, other activities.</a:t>
            </a:r>
          </a:p>
          <a:p>
            <a:r>
              <a:rPr lang="en-US" sz="5000"/>
              <a:t>  </a:t>
            </a:r>
          </a:p>
          <a:p>
            <a:r>
              <a:rPr lang="en-US" sz="3700">
                <a:solidFill>
                  <a:srgbClr val="252525"/>
                </a:solidFill>
              </a:rPr>
              <a:t>     Teachers are encouraged to select the web tools, task types and adapt the learning activities to suit the specific level and learning requirements of their students.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3">
            <a:extLst>
              <a:ext uri="{FF2B5EF4-FFF2-40B4-BE49-F238E27FC236}">
                <a16:creationId xmlns:a16="http://schemas.microsoft.com/office/drawing/2014/main" id="{CB1F0D4F-3694-FA46-B745-6ECFFE8068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3922" y="3123494"/>
            <a:ext cx="12904520" cy="1338320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Προσαρμογή</PresentationFormat>
  <Paragraphs>0</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Office Theme</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cp:lastModifiedBy>Korina Dritseli</cp:lastModifiedBy>
  <cp:revision>3</cp:revision>
  <dcterms:created xsi:type="dcterms:W3CDTF">2006-08-16T00:00:00Z</dcterms:created>
  <dcterms:modified xsi:type="dcterms:W3CDTF">2022-01-26T17:28:27Z</dcterms:modified>
</cp:coreProperties>
</file>