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Playfair Display Black" charset="-18"/>
      <p:regular r:id="rId11"/>
    </p:embeddedFont>
    <p:embeddedFont>
      <p:font typeface="Open Sans" charset="0"/>
      <p:regular r:id="rId12"/>
    </p:embeddedFont>
    <p:embeddedFont>
      <p:font typeface="Open Sans Extra Bold" charset="0"/>
      <p:regular r:id="rId13"/>
    </p:embeddedFont>
    <p:embeddedFont>
      <p:font typeface="Open Sans Bold" charset="0"/>
      <p:regular r:id="rId14"/>
    </p:embeddedFon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7" d="100"/>
          <a:sy n="57" d="100"/>
        </p:scale>
        <p:origin x="-6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dell%206420\Downloads\YouCut_20200127_154710998.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219" b="8219"/>
          <a:stretch>
            <a:fillRect/>
          </a:stretch>
        </p:blipFill>
        <p:spPr>
          <a:xfrm>
            <a:off x="10525606" y="785177"/>
            <a:ext cx="6733694" cy="8473122"/>
          </a:xfrm>
          <a:prstGeom prst="rect">
            <a:avLst/>
          </a:prstGeom>
        </p:spPr>
      </p:pic>
      <p:sp>
        <p:nvSpPr>
          <p:cNvPr id="3" name="TextBox 3"/>
          <p:cNvSpPr txBox="1"/>
          <p:nvPr/>
        </p:nvSpPr>
        <p:spPr>
          <a:xfrm>
            <a:off x="901583" y="560705"/>
            <a:ext cx="8457303" cy="474489"/>
          </a:xfrm>
          <a:prstGeom prst="rect">
            <a:avLst/>
          </a:prstGeom>
        </p:spPr>
        <p:txBody>
          <a:bodyPr lIns="0" tIns="0" rIns="0" bIns="0" rtlCol="0" anchor="t">
            <a:spAutoFit/>
          </a:bodyPr>
          <a:lstStyle/>
          <a:p>
            <a:pPr>
              <a:lnSpc>
                <a:spcPts val="3679"/>
              </a:lnSpc>
            </a:pPr>
            <a:r>
              <a:rPr lang="en-US" sz="3200" spc="640" dirty="0">
                <a:solidFill>
                  <a:srgbClr val="975030"/>
                </a:solidFill>
                <a:latin typeface="Glacial Indifference"/>
              </a:rPr>
              <a:t>ERASMUS </a:t>
            </a:r>
            <a:r>
              <a:rPr lang="en-US" sz="3200" spc="640" dirty="0" smtClean="0">
                <a:solidFill>
                  <a:srgbClr val="975030"/>
                </a:solidFill>
                <a:latin typeface="Glacial Indifference"/>
              </a:rPr>
              <a:t>+ SLOVAKIA</a:t>
            </a:r>
            <a:endParaRPr lang="en-US" sz="3200" spc="640" dirty="0">
              <a:solidFill>
                <a:srgbClr val="975030"/>
              </a:solidFill>
              <a:latin typeface="Glacial Indifference"/>
            </a:endParaRPr>
          </a:p>
        </p:txBody>
      </p:sp>
      <p:grpSp>
        <p:nvGrpSpPr>
          <p:cNvPr id="4" name="Group 4"/>
          <p:cNvGrpSpPr/>
          <p:nvPr/>
        </p:nvGrpSpPr>
        <p:grpSpPr>
          <a:xfrm>
            <a:off x="1676551" y="1668896"/>
            <a:ext cx="7926250" cy="7835076"/>
            <a:chOff x="0" y="0"/>
            <a:chExt cx="10568334" cy="10446768"/>
          </a:xfrm>
        </p:grpSpPr>
        <p:sp>
          <p:nvSpPr>
            <p:cNvPr id="5" name="TextBox 5"/>
            <p:cNvSpPr txBox="1"/>
            <p:nvPr/>
          </p:nvSpPr>
          <p:spPr>
            <a:xfrm>
              <a:off x="0" y="209550"/>
              <a:ext cx="10568334" cy="8230068"/>
            </a:xfrm>
            <a:prstGeom prst="rect">
              <a:avLst/>
            </a:prstGeom>
          </p:spPr>
          <p:txBody>
            <a:bodyPr lIns="0" tIns="0" rIns="0" bIns="0" rtlCol="0" anchor="t">
              <a:spAutoFit/>
            </a:bodyPr>
            <a:lstStyle/>
            <a:p>
              <a:pPr>
                <a:lnSpc>
                  <a:spcPts val="11932"/>
                </a:lnSpc>
              </a:pPr>
              <a:r>
                <a:rPr lang="en-US" sz="11814" spc="-118">
                  <a:solidFill>
                    <a:srgbClr val="975030"/>
                  </a:solidFill>
                  <a:latin typeface="Playfair Display Black"/>
                </a:rPr>
                <a:t>What causes water scarcity?</a:t>
              </a:r>
            </a:p>
          </p:txBody>
        </p:sp>
        <p:grpSp>
          <p:nvGrpSpPr>
            <p:cNvPr id="6" name="Group 6"/>
            <p:cNvGrpSpPr/>
            <p:nvPr/>
          </p:nvGrpSpPr>
          <p:grpSpPr>
            <a:xfrm>
              <a:off x="0" y="9423560"/>
              <a:ext cx="6991731" cy="905511"/>
              <a:chOff x="0" y="0"/>
              <a:chExt cx="14777739" cy="1913890"/>
            </a:xfrm>
          </p:grpSpPr>
          <p:sp>
            <p:nvSpPr>
              <p:cNvPr id="7" name="Freeform 7"/>
              <p:cNvSpPr/>
              <p:nvPr/>
            </p:nvSpPr>
            <p:spPr>
              <a:xfrm>
                <a:off x="0" y="0"/>
                <a:ext cx="14777738" cy="1913890"/>
              </a:xfrm>
              <a:custGeom>
                <a:avLst/>
                <a:gdLst/>
                <a:ahLst/>
                <a:cxnLst/>
                <a:rect l="l" t="t" r="r" b="b"/>
                <a:pathLst>
                  <a:path w="14777738" h="1913890">
                    <a:moveTo>
                      <a:pt x="0" y="0"/>
                    </a:moveTo>
                    <a:lnTo>
                      <a:pt x="0" y="1913890"/>
                    </a:lnTo>
                    <a:lnTo>
                      <a:pt x="14777738" y="1913890"/>
                    </a:lnTo>
                    <a:lnTo>
                      <a:pt x="14777738" y="0"/>
                    </a:lnTo>
                    <a:lnTo>
                      <a:pt x="0" y="0"/>
                    </a:lnTo>
                    <a:close/>
                    <a:moveTo>
                      <a:pt x="14716779" y="1852930"/>
                    </a:moveTo>
                    <a:lnTo>
                      <a:pt x="59690" y="1852930"/>
                    </a:lnTo>
                    <a:lnTo>
                      <a:pt x="59690" y="59690"/>
                    </a:lnTo>
                    <a:lnTo>
                      <a:pt x="14716779" y="59690"/>
                    </a:lnTo>
                    <a:lnTo>
                      <a:pt x="14716779" y="1852930"/>
                    </a:lnTo>
                    <a:close/>
                  </a:path>
                </a:pathLst>
              </a:custGeom>
              <a:solidFill>
                <a:srgbClr val="975030"/>
              </a:solidFill>
            </p:spPr>
          </p:sp>
        </p:grpSp>
        <p:sp>
          <p:nvSpPr>
            <p:cNvPr id="8" name="TextBox 8"/>
            <p:cNvSpPr txBox="1"/>
            <p:nvPr/>
          </p:nvSpPr>
          <p:spPr>
            <a:xfrm>
              <a:off x="380003" y="9650771"/>
              <a:ext cx="6231726" cy="795997"/>
            </a:xfrm>
            <a:prstGeom prst="rect">
              <a:avLst/>
            </a:prstGeom>
          </p:spPr>
          <p:txBody>
            <a:bodyPr lIns="0" tIns="0" rIns="0" bIns="0" rtlCol="0" anchor="t">
              <a:spAutoFit/>
            </a:bodyPr>
            <a:lstStyle/>
            <a:p>
              <a:pPr>
                <a:lnSpc>
                  <a:spcPts val="4599"/>
                </a:lnSpc>
              </a:pPr>
              <a:r>
                <a:rPr lang="en-US" sz="4000" spc="280">
                  <a:solidFill>
                    <a:srgbClr val="975030"/>
                  </a:solidFill>
                  <a:latin typeface="Glacial Indifference"/>
                </a:rPr>
                <a:t>Fires in Australia</a:t>
              </a:r>
            </a:p>
          </p:txBody>
        </p:sp>
      </p:grpSp>
      <p:sp>
        <p:nvSpPr>
          <p:cNvPr id="9" name="AutoShape 9"/>
          <p:cNvSpPr/>
          <p:nvPr/>
        </p:nvSpPr>
        <p:spPr>
          <a:xfrm>
            <a:off x="-222871" y="3182469"/>
            <a:ext cx="1012519" cy="39608"/>
          </a:xfrm>
          <a:prstGeom prst="rect">
            <a:avLst/>
          </a:prstGeom>
          <a:solidFill>
            <a:srgbClr val="975030"/>
          </a:solidFill>
        </p:spPr>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sp>
        <p:nvSpPr>
          <p:cNvPr id="2" name="AutoShape 2"/>
          <p:cNvSpPr/>
          <p:nvPr/>
        </p:nvSpPr>
        <p:spPr>
          <a:xfrm>
            <a:off x="17275481" y="1028700"/>
            <a:ext cx="1012519" cy="39608"/>
          </a:xfrm>
          <a:prstGeom prst="rect">
            <a:avLst/>
          </a:prstGeom>
          <a:solidFill>
            <a:srgbClr val="F5EEE8"/>
          </a:solidFill>
        </p:spPr>
      </p:sp>
      <p:sp>
        <p:nvSpPr>
          <p:cNvPr id="3" name="AutoShape 3"/>
          <p:cNvSpPr/>
          <p:nvPr/>
        </p:nvSpPr>
        <p:spPr>
          <a:xfrm>
            <a:off x="-94537" y="0"/>
            <a:ext cx="9011825" cy="10287000"/>
          </a:xfrm>
          <a:prstGeom prst="rect">
            <a:avLst/>
          </a:prstGeom>
          <a:solidFill>
            <a:srgbClr val="F5EEE8"/>
          </a:solidFill>
        </p:spPr>
      </p:sp>
      <p:sp>
        <p:nvSpPr>
          <p:cNvPr id="4" name="TextBox 4"/>
          <p:cNvSpPr txBox="1"/>
          <p:nvPr/>
        </p:nvSpPr>
        <p:spPr>
          <a:xfrm rot="-5400000">
            <a:off x="-2469856" y="4566480"/>
            <a:ext cx="7025685" cy="543433"/>
          </a:xfrm>
          <a:prstGeom prst="rect">
            <a:avLst/>
          </a:prstGeom>
        </p:spPr>
        <p:txBody>
          <a:bodyPr lIns="0" tIns="0" rIns="0" bIns="0" rtlCol="0" anchor="t">
            <a:spAutoFit/>
          </a:bodyPr>
          <a:lstStyle/>
          <a:p>
            <a:pPr algn="ctr">
              <a:lnSpc>
                <a:spcPts val="4256"/>
              </a:lnSpc>
            </a:pPr>
            <a:r>
              <a:rPr lang="en-US" sz="3800" spc="227">
                <a:solidFill>
                  <a:srgbClr val="975030"/>
                </a:solidFill>
                <a:latin typeface="Glacial Indifference Bold"/>
              </a:rPr>
              <a:t>FIRES IN AUSTRALIA</a:t>
            </a:r>
          </a:p>
        </p:txBody>
      </p:sp>
      <p:pic>
        <p:nvPicPr>
          <p:cNvPr id="5" name="Picture 5"/>
          <p:cNvPicPr>
            <a:picLocks noChangeAspect="1"/>
          </p:cNvPicPr>
          <p:nvPr/>
        </p:nvPicPr>
        <p:blipFill>
          <a:blip r:embed="rId2"/>
          <a:srcRect l="13555" r="13555"/>
          <a:stretch>
            <a:fillRect/>
          </a:stretch>
        </p:blipFill>
        <p:spPr>
          <a:xfrm>
            <a:off x="2584795" y="799618"/>
            <a:ext cx="6332492" cy="8687763"/>
          </a:xfrm>
          <a:prstGeom prst="rect">
            <a:avLst/>
          </a:prstGeom>
        </p:spPr>
      </p:pic>
      <p:sp>
        <p:nvSpPr>
          <p:cNvPr id="6" name="TextBox 6"/>
          <p:cNvSpPr txBox="1"/>
          <p:nvPr/>
        </p:nvSpPr>
        <p:spPr>
          <a:xfrm>
            <a:off x="9341882" y="753854"/>
            <a:ext cx="4647968" cy="1143000"/>
          </a:xfrm>
          <a:prstGeom prst="rect">
            <a:avLst/>
          </a:prstGeom>
        </p:spPr>
        <p:txBody>
          <a:bodyPr lIns="0" tIns="0" rIns="0" bIns="0" rtlCol="0" anchor="t">
            <a:spAutoFit/>
          </a:bodyPr>
          <a:lstStyle/>
          <a:p>
            <a:pPr algn="r">
              <a:lnSpc>
                <a:spcPts val="9000"/>
              </a:lnSpc>
            </a:pPr>
            <a:r>
              <a:rPr lang="en-US" sz="7500" spc="-75">
                <a:solidFill>
                  <a:srgbClr val="F5EEE8"/>
                </a:solidFill>
                <a:latin typeface="Playfair Display Black"/>
              </a:rPr>
              <a:t>CAUSES?</a:t>
            </a:r>
          </a:p>
        </p:txBody>
      </p:sp>
      <p:sp>
        <p:nvSpPr>
          <p:cNvPr id="7" name="TextBox 7"/>
          <p:cNvSpPr txBox="1"/>
          <p:nvPr/>
        </p:nvSpPr>
        <p:spPr>
          <a:xfrm>
            <a:off x="9341882" y="2017566"/>
            <a:ext cx="8204276" cy="5747100"/>
          </a:xfrm>
          <a:prstGeom prst="rect">
            <a:avLst/>
          </a:prstGeom>
        </p:spPr>
        <p:txBody>
          <a:bodyPr lIns="0" tIns="0" rIns="0" bIns="0" rtlCol="0" anchor="t">
            <a:spAutoFit/>
          </a:bodyPr>
          <a:lstStyle/>
          <a:p>
            <a:pPr algn="r">
              <a:lnSpc>
                <a:spcPts val="5057"/>
              </a:lnSpc>
            </a:pPr>
            <a:r>
              <a:rPr lang="en-US" sz="3371" spc="33">
                <a:solidFill>
                  <a:srgbClr val="F5EEE8"/>
                </a:solidFill>
                <a:latin typeface="Glacial Indifference"/>
              </a:rPr>
              <a:t>Can climate change cause fires? The murder fires occured regularly and long before the climate crisis, which only accelerated the fires. But journalists and politicians from all over the world point to a terrible fire as a confirmation of their worst climate change concerns. According to them, Australian Inferno is just a mind decoction of the horrors that lie ahead.</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2" name="AutoShape 2"/>
          <p:cNvSpPr/>
          <p:nvPr/>
        </p:nvSpPr>
        <p:spPr>
          <a:xfrm>
            <a:off x="17202622" y="1068308"/>
            <a:ext cx="1085378" cy="8209796"/>
          </a:xfrm>
          <a:prstGeom prst="rect">
            <a:avLst/>
          </a:prstGeom>
          <a:solidFill>
            <a:srgbClr val="975030"/>
          </a:solidFill>
        </p:spPr>
      </p:sp>
      <p:grpSp>
        <p:nvGrpSpPr>
          <p:cNvPr id="3" name="Group 3"/>
          <p:cNvGrpSpPr/>
          <p:nvPr/>
        </p:nvGrpSpPr>
        <p:grpSpPr>
          <a:xfrm>
            <a:off x="125634" y="1859056"/>
            <a:ext cx="10274805" cy="6568887"/>
            <a:chOff x="0" y="0"/>
            <a:chExt cx="13699740" cy="8758516"/>
          </a:xfrm>
        </p:grpSpPr>
        <p:sp>
          <p:nvSpPr>
            <p:cNvPr id="4" name="TextBox 4"/>
            <p:cNvSpPr txBox="1"/>
            <p:nvPr/>
          </p:nvSpPr>
          <p:spPr>
            <a:xfrm>
              <a:off x="7" y="0"/>
              <a:ext cx="13699733" cy="4107961"/>
            </a:xfrm>
            <a:prstGeom prst="rect">
              <a:avLst/>
            </a:prstGeom>
          </p:spPr>
          <p:txBody>
            <a:bodyPr lIns="0" tIns="0" rIns="0" bIns="0" rtlCol="0" anchor="t">
              <a:spAutoFit/>
            </a:bodyPr>
            <a:lstStyle/>
            <a:p>
              <a:pPr>
                <a:lnSpc>
                  <a:spcPts val="8100"/>
                </a:lnSpc>
              </a:pPr>
              <a:r>
                <a:rPr lang="en-US" sz="6750" spc="-67">
                  <a:solidFill>
                    <a:srgbClr val="975030"/>
                  </a:solidFill>
                  <a:latin typeface="Playfair Display Black"/>
                </a:rPr>
                <a:t>Space imagery also shows the seriousness of the situation in Australia.</a:t>
              </a:r>
            </a:p>
          </p:txBody>
        </p:sp>
        <p:sp>
          <p:nvSpPr>
            <p:cNvPr id="5" name="TextBox 5"/>
            <p:cNvSpPr txBox="1"/>
            <p:nvPr/>
          </p:nvSpPr>
          <p:spPr>
            <a:xfrm>
              <a:off x="0" y="4784400"/>
              <a:ext cx="13699740" cy="3974116"/>
            </a:xfrm>
            <a:prstGeom prst="rect">
              <a:avLst/>
            </a:prstGeom>
          </p:spPr>
          <p:txBody>
            <a:bodyPr lIns="0" tIns="0" rIns="0" bIns="0" rtlCol="0" anchor="t">
              <a:spAutoFit/>
            </a:bodyPr>
            <a:lstStyle/>
            <a:p>
              <a:pPr>
                <a:lnSpc>
                  <a:spcPts val="4826"/>
                </a:lnSpc>
              </a:pPr>
              <a:r>
                <a:rPr lang="en-US" sz="3093" spc="464">
                  <a:solidFill>
                    <a:srgbClr val="975030"/>
                  </a:solidFill>
                  <a:latin typeface="Glacial Indifference"/>
                </a:rPr>
                <a:t>Tragedy of unprecedented dimensions. So people perceive the worst poses in Australia's history. Even a month after the fires, the situation is not much better and the rain has brough only a brief relief.</a:t>
              </a:r>
            </a:p>
          </p:txBody>
        </p:sp>
      </p:grpSp>
      <p:pic>
        <p:nvPicPr>
          <p:cNvPr id="6" name="Picture 6"/>
          <p:cNvPicPr>
            <a:picLocks noChangeAspect="1"/>
          </p:cNvPicPr>
          <p:nvPr/>
        </p:nvPicPr>
        <p:blipFill>
          <a:blip r:embed="rId2"/>
          <a:srcRect l="7992" r="11073"/>
          <a:stretch>
            <a:fillRect/>
          </a:stretch>
        </p:blipFill>
        <p:spPr>
          <a:xfrm>
            <a:off x="10400439" y="776086"/>
            <a:ext cx="7117481" cy="8794240"/>
          </a:xfrm>
          <a:prstGeom prst="rect">
            <a:avLst/>
          </a:prstGeom>
        </p:spPr>
      </p:pic>
      <p:sp>
        <p:nvSpPr>
          <p:cNvPr id="7" name="AutoShape 7"/>
          <p:cNvSpPr/>
          <p:nvPr/>
        </p:nvSpPr>
        <p:spPr>
          <a:xfrm>
            <a:off x="0" y="1028700"/>
            <a:ext cx="1012519" cy="39608"/>
          </a:xfrm>
          <a:prstGeom prst="rect">
            <a:avLst/>
          </a:prstGeom>
          <a:solidFill>
            <a:srgbClr val="975030"/>
          </a:solidFill>
        </p:spPr>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sp>
        <p:nvSpPr>
          <p:cNvPr id="2" name="AutoShape 2"/>
          <p:cNvSpPr/>
          <p:nvPr/>
        </p:nvSpPr>
        <p:spPr>
          <a:xfrm>
            <a:off x="8801119" y="0"/>
            <a:ext cx="9581419" cy="10287000"/>
          </a:xfrm>
          <a:prstGeom prst="rect">
            <a:avLst/>
          </a:prstGeom>
          <a:solidFill>
            <a:srgbClr val="F5EEE8"/>
          </a:solidFill>
        </p:spPr>
      </p:sp>
      <p:pic>
        <p:nvPicPr>
          <p:cNvPr id="3" name="Picture 3"/>
          <p:cNvPicPr>
            <a:picLocks noChangeAspect="1"/>
          </p:cNvPicPr>
          <p:nvPr/>
        </p:nvPicPr>
        <p:blipFill>
          <a:blip r:embed="rId2"/>
          <a:srcRect l="20107" r="20107"/>
          <a:stretch>
            <a:fillRect/>
          </a:stretch>
        </p:blipFill>
        <p:spPr>
          <a:xfrm>
            <a:off x="8801119" y="1028700"/>
            <a:ext cx="7302629" cy="8229600"/>
          </a:xfrm>
          <a:prstGeom prst="rect">
            <a:avLst/>
          </a:prstGeom>
        </p:spPr>
      </p:pic>
      <p:sp>
        <p:nvSpPr>
          <p:cNvPr id="4" name="TextBox 4"/>
          <p:cNvSpPr txBox="1"/>
          <p:nvPr/>
        </p:nvSpPr>
        <p:spPr>
          <a:xfrm>
            <a:off x="180963" y="7082628"/>
            <a:ext cx="8204276" cy="1893566"/>
          </a:xfrm>
          <a:prstGeom prst="rect">
            <a:avLst/>
          </a:prstGeom>
        </p:spPr>
        <p:txBody>
          <a:bodyPr lIns="0" tIns="0" rIns="0" bIns="0" rtlCol="0" anchor="t">
            <a:spAutoFit/>
          </a:bodyPr>
          <a:lstStyle/>
          <a:p>
            <a:pPr>
              <a:lnSpc>
                <a:spcPts val="5057"/>
              </a:lnSpc>
            </a:pPr>
            <a:r>
              <a:rPr lang="en-US" sz="3371" spc="33">
                <a:solidFill>
                  <a:srgbClr val="F5EEE8"/>
                </a:solidFill>
                <a:latin typeface="Glacial Indifference"/>
              </a:rPr>
              <a:t>The system is approximately 25 meters long, but other burnt-out landscapes like canals and ponds can also be seen.</a:t>
            </a:r>
          </a:p>
        </p:txBody>
      </p:sp>
      <p:sp>
        <p:nvSpPr>
          <p:cNvPr id="5" name="TextBox 5"/>
          <p:cNvSpPr txBox="1"/>
          <p:nvPr/>
        </p:nvSpPr>
        <p:spPr>
          <a:xfrm>
            <a:off x="180963" y="1724638"/>
            <a:ext cx="8204276" cy="4848225"/>
          </a:xfrm>
          <a:prstGeom prst="rect">
            <a:avLst/>
          </a:prstGeom>
        </p:spPr>
        <p:txBody>
          <a:bodyPr lIns="0" tIns="0" rIns="0" bIns="0" rtlCol="0" anchor="t">
            <a:spAutoFit/>
          </a:bodyPr>
          <a:lstStyle/>
          <a:p>
            <a:pPr>
              <a:lnSpc>
                <a:spcPts val="7680"/>
              </a:lnSpc>
            </a:pPr>
            <a:r>
              <a:rPr lang="en-US" sz="6400" spc="-64">
                <a:solidFill>
                  <a:srgbClr val="F5EEE8"/>
                </a:solidFill>
                <a:latin typeface="Playfair Display Black"/>
              </a:rPr>
              <a:t>In a fire they discovered a water system that is older than the pyramids in Egypt</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EE8"/>
        </a:solidFill>
        <a:effectLst/>
      </p:bgPr>
    </p:bg>
    <p:spTree>
      <p:nvGrpSpPr>
        <p:cNvPr id="1" name=""/>
        <p:cNvGrpSpPr/>
        <p:nvPr/>
      </p:nvGrpSpPr>
      <p:grpSpPr>
        <a:xfrm>
          <a:off x="0" y="0"/>
          <a:ext cx="0" cy="0"/>
          <a:chOff x="0" y="0"/>
          <a:chExt cx="0" cy="0"/>
        </a:xfrm>
      </p:grpSpPr>
      <p:sp>
        <p:nvSpPr>
          <p:cNvPr id="2" name="AutoShape 2"/>
          <p:cNvSpPr/>
          <p:nvPr/>
        </p:nvSpPr>
        <p:spPr>
          <a:xfrm>
            <a:off x="0" y="1038602"/>
            <a:ext cx="1085378" cy="8209796"/>
          </a:xfrm>
          <a:prstGeom prst="rect">
            <a:avLst/>
          </a:prstGeom>
          <a:solidFill>
            <a:srgbClr val="975030"/>
          </a:solidFill>
        </p:spPr>
      </p:sp>
      <p:pic>
        <p:nvPicPr>
          <p:cNvPr id="3" name="Picture 3"/>
          <p:cNvPicPr>
            <a:picLocks noChangeAspect="1"/>
          </p:cNvPicPr>
          <p:nvPr/>
        </p:nvPicPr>
        <p:blipFill>
          <a:blip r:embed="rId2"/>
          <a:srcRect l="16105" r="5963"/>
          <a:stretch>
            <a:fillRect/>
          </a:stretch>
        </p:blipFill>
        <p:spPr>
          <a:xfrm>
            <a:off x="725822" y="1028700"/>
            <a:ext cx="9573915" cy="8189992"/>
          </a:xfrm>
          <a:prstGeom prst="rect">
            <a:avLst/>
          </a:prstGeom>
        </p:spPr>
      </p:pic>
      <p:grpSp>
        <p:nvGrpSpPr>
          <p:cNvPr id="4" name="Group 4"/>
          <p:cNvGrpSpPr/>
          <p:nvPr/>
        </p:nvGrpSpPr>
        <p:grpSpPr>
          <a:xfrm>
            <a:off x="10299737" y="3098352"/>
            <a:ext cx="7587617" cy="4090296"/>
            <a:chOff x="0" y="0"/>
            <a:chExt cx="10116822" cy="5453728"/>
          </a:xfrm>
        </p:grpSpPr>
        <p:sp>
          <p:nvSpPr>
            <p:cNvPr id="5" name="TextBox 5"/>
            <p:cNvSpPr txBox="1"/>
            <p:nvPr/>
          </p:nvSpPr>
          <p:spPr>
            <a:xfrm>
              <a:off x="0" y="-9525"/>
              <a:ext cx="10116822" cy="1321012"/>
            </a:xfrm>
            <a:prstGeom prst="rect">
              <a:avLst/>
            </a:prstGeom>
          </p:spPr>
          <p:txBody>
            <a:bodyPr lIns="0" tIns="0" rIns="0" bIns="0" rtlCol="0" anchor="t">
              <a:spAutoFit/>
            </a:bodyPr>
            <a:lstStyle/>
            <a:p>
              <a:pPr algn="r">
                <a:lnSpc>
                  <a:spcPts val="7930"/>
                </a:lnSpc>
              </a:pPr>
              <a:r>
                <a:rPr lang="en-US" sz="6500" spc="-65">
                  <a:solidFill>
                    <a:srgbClr val="975030"/>
                  </a:solidFill>
                  <a:latin typeface="Playfair Display Black Bold"/>
                </a:rPr>
                <a:t>Weakened industry</a:t>
              </a:r>
            </a:p>
          </p:txBody>
        </p:sp>
        <p:sp>
          <p:nvSpPr>
            <p:cNvPr id="6" name="TextBox 6"/>
            <p:cNvSpPr txBox="1"/>
            <p:nvPr/>
          </p:nvSpPr>
          <p:spPr>
            <a:xfrm>
              <a:off x="0" y="3224878"/>
              <a:ext cx="10116822" cy="2228850"/>
            </a:xfrm>
            <a:prstGeom prst="rect">
              <a:avLst/>
            </a:prstGeom>
          </p:spPr>
          <p:txBody>
            <a:bodyPr lIns="0" tIns="0" rIns="0" bIns="0" rtlCol="0" anchor="t">
              <a:spAutoFit/>
            </a:bodyPr>
            <a:lstStyle/>
            <a:p>
              <a:pPr algn="r">
                <a:lnSpc>
                  <a:spcPts val="4500"/>
                </a:lnSpc>
              </a:pPr>
              <a:r>
                <a:rPr lang="en-US" sz="3000" spc="30">
                  <a:solidFill>
                    <a:srgbClr val="975030"/>
                  </a:solidFill>
                  <a:latin typeface="Glacial Indifference"/>
                </a:rPr>
                <a:t>Large-scale fires in Australia also affect coal production, which is one of the country's main export commodities.</a:t>
              </a:r>
            </a:p>
          </p:txBody>
        </p:sp>
        <p:sp>
          <p:nvSpPr>
            <p:cNvPr id="7" name="AutoShape 7"/>
            <p:cNvSpPr/>
            <p:nvPr/>
          </p:nvSpPr>
          <p:spPr>
            <a:xfrm>
              <a:off x="8766797" y="2289402"/>
              <a:ext cx="1350025" cy="52811"/>
            </a:xfrm>
            <a:prstGeom prst="rect">
              <a:avLst/>
            </a:prstGeom>
            <a:solidFill>
              <a:srgbClr val="975030"/>
            </a:solidFill>
          </p:spPr>
        </p:sp>
      </p:gr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632370" y="2201232"/>
            <a:ext cx="8842881" cy="5884535"/>
          </a:xfrm>
          <a:prstGeom prst="rect">
            <a:avLst/>
          </a:prstGeom>
        </p:spPr>
      </p:pic>
      <p:sp>
        <p:nvSpPr>
          <p:cNvPr id="3" name="TextBox 3"/>
          <p:cNvSpPr txBox="1"/>
          <p:nvPr/>
        </p:nvSpPr>
        <p:spPr>
          <a:xfrm>
            <a:off x="1401705" y="3922978"/>
            <a:ext cx="6850470" cy="4162790"/>
          </a:xfrm>
          <a:prstGeom prst="rect">
            <a:avLst/>
          </a:prstGeom>
        </p:spPr>
        <p:txBody>
          <a:bodyPr lIns="0" tIns="0" rIns="0" bIns="0" rtlCol="0" anchor="t">
            <a:spAutoFit/>
          </a:bodyPr>
          <a:lstStyle/>
          <a:p>
            <a:pPr algn="ctr">
              <a:lnSpc>
                <a:spcPts val="5494"/>
              </a:lnSpc>
              <a:spcBef>
                <a:spcPct val="0"/>
              </a:spcBef>
            </a:pPr>
            <a:r>
              <a:rPr lang="en-US" sz="3924">
                <a:solidFill>
                  <a:srgbClr val="FFFFFF"/>
                </a:solidFill>
                <a:latin typeface="Glacial Indifference"/>
              </a:rPr>
              <a:t>The Devastating fires killed 29 people, milions of animals, destroyed more than 2,500 houses and burned 11 miliion hectares of land since September. </a:t>
            </a:r>
          </a:p>
        </p:txBody>
      </p:sp>
      <p:sp>
        <p:nvSpPr>
          <p:cNvPr id="4" name="TextBox 4"/>
          <p:cNvSpPr txBox="1"/>
          <p:nvPr/>
        </p:nvSpPr>
        <p:spPr>
          <a:xfrm>
            <a:off x="3115594" y="1862684"/>
            <a:ext cx="3742390" cy="1227195"/>
          </a:xfrm>
          <a:prstGeom prst="rect">
            <a:avLst/>
          </a:prstGeom>
        </p:spPr>
        <p:txBody>
          <a:bodyPr wrap="square" lIns="0" tIns="0" rIns="0" bIns="0" rtlCol="0" anchor="t">
            <a:spAutoFit/>
          </a:bodyPr>
          <a:lstStyle/>
          <a:p>
            <a:pPr algn="ctr">
              <a:lnSpc>
                <a:spcPts val="10500"/>
              </a:lnSpc>
              <a:spcBef>
                <a:spcPct val="0"/>
              </a:spcBef>
            </a:pPr>
            <a:r>
              <a:rPr lang="en-US" sz="7500" dirty="0" smtClean="0">
                <a:solidFill>
                  <a:srgbClr val="FFFFFF"/>
                </a:solidFill>
                <a:latin typeface="Playfair Display Black"/>
              </a:rPr>
              <a:t>Victims</a:t>
            </a:r>
            <a:endParaRPr lang="en-US" sz="7500" dirty="0">
              <a:solidFill>
                <a:srgbClr val="FFFFFF"/>
              </a:solidFill>
              <a:latin typeface="Playfair Display Black"/>
            </a:endParaRPr>
          </a:p>
        </p:txBody>
      </p:sp>
      <p:grpSp>
        <p:nvGrpSpPr>
          <p:cNvPr id="5" name="Group 5"/>
          <p:cNvGrpSpPr/>
          <p:nvPr/>
        </p:nvGrpSpPr>
        <p:grpSpPr>
          <a:xfrm>
            <a:off x="16978631" y="1028700"/>
            <a:ext cx="1309369" cy="7925306"/>
            <a:chOff x="0" y="0"/>
            <a:chExt cx="316201" cy="1913890"/>
          </a:xfrm>
        </p:grpSpPr>
        <p:sp>
          <p:nvSpPr>
            <p:cNvPr id="6" name="Freeform 6"/>
            <p:cNvSpPr/>
            <p:nvPr/>
          </p:nvSpPr>
          <p:spPr>
            <a:xfrm>
              <a:off x="0" y="0"/>
              <a:ext cx="316201" cy="1913890"/>
            </a:xfrm>
            <a:custGeom>
              <a:avLst/>
              <a:gdLst/>
              <a:ahLst/>
              <a:cxnLst/>
              <a:rect l="l" t="t" r="r" b="b"/>
              <a:pathLst>
                <a:path w="316201" h="1913890">
                  <a:moveTo>
                    <a:pt x="0" y="0"/>
                  </a:moveTo>
                  <a:lnTo>
                    <a:pt x="316201" y="0"/>
                  </a:lnTo>
                  <a:lnTo>
                    <a:pt x="316201" y="1913890"/>
                  </a:lnTo>
                  <a:lnTo>
                    <a:pt x="0" y="1913890"/>
                  </a:lnTo>
                  <a:close/>
                </a:path>
              </a:pathLst>
            </a:custGeom>
            <a:solidFill>
              <a:srgbClr val="F5EEE8"/>
            </a:solidFill>
          </p:spPr>
        </p:sp>
      </p:grpSp>
      <p:grpSp>
        <p:nvGrpSpPr>
          <p:cNvPr id="7" name="Group 7"/>
          <p:cNvGrpSpPr/>
          <p:nvPr/>
        </p:nvGrpSpPr>
        <p:grpSpPr>
          <a:xfrm>
            <a:off x="0" y="1180847"/>
            <a:ext cx="1309369" cy="7925306"/>
            <a:chOff x="0" y="0"/>
            <a:chExt cx="316201" cy="1913890"/>
          </a:xfrm>
        </p:grpSpPr>
        <p:sp>
          <p:nvSpPr>
            <p:cNvPr id="8" name="Freeform 8"/>
            <p:cNvSpPr/>
            <p:nvPr/>
          </p:nvSpPr>
          <p:spPr>
            <a:xfrm>
              <a:off x="0" y="0"/>
              <a:ext cx="316201" cy="1913890"/>
            </a:xfrm>
            <a:custGeom>
              <a:avLst/>
              <a:gdLst/>
              <a:ahLst/>
              <a:cxnLst/>
              <a:rect l="l" t="t" r="r" b="b"/>
              <a:pathLst>
                <a:path w="316201" h="1913890">
                  <a:moveTo>
                    <a:pt x="0" y="0"/>
                  </a:moveTo>
                  <a:lnTo>
                    <a:pt x="316201" y="0"/>
                  </a:lnTo>
                  <a:lnTo>
                    <a:pt x="316201" y="1913890"/>
                  </a:lnTo>
                  <a:lnTo>
                    <a:pt x="0" y="1913890"/>
                  </a:lnTo>
                  <a:close/>
                </a:path>
              </a:pathLst>
            </a:custGeom>
            <a:solidFill>
              <a:srgbClr val="F5EEE8"/>
            </a:solidFill>
          </p:spPr>
        </p:sp>
      </p:gr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sp>
        <p:nvSpPr>
          <p:cNvPr id="2" name="TextBox 2"/>
          <p:cNvSpPr txBox="1"/>
          <p:nvPr/>
        </p:nvSpPr>
        <p:spPr>
          <a:xfrm>
            <a:off x="1028700" y="2975816"/>
            <a:ext cx="9881936" cy="5848350"/>
          </a:xfrm>
          <a:prstGeom prst="rect">
            <a:avLst/>
          </a:prstGeom>
        </p:spPr>
        <p:txBody>
          <a:bodyPr lIns="0" tIns="0" rIns="0" bIns="0" rtlCol="0" anchor="t">
            <a:spAutoFit/>
          </a:bodyPr>
          <a:lstStyle/>
          <a:p>
            <a:pPr algn="ctr">
              <a:lnSpc>
                <a:spcPts val="4200"/>
              </a:lnSpc>
              <a:spcBef>
                <a:spcPct val="0"/>
              </a:spcBef>
            </a:pPr>
            <a:r>
              <a:rPr lang="en-US" sz="3000">
                <a:solidFill>
                  <a:srgbClr val="FFFFFF"/>
                </a:solidFill>
                <a:latin typeface="Open Sans"/>
              </a:rPr>
              <a:t>The future of the koala, perhaps Australia's best-loved animal, is under threat because greenhouse gas emissions are making eucalyptus leaves – their sole food source – inedible.</a:t>
            </a:r>
          </a:p>
          <a:p>
            <a:pPr algn="ctr">
              <a:lnSpc>
                <a:spcPts val="4200"/>
              </a:lnSpc>
              <a:spcBef>
                <a:spcPct val="0"/>
              </a:spcBef>
            </a:pPr>
            <a:r>
              <a:rPr lang="en-US" sz="3000">
                <a:solidFill>
                  <a:srgbClr val="FFFFFF"/>
                </a:solidFill>
                <a:latin typeface="Open Sans"/>
              </a:rPr>
              <a:t>Scientists warned yesterday that increased levels of carbon dioxide in the atmosphere were reducing nutrient levels in the leaves, and also boosting their toxic tannin content. That has serious implications for koalas and other marsupials that eat only, or mainly, the leaves of gum trees. These include a number of possum and wallaby species.</a:t>
            </a:r>
          </a:p>
        </p:txBody>
      </p:sp>
      <p:pic>
        <p:nvPicPr>
          <p:cNvPr id="3" name="Picture 3"/>
          <p:cNvPicPr>
            <a:picLocks noChangeAspect="1"/>
          </p:cNvPicPr>
          <p:nvPr/>
        </p:nvPicPr>
        <p:blipFill>
          <a:blip r:embed="rId2"/>
          <a:srcRect/>
          <a:stretch>
            <a:fillRect/>
          </a:stretch>
        </p:blipFill>
        <p:spPr>
          <a:xfrm>
            <a:off x="11902234" y="3250033"/>
            <a:ext cx="5357066" cy="5357066"/>
          </a:xfrm>
          <a:prstGeom prst="rect">
            <a:avLst/>
          </a:prstGeom>
        </p:spPr>
      </p:pic>
      <p:sp>
        <p:nvSpPr>
          <p:cNvPr id="4" name="TextBox 4"/>
          <p:cNvSpPr txBox="1"/>
          <p:nvPr/>
        </p:nvSpPr>
        <p:spPr>
          <a:xfrm>
            <a:off x="4541034" y="876300"/>
            <a:ext cx="10039733" cy="1294138"/>
          </a:xfrm>
          <a:prstGeom prst="rect">
            <a:avLst/>
          </a:prstGeom>
        </p:spPr>
        <p:txBody>
          <a:bodyPr lIns="0" tIns="0" rIns="0" bIns="0" rtlCol="0" anchor="t">
            <a:spAutoFit/>
          </a:bodyPr>
          <a:lstStyle/>
          <a:p>
            <a:pPr algn="ctr">
              <a:lnSpc>
                <a:spcPts val="10500"/>
              </a:lnSpc>
              <a:spcBef>
                <a:spcPct val="0"/>
              </a:spcBef>
            </a:pPr>
            <a:r>
              <a:rPr lang="en-US" sz="7500">
                <a:solidFill>
                  <a:srgbClr val="FFFFFF"/>
                </a:solidFill>
                <a:latin typeface="Open Sans Extra Bold"/>
              </a:rPr>
              <a:t>Koalas are in danger</a:t>
            </a:r>
          </a:p>
        </p:txBody>
      </p:sp>
      <p:grpSp>
        <p:nvGrpSpPr>
          <p:cNvPr id="5" name="Group 5"/>
          <p:cNvGrpSpPr/>
          <p:nvPr/>
        </p:nvGrpSpPr>
        <p:grpSpPr>
          <a:xfrm>
            <a:off x="3949448" y="891277"/>
            <a:ext cx="11154747" cy="1594031"/>
            <a:chOff x="0" y="0"/>
            <a:chExt cx="2594167" cy="370710"/>
          </a:xfrm>
        </p:grpSpPr>
        <p:sp>
          <p:nvSpPr>
            <p:cNvPr id="6" name="Freeform 6"/>
            <p:cNvSpPr/>
            <p:nvPr/>
          </p:nvSpPr>
          <p:spPr>
            <a:xfrm>
              <a:off x="0" y="0"/>
              <a:ext cx="2594167" cy="370710"/>
            </a:xfrm>
            <a:custGeom>
              <a:avLst/>
              <a:gdLst/>
              <a:ahLst/>
              <a:cxnLst/>
              <a:rect l="l" t="t" r="r" b="b"/>
              <a:pathLst>
                <a:path w="2594167" h="370710">
                  <a:moveTo>
                    <a:pt x="0" y="0"/>
                  </a:moveTo>
                  <a:lnTo>
                    <a:pt x="0" y="370710"/>
                  </a:lnTo>
                  <a:lnTo>
                    <a:pt x="2594167" y="370710"/>
                  </a:lnTo>
                  <a:lnTo>
                    <a:pt x="2594167" y="0"/>
                  </a:lnTo>
                  <a:lnTo>
                    <a:pt x="0" y="0"/>
                  </a:lnTo>
                  <a:close/>
                  <a:moveTo>
                    <a:pt x="2533207" y="309750"/>
                  </a:moveTo>
                  <a:lnTo>
                    <a:pt x="59690" y="309750"/>
                  </a:lnTo>
                  <a:lnTo>
                    <a:pt x="59690" y="59690"/>
                  </a:lnTo>
                  <a:lnTo>
                    <a:pt x="2533207" y="59690"/>
                  </a:lnTo>
                  <a:lnTo>
                    <a:pt x="2533207" y="309750"/>
                  </a:lnTo>
                  <a:close/>
                </a:path>
              </a:pathLst>
            </a:custGeom>
            <a:solidFill>
              <a:srgbClr val="FFFFFF"/>
            </a:solidFill>
          </p:spPr>
        </p:sp>
      </p:gr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011" b="9011"/>
          <a:stretch>
            <a:fillRect/>
          </a:stretch>
        </p:blipFill>
        <p:spPr>
          <a:xfrm>
            <a:off x="7849159" y="3307551"/>
            <a:ext cx="9901208" cy="5225638"/>
          </a:xfrm>
          <a:prstGeom prst="rect">
            <a:avLst/>
          </a:prstGeom>
        </p:spPr>
      </p:pic>
      <p:sp>
        <p:nvSpPr>
          <p:cNvPr id="3" name="TextBox 3"/>
          <p:cNvSpPr txBox="1"/>
          <p:nvPr/>
        </p:nvSpPr>
        <p:spPr>
          <a:xfrm>
            <a:off x="1028700" y="1293761"/>
            <a:ext cx="6100287" cy="5529682"/>
          </a:xfrm>
          <a:prstGeom prst="rect">
            <a:avLst/>
          </a:prstGeom>
        </p:spPr>
        <p:txBody>
          <a:bodyPr lIns="0" tIns="0" rIns="0" bIns="0" rtlCol="0" anchor="t">
            <a:spAutoFit/>
          </a:bodyPr>
          <a:lstStyle/>
          <a:p>
            <a:pPr algn="ctr">
              <a:lnSpc>
                <a:spcPts val="6299"/>
              </a:lnSpc>
              <a:spcBef>
                <a:spcPct val="0"/>
              </a:spcBef>
            </a:pPr>
            <a:r>
              <a:rPr lang="en-US" sz="4500">
                <a:solidFill>
                  <a:srgbClr val="FFFFFF"/>
                </a:solidFill>
                <a:latin typeface="Open Sans Bold"/>
              </a:rPr>
              <a:t>ON THE INTERNET WE CAN FIND A PLENTY PAGES WHERE WE CAN DONATE MONEY TO AUSTRALIAN FOUNDATIONS:</a:t>
            </a:r>
          </a:p>
        </p:txBody>
      </p:sp>
      <p:sp>
        <p:nvSpPr>
          <p:cNvPr id="4" name="TextBox 4"/>
          <p:cNvSpPr txBox="1"/>
          <p:nvPr/>
        </p:nvSpPr>
        <p:spPr>
          <a:xfrm>
            <a:off x="1028700" y="6766293"/>
            <a:ext cx="6450476" cy="1766896"/>
          </a:xfrm>
          <a:prstGeom prst="rect">
            <a:avLst/>
          </a:prstGeom>
        </p:spPr>
        <p:txBody>
          <a:bodyPr lIns="0" tIns="0" rIns="0" bIns="0" rtlCol="0" anchor="t">
            <a:spAutoFit/>
          </a:bodyPr>
          <a:lstStyle/>
          <a:p>
            <a:pPr algn="ctr">
              <a:lnSpc>
                <a:spcPts val="3500"/>
              </a:lnSpc>
              <a:spcBef>
                <a:spcPct val="0"/>
              </a:spcBef>
            </a:pPr>
            <a:r>
              <a:rPr lang="en-US" sz="2500">
                <a:solidFill>
                  <a:srgbClr val="FFFFFF"/>
                </a:solidFill>
                <a:latin typeface="Open Sans"/>
              </a:rPr>
              <a:t>https://donate.wwf.org.au/donate/koala-crisis/koala-crisis</a:t>
            </a:r>
          </a:p>
          <a:p>
            <a:pPr algn="ctr">
              <a:lnSpc>
                <a:spcPts val="3500"/>
              </a:lnSpc>
              <a:spcBef>
                <a:spcPct val="0"/>
              </a:spcBef>
            </a:pPr>
            <a:r>
              <a:rPr lang="en-US" sz="2500">
                <a:solidFill>
                  <a:srgbClr val="FFFFFF"/>
                </a:solidFill>
                <a:latin typeface="Open Sans"/>
              </a:rPr>
              <a:t>https://donatebushfires.org/</a:t>
            </a:r>
          </a:p>
          <a:p>
            <a:pPr algn="ctr">
              <a:lnSpc>
                <a:spcPts val="3500"/>
              </a:lnSpc>
              <a:spcBef>
                <a:spcPct val="0"/>
              </a:spcBef>
            </a:pPr>
            <a:r>
              <a:rPr lang="en-US" sz="2500">
                <a:solidFill>
                  <a:srgbClr val="FFFFFF"/>
                </a:solidFill>
                <a:latin typeface="Open Sans"/>
              </a:rPr>
              <a:t>https://www.redcross.org.au/</a:t>
            </a:r>
          </a:p>
        </p:txBody>
      </p:sp>
      <p:sp>
        <p:nvSpPr>
          <p:cNvPr id="5" name="TextBox 5"/>
          <p:cNvSpPr txBox="1"/>
          <p:nvPr/>
        </p:nvSpPr>
        <p:spPr>
          <a:xfrm>
            <a:off x="11017794" y="1087791"/>
            <a:ext cx="3563938" cy="1291390"/>
          </a:xfrm>
          <a:prstGeom prst="rect">
            <a:avLst/>
          </a:prstGeom>
        </p:spPr>
        <p:txBody>
          <a:bodyPr lIns="0" tIns="0" rIns="0" bIns="0" rtlCol="0" anchor="t">
            <a:spAutoFit/>
          </a:bodyPr>
          <a:lstStyle/>
          <a:p>
            <a:pPr algn="ctr">
              <a:lnSpc>
                <a:spcPts val="10500"/>
              </a:lnSpc>
              <a:spcBef>
                <a:spcPct val="0"/>
              </a:spcBef>
            </a:pPr>
            <a:r>
              <a:rPr lang="en-US" sz="7500">
                <a:solidFill>
                  <a:srgbClr val="FFFFFF"/>
                </a:solidFill>
                <a:latin typeface="Open Sans Extra Bold"/>
              </a:rPr>
              <a:t>Donate</a:t>
            </a:r>
          </a:p>
        </p:txBody>
      </p:sp>
      <p:grpSp>
        <p:nvGrpSpPr>
          <p:cNvPr id="6" name="Group 6"/>
          <p:cNvGrpSpPr/>
          <p:nvPr/>
        </p:nvGrpSpPr>
        <p:grpSpPr>
          <a:xfrm>
            <a:off x="7679501" y="3070414"/>
            <a:ext cx="10212418" cy="5716722"/>
            <a:chOff x="0" y="0"/>
            <a:chExt cx="2375018" cy="1329491"/>
          </a:xfrm>
        </p:grpSpPr>
        <p:sp>
          <p:nvSpPr>
            <p:cNvPr id="7" name="Freeform 7"/>
            <p:cNvSpPr/>
            <p:nvPr/>
          </p:nvSpPr>
          <p:spPr>
            <a:xfrm>
              <a:off x="0" y="0"/>
              <a:ext cx="2375018" cy="1329491"/>
            </a:xfrm>
            <a:custGeom>
              <a:avLst/>
              <a:gdLst/>
              <a:ahLst/>
              <a:cxnLst/>
              <a:rect l="l" t="t" r="r" b="b"/>
              <a:pathLst>
                <a:path w="2375018" h="1329491">
                  <a:moveTo>
                    <a:pt x="2250558" y="59690"/>
                  </a:moveTo>
                  <a:cubicBezTo>
                    <a:pt x="2286117" y="59690"/>
                    <a:pt x="2315327" y="88900"/>
                    <a:pt x="2315327" y="124460"/>
                  </a:cubicBezTo>
                  <a:lnTo>
                    <a:pt x="2315327" y="1205031"/>
                  </a:lnTo>
                  <a:cubicBezTo>
                    <a:pt x="2315327" y="1240591"/>
                    <a:pt x="2286117" y="1269801"/>
                    <a:pt x="2250558" y="1269801"/>
                  </a:cubicBezTo>
                  <a:lnTo>
                    <a:pt x="124460" y="1269801"/>
                  </a:lnTo>
                  <a:cubicBezTo>
                    <a:pt x="88900" y="1269801"/>
                    <a:pt x="59690" y="1240591"/>
                    <a:pt x="59690" y="1205031"/>
                  </a:cubicBezTo>
                  <a:lnTo>
                    <a:pt x="59690" y="124460"/>
                  </a:lnTo>
                  <a:cubicBezTo>
                    <a:pt x="59690" y="88900"/>
                    <a:pt x="88900" y="59690"/>
                    <a:pt x="124460" y="59690"/>
                  </a:cubicBezTo>
                  <a:lnTo>
                    <a:pt x="2250558" y="59690"/>
                  </a:lnTo>
                  <a:moveTo>
                    <a:pt x="2250558" y="0"/>
                  </a:moveTo>
                  <a:lnTo>
                    <a:pt x="124460" y="0"/>
                  </a:lnTo>
                  <a:cubicBezTo>
                    <a:pt x="55880" y="0"/>
                    <a:pt x="0" y="55880"/>
                    <a:pt x="0" y="124460"/>
                  </a:cubicBezTo>
                  <a:lnTo>
                    <a:pt x="0" y="1205031"/>
                  </a:lnTo>
                  <a:cubicBezTo>
                    <a:pt x="0" y="1273611"/>
                    <a:pt x="55880" y="1329491"/>
                    <a:pt x="124460" y="1329491"/>
                  </a:cubicBezTo>
                  <a:lnTo>
                    <a:pt x="2250558" y="1329491"/>
                  </a:lnTo>
                  <a:cubicBezTo>
                    <a:pt x="2319138" y="1329491"/>
                    <a:pt x="2375018" y="1273611"/>
                    <a:pt x="2375018" y="1205031"/>
                  </a:cubicBezTo>
                  <a:lnTo>
                    <a:pt x="2375018" y="124460"/>
                  </a:lnTo>
                  <a:cubicBezTo>
                    <a:pt x="2375018" y="55880"/>
                    <a:pt x="2319138" y="0"/>
                    <a:pt x="2250558" y="0"/>
                  </a:cubicBezTo>
                  <a:close/>
                </a:path>
              </a:pathLst>
            </a:custGeom>
            <a:solidFill>
              <a:srgbClr val="FFFFFF"/>
            </a:solidFill>
          </p:spPr>
        </p:sp>
      </p:gr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5030"/>
        </a:solidFill>
        <a:effectLst/>
      </p:bgPr>
    </p:bg>
    <p:spTree>
      <p:nvGrpSpPr>
        <p:cNvPr id="1" name=""/>
        <p:cNvGrpSpPr/>
        <p:nvPr/>
      </p:nvGrpSpPr>
      <p:grpSpPr>
        <a:xfrm>
          <a:off x="0" y="0"/>
          <a:ext cx="0" cy="0"/>
          <a:chOff x="0" y="0"/>
          <a:chExt cx="0" cy="0"/>
        </a:xfrm>
      </p:grpSpPr>
      <p:sp>
        <p:nvSpPr>
          <p:cNvPr id="2" name="TextBox 2"/>
          <p:cNvSpPr txBox="1"/>
          <p:nvPr/>
        </p:nvSpPr>
        <p:spPr>
          <a:xfrm>
            <a:off x="3009348" y="462088"/>
            <a:ext cx="11978018" cy="1018924"/>
          </a:xfrm>
          <a:prstGeom prst="rect">
            <a:avLst/>
          </a:prstGeom>
        </p:spPr>
        <p:txBody>
          <a:bodyPr lIns="0" tIns="0" rIns="0" bIns="0" rtlCol="0" anchor="t">
            <a:spAutoFit/>
          </a:bodyPr>
          <a:lstStyle/>
          <a:p>
            <a:pPr algn="ctr">
              <a:lnSpc>
                <a:spcPts val="8310"/>
              </a:lnSpc>
              <a:spcBef>
                <a:spcPct val="0"/>
              </a:spcBef>
            </a:pPr>
            <a:r>
              <a:rPr lang="en-US" sz="5935">
                <a:solidFill>
                  <a:srgbClr val="FFFFFF"/>
                </a:solidFill>
                <a:latin typeface="Archicoco"/>
              </a:rPr>
              <a:t>Thank you for your attention </a:t>
            </a:r>
          </a:p>
        </p:txBody>
      </p:sp>
      <p:pic>
        <p:nvPicPr>
          <p:cNvPr id="3" name="YouCut_20200127_154710998.mp4">
            <a:hlinkClick r:id="" action="ppaction://media"/>
          </p:cNvPr>
          <p:cNvPicPr>
            <a:picLocks noRot="1" noChangeAspect="1"/>
          </p:cNvPicPr>
          <p:nvPr>
            <a:videoFile r:link="rId1"/>
          </p:nvPr>
        </p:nvPicPr>
        <p:blipFill>
          <a:blip r:embed="rId3"/>
          <a:stretch>
            <a:fillRect/>
          </a:stretch>
        </p:blipFill>
        <p:spPr>
          <a:xfrm>
            <a:off x="3214646" y="1357286"/>
            <a:ext cx="11644394" cy="8733296"/>
          </a:xfrm>
          <a:prstGeom prst="rect">
            <a:avLst/>
          </a:prstGeom>
        </p:spPr>
      </p:pic>
      <p:sp>
        <p:nvSpPr>
          <p:cNvPr id="4" name="Obdĺžnik 3"/>
          <p:cNvSpPr/>
          <p:nvPr/>
        </p:nvSpPr>
        <p:spPr>
          <a:xfrm>
            <a:off x="285688" y="285716"/>
            <a:ext cx="1357322" cy="97155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p:cNvSpPr/>
          <p:nvPr/>
        </p:nvSpPr>
        <p:spPr>
          <a:xfrm>
            <a:off x="16644990" y="357154"/>
            <a:ext cx="1357322" cy="97155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346</Words>
  <Application>Microsoft Office PowerPoint</Application>
  <PresentationFormat>Vlastná</PresentationFormat>
  <Paragraphs>23</Paragraphs>
  <Slides>9</Slides>
  <Notes>0</Notes>
  <HiddenSlides>0</HiddenSlides>
  <MMClips>1</MMClips>
  <ScaleCrop>false</ScaleCrop>
  <HeadingPairs>
    <vt:vector size="6" baseType="variant">
      <vt:variant>
        <vt:lpstr>Použité písma</vt:lpstr>
      </vt:variant>
      <vt:variant>
        <vt:i4>10</vt:i4>
      </vt:variant>
      <vt:variant>
        <vt:lpstr>Motív</vt:lpstr>
      </vt:variant>
      <vt:variant>
        <vt:i4>1</vt:i4>
      </vt:variant>
      <vt:variant>
        <vt:lpstr>Nadpisy snímok</vt:lpstr>
      </vt:variant>
      <vt:variant>
        <vt:i4>9</vt:i4>
      </vt:variant>
    </vt:vector>
  </HeadingPairs>
  <TitlesOfParts>
    <vt:vector size="20" baseType="lpstr">
      <vt:lpstr>Arial</vt:lpstr>
      <vt:lpstr>Glacial Indifference</vt:lpstr>
      <vt:lpstr>Playfair Display Black</vt:lpstr>
      <vt:lpstr>Glacial Indifference Bold</vt:lpstr>
      <vt:lpstr>Playfair Display Black Bold</vt:lpstr>
      <vt:lpstr>Open Sans</vt:lpstr>
      <vt:lpstr>Open Sans Extra Bold</vt:lpstr>
      <vt:lpstr>Open Sans Bold</vt:lpstr>
      <vt:lpstr>Archicoco</vt:lpstr>
      <vt:lpstr>Calibri</vt:lpstr>
      <vt:lpstr>Office Theme</vt:lpstr>
      <vt:lpstr>Snímka 1</vt:lpstr>
      <vt:lpstr>Snímka 2</vt:lpstr>
      <vt:lpstr>Snímka 3</vt:lpstr>
      <vt:lpstr>Snímka 4</vt:lpstr>
      <vt:lpstr>Snímka 5</vt:lpstr>
      <vt:lpstr>Snímka 6</vt:lpstr>
      <vt:lpstr>Snímka 7</vt:lpstr>
      <vt:lpstr>Snímka 8</vt:lpstr>
      <vt:lpstr>Snímka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water scarcity?</dc:title>
  <cp:lastModifiedBy>dell 6420</cp:lastModifiedBy>
  <cp:revision>2</cp:revision>
  <dcterms:created xsi:type="dcterms:W3CDTF">2006-08-16T00:00:00Z</dcterms:created>
  <dcterms:modified xsi:type="dcterms:W3CDTF">2020-01-27T14:56:36Z</dcterms:modified>
  <dc:identifier>DADxwDsswrc</dc:identifier>
</cp:coreProperties>
</file>