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sldIdLst>
    <p:sldId id="256" r:id="rId2"/>
    <p:sldId id="268" r:id="rId3"/>
    <p:sldId id="262" r:id="rId4"/>
    <p:sldId id="257" r:id="rId5"/>
    <p:sldId id="261" r:id="rId6"/>
    <p:sldId id="258" r:id="rId7"/>
    <p:sldId id="259" r:id="rId8"/>
    <p:sldId id="260"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11/21/2016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70527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52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853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2647F38-B617-4D2F-AE0A-013F0C4D2C57}" type="datetimeFigureOut">
              <a:rPr lang="en-US" smtClean="0"/>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9118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11/21/2016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4161918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69723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0219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9272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6127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8" name="Date Placeholder 7"/>
          <p:cNvSpPr>
            <a:spLocks noGrp="1"/>
          </p:cNvSpPr>
          <p:nvPr>
            <p:ph type="dt" sz="half" idx="10"/>
          </p:nvPr>
        </p:nvSpPr>
        <p:spPr/>
        <p:txBody>
          <a:bodyPr/>
          <a:lstStyle/>
          <a:p>
            <a:fld id="{B61BEF0D-F0BB-DE4B-95CE-6DB70DBA9567}" type="datetimeFigureOut">
              <a:rPr lang="en-US" smtClean="0"/>
              <a:pPr/>
              <a:t>11/21/2016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13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11/21/2016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54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11/21/2016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551805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solidFill>
                  <a:srgbClr val="002060"/>
                </a:solidFill>
              </a:rPr>
              <a:t>CONVENTO DE SAN FRANCISCO</a:t>
            </a:r>
            <a:endParaRPr lang="es-ES" dirty="0">
              <a:solidFill>
                <a:srgbClr val="002060"/>
              </a:solidFill>
            </a:endParaRPr>
          </a:p>
        </p:txBody>
      </p:sp>
      <p:sp>
        <p:nvSpPr>
          <p:cNvPr id="5" name="Subtítulo 4"/>
          <p:cNvSpPr>
            <a:spLocks noGrp="1"/>
          </p:cNvSpPr>
          <p:nvPr>
            <p:ph type="subTitle" idx="1"/>
          </p:nvPr>
        </p:nvSpPr>
        <p:spPr/>
        <p:txBody>
          <a:bodyPr>
            <a:normAutofit/>
          </a:bodyPr>
          <a:lstStyle/>
          <a:p>
            <a:r>
              <a:rPr lang="es-ES" sz="2000" b="1" i="1" dirty="0" smtClean="0">
                <a:solidFill>
                  <a:srgbClr val="002060"/>
                </a:solidFill>
              </a:rPr>
              <a:t>Pontevedra</a:t>
            </a:r>
            <a:endParaRPr lang="es-ES" sz="2000" b="1" i="1" dirty="0">
              <a:solidFill>
                <a:srgbClr val="002060"/>
              </a:solidFill>
            </a:endParaRPr>
          </a:p>
        </p:txBody>
      </p:sp>
    </p:spTree>
    <p:extLst>
      <p:ext uri="{BB962C8B-B14F-4D97-AF65-F5344CB8AC3E}">
        <p14:creationId xmlns:p14="http://schemas.microsoft.com/office/powerpoint/2010/main" val="106680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Estilo arquitectónico</a:t>
            </a:r>
            <a:endParaRPr lang="es-ES" dirty="0"/>
          </a:p>
        </p:txBody>
      </p:sp>
      <p:sp>
        <p:nvSpPr>
          <p:cNvPr id="3" name="Marcador de contenido 2"/>
          <p:cNvSpPr>
            <a:spLocks noGrp="1"/>
          </p:cNvSpPr>
          <p:nvPr>
            <p:ph idx="1"/>
          </p:nvPr>
        </p:nvSpPr>
        <p:spPr/>
        <p:txBody>
          <a:bodyPr/>
          <a:lstStyle/>
          <a:p>
            <a:pPr algn="ctr"/>
            <a:r>
              <a:rPr lang="es-ES" dirty="0" smtClean="0"/>
              <a:t>El Convento de San Francisco es de estilo Gótico con algunos elementos Románicos.</a:t>
            </a:r>
          </a:p>
          <a:p>
            <a:pPr algn="ctr"/>
            <a:endParaRPr lang="es-ES" dirty="0"/>
          </a:p>
          <a:p>
            <a:pPr marL="0" indent="0" algn="ctr">
              <a:buNone/>
            </a:pPr>
            <a:endParaRPr lang="es-ES" dirty="0" smtClean="0"/>
          </a:p>
          <a:p>
            <a:pPr algn="ctr"/>
            <a:endParaRPr lang="es-ES" dirty="0"/>
          </a:p>
          <a:p>
            <a:pPr algn="ctr"/>
            <a:endParaRPr lang="es-ES" dirty="0" smtClean="0"/>
          </a:p>
          <a:p>
            <a:pPr algn="ctr"/>
            <a:endParaRPr lang="es-ES" dirty="0"/>
          </a:p>
          <a:p>
            <a:pPr algn="ctr"/>
            <a:endParaRPr lang="es-ES" dirty="0"/>
          </a:p>
        </p:txBody>
      </p:sp>
      <p:pic>
        <p:nvPicPr>
          <p:cNvPr id="7" name="Imagen 6" descr="San Francisco convent. Pontevedra. Galicia. Convento de San Francisc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437" y="2894393"/>
            <a:ext cx="2090493" cy="3140647"/>
          </a:xfrm>
          <a:prstGeom prst="rect">
            <a:avLst/>
          </a:prstGeom>
        </p:spPr>
      </p:pic>
    </p:spTree>
    <p:extLst>
      <p:ext uri="{BB962C8B-B14F-4D97-AF65-F5344CB8AC3E}">
        <p14:creationId xmlns:p14="http://schemas.microsoft.com/office/powerpoint/2010/main" val="252991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Interior de San Francisco</a:t>
            </a:r>
            <a:endParaRPr lang="es-ES" dirty="0"/>
          </a:p>
        </p:txBody>
      </p:sp>
      <p:sp>
        <p:nvSpPr>
          <p:cNvPr id="3" name="Marcador de contenido 2"/>
          <p:cNvSpPr>
            <a:spLocks noGrp="1"/>
          </p:cNvSpPr>
          <p:nvPr>
            <p:ph idx="1"/>
          </p:nvPr>
        </p:nvSpPr>
        <p:spPr/>
        <p:txBody>
          <a:bodyPr/>
          <a:lstStyle/>
          <a:p>
            <a:pPr algn="ctr"/>
            <a:r>
              <a:rPr lang="es-ES" dirty="0" smtClean="0"/>
              <a:t>La iglesia es de cruz latina y tiene 10 capillas laterales. La planta central mide 10 metros.</a:t>
            </a:r>
          </a:p>
          <a:p>
            <a:pPr marL="0" indent="0" algn="ctr">
              <a:buNone/>
            </a:pPr>
            <a:endParaRPr lang="es-ES" dirty="0"/>
          </a:p>
          <a:p>
            <a:pPr marL="0" indent="0" algn="ctr">
              <a:buNone/>
            </a:pPr>
            <a:endParaRPr lang="es-ES" dirty="0"/>
          </a:p>
        </p:txBody>
      </p:sp>
      <p:pic>
        <p:nvPicPr>
          <p:cNvPr id="4" name="Imagen 3" descr="Cambados - Wikipedia, la enciclopedia lib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096" y="3004794"/>
            <a:ext cx="3787808" cy="3030246"/>
          </a:xfrm>
          <a:prstGeom prst="rect">
            <a:avLst/>
          </a:prstGeom>
        </p:spPr>
      </p:pic>
    </p:spTree>
    <p:extLst>
      <p:ext uri="{BB962C8B-B14F-4D97-AF65-F5344CB8AC3E}">
        <p14:creationId xmlns:p14="http://schemas.microsoft.com/office/powerpoint/2010/main" val="15053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96400" y="607392"/>
            <a:ext cx="2430780" cy="2044368"/>
          </a:xfrm>
        </p:spPr>
        <p:txBody>
          <a:bodyPr/>
          <a:lstStyle/>
          <a:p>
            <a:pPr algn="ctr"/>
            <a:r>
              <a:rPr lang="es-ES" b="1" dirty="0" smtClean="0">
                <a:solidFill>
                  <a:srgbClr val="FFFF00"/>
                </a:solidFill>
              </a:rPr>
              <a:t>Las vidrieras de San Francisco</a:t>
            </a:r>
            <a:endParaRPr lang="es-ES" b="1" dirty="0">
              <a:solidFill>
                <a:srgbClr val="FFFF00"/>
              </a:solidFill>
            </a:endParaRPr>
          </a:p>
        </p:txBody>
      </p:sp>
      <p:sp>
        <p:nvSpPr>
          <p:cNvPr id="3" name="Marcador de contenido 2"/>
          <p:cNvSpPr>
            <a:spLocks noGrp="1"/>
          </p:cNvSpPr>
          <p:nvPr>
            <p:ph idx="1"/>
          </p:nvPr>
        </p:nvSpPr>
        <p:spPr/>
        <p:txBody>
          <a:bodyPr/>
          <a:lstStyle/>
          <a:p>
            <a:pPr algn="ctr"/>
            <a:r>
              <a:rPr lang="es-ES" b="1" dirty="0" smtClean="0">
                <a:solidFill>
                  <a:schemeClr val="tx2"/>
                </a:solidFill>
              </a:rPr>
              <a:t>Las vidrieras de este emblemático edificio pontevedrés fueron fundidas en los mismos hornos en los que se hicieron las de la Catedral de León, una de las más importantes de la Península Ibérica y punto clave del Camino de Santiago.</a:t>
            </a:r>
          </a:p>
          <a:p>
            <a:pPr algn="ctr"/>
            <a:endParaRPr lang="es-ES" b="1" dirty="0">
              <a:solidFill>
                <a:schemeClr val="tx2"/>
              </a:solidFill>
            </a:endParaRPr>
          </a:p>
          <a:p>
            <a:pPr algn="ctr"/>
            <a:r>
              <a:rPr lang="es-ES" b="1" dirty="0" smtClean="0">
                <a:solidFill>
                  <a:schemeClr val="tx2"/>
                </a:solidFill>
              </a:rPr>
              <a:t>El rosetón es uno de los más importantes de la arquitectura gallega.</a:t>
            </a:r>
          </a:p>
          <a:p>
            <a:pPr marL="0" indent="0" algn="ctr">
              <a:buNone/>
            </a:pPr>
            <a:endParaRPr lang="es-ES" b="1" dirty="0">
              <a:solidFill>
                <a:schemeClr val="tx2"/>
              </a:solidFill>
            </a:endParaRPr>
          </a:p>
          <a:p>
            <a:pPr algn="ctr"/>
            <a:r>
              <a:rPr lang="es-ES" b="1" dirty="0" smtClean="0">
                <a:solidFill>
                  <a:schemeClr val="tx2"/>
                </a:solidFill>
              </a:rPr>
              <a:t>Muchas de las vidrieras y parte del rosetón tuvieron que volver a hacerse después del incendio, pero no se logró el mismo tono de color que el de los artesanos originales.</a:t>
            </a:r>
          </a:p>
          <a:p>
            <a:pPr marL="0" indent="0" algn="ctr">
              <a:buNone/>
            </a:pPr>
            <a:endParaRPr lang="es-ES" b="1" dirty="0">
              <a:solidFill>
                <a:schemeClr val="tx2"/>
              </a:solidFill>
            </a:endParaRPr>
          </a:p>
        </p:txBody>
      </p:sp>
      <p:sp>
        <p:nvSpPr>
          <p:cNvPr id="4" name="Marcador de texto 3"/>
          <p:cNvSpPr>
            <a:spLocks noGrp="1"/>
          </p:cNvSpPr>
          <p:nvPr>
            <p:ph type="body" sz="half" idx="2"/>
          </p:nvPr>
        </p:nvSpPr>
        <p:spPr>
          <a:xfrm>
            <a:off x="9296400" y="3474720"/>
            <a:ext cx="2430780" cy="3505200"/>
          </a:xfrm>
        </p:spPr>
        <p:txBody>
          <a:bodyPr>
            <a:normAutofit/>
          </a:bodyPr>
          <a:lstStyle/>
          <a:p>
            <a:pPr algn="ctr"/>
            <a:r>
              <a:rPr lang="es-ES" sz="1600" b="1" dirty="0" smtClean="0">
                <a:solidFill>
                  <a:srgbClr val="FF0000"/>
                </a:solidFill>
              </a:rPr>
              <a:t>Las vidrieras y el rosetón, son  elementos muy característicos de este monumento.</a:t>
            </a:r>
            <a:endParaRPr lang="es-ES" sz="1600" b="1" dirty="0">
              <a:solidFill>
                <a:srgbClr val="FF0000"/>
              </a:solidFill>
            </a:endParaRPr>
          </a:p>
        </p:txBody>
      </p:sp>
      <p:pic>
        <p:nvPicPr>
          <p:cNvPr id="5" name="Imagen 4" descr="Recorriendo el casco histórico de Pontevedra ~ PhotoViajeros - L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14" y="4469477"/>
            <a:ext cx="2720605" cy="2043854"/>
          </a:xfrm>
          <a:prstGeom prst="rect">
            <a:avLst/>
          </a:prstGeom>
        </p:spPr>
      </p:pic>
      <p:pic>
        <p:nvPicPr>
          <p:cNvPr id="6" name="Imagen 5" descr="Igrexa de San Francisco, Pontevedra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343" y="4469477"/>
            <a:ext cx="2674982" cy="2043854"/>
          </a:xfrm>
          <a:prstGeom prst="rect">
            <a:avLst/>
          </a:prstGeom>
        </p:spPr>
      </p:pic>
    </p:spTree>
    <p:extLst>
      <p:ext uri="{BB962C8B-B14F-4D97-AF65-F5344CB8AC3E}">
        <p14:creationId xmlns:p14="http://schemas.microsoft.com/office/powerpoint/2010/main" val="197581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Fin	</a:t>
            </a:r>
            <a:endParaRPr lang="es-ES" dirty="0"/>
          </a:p>
        </p:txBody>
      </p:sp>
      <p:sp>
        <p:nvSpPr>
          <p:cNvPr id="3" name="Subtítulo 2"/>
          <p:cNvSpPr>
            <a:spLocks noGrp="1"/>
          </p:cNvSpPr>
          <p:nvPr>
            <p:ph type="subTitle" idx="1"/>
          </p:nvPr>
        </p:nvSpPr>
        <p:spPr/>
        <p:txBody>
          <a:bodyPr>
            <a:normAutofit fontScale="25000" lnSpcReduction="20000"/>
          </a:bodyPr>
          <a:lstStyle/>
          <a:p>
            <a:r>
              <a:rPr lang="es-ES" sz="3000" dirty="0" smtClean="0"/>
              <a:t>Trabajo realizado por los alumnos de 5º de EP del Colegio Internacional SEK-ATLÁNTICO</a:t>
            </a:r>
          </a:p>
          <a:p>
            <a:r>
              <a:rPr lang="es-ES" sz="3000" dirty="0"/>
              <a:t> </a:t>
            </a:r>
            <a:r>
              <a:rPr lang="es-ES" sz="3000" dirty="0" smtClean="0"/>
              <a:t>dentro del proyecto eTwinning “Había una vez…”</a:t>
            </a:r>
          </a:p>
          <a:p>
            <a:r>
              <a:rPr lang="es-ES" sz="3000" dirty="0" smtClean="0"/>
              <a:t>Curso académico 16-17.</a:t>
            </a:r>
          </a:p>
          <a:p>
            <a:r>
              <a:rPr lang="es-ES" dirty="0"/>
              <a:t>P</a:t>
            </a:r>
          </a:p>
        </p:txBody>
      </p:sp>
    </p:spTree>
    <p:extLst>
      <p:ext uri="{BB962C8B-B14F-4D97-AF65-F5344CB8AC3E}">
        <p14:creationId xmlns:p14="http://schemas.microsoft.com/office/powerpoint/2010/main" val="352050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b="1" dirty="0" smtClean="0"/>
              <a:t>“había una vez…”	</a:t>
            </a:r>
            <a:endParaRPr lang="es-ES" sz="2400" b="1" dirty="0"/>
          </a:p>
        </p:txBody>
      </p:sp>
      <p:sp>
        <p:nvSpPr>
          <p:cNvPr id="3" name="Marcador de texto 2"/>
          <p:cNvSpPr>
            <a:spLocks noGrp="1"/>
          </p:cNvSpPr>
          <p:nvPr>
            <p:ph type="body" idx="1"/>
          </p:nvPr>
        </p:nvSpPr>
        <p:spPr/>
        <p:txBody>
          <a:bodyPr/>
          <a:lstStyle/>
          <a:p>
            <a:r>
              <a:rPr lang="es-ES" dirty="0" smtClean="0"/>
              <a:t>eTwinning</a:t>
            </a:r>
            <a:endParaRPr lang="es-ES" dirty="0"/>
          </a:p>
        </p:txBody>
      </p:sp>
    </p:spTree>
    <p:extLst>
      <p:ext uri="{BB962C8B-B14F-4D97-AF65-F5344CB8AC3E}">
        <p14:creationId xmlns:p14="http://schemas.microsoft.com/office/powerpoint/2010/main" val="221792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Ubicación</a:t>
            </a:r>
            <a:endParaRPr lang="es-ES" dirty="0"/>
          </a:p>
        </p:txBody>
      </p:sp>
    </p:spTree>
    <p:extLst>
      <p:ext uri="{BB962C8B-B14F-4D97-AF65-F5344CB8AC3E}">
        <p14:creationId xmlns:p14="http://schemas.microsoft.com/office/powerpoint/2010/main" val="164689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5400" dirty="0" smtClean="0">
                <a:solidFill>
                  <a:schemeClr val="accent1">
                    <a:lumMod val="75000"/>
                  </a:schemeClr>
                </a:solidFill>
                <a:latin typeface="Arial" panose="020B0604020202020204" pitchFamily="34" charset="0"/>
                <a:cs typeface="Arial" panose="020B0604020202020204" pitchFamily="34" charset="0"/>
              </a:rPr>
              <a:t>¿Dónde está?</a:t>
            </a:r>
            <a:endParaRPr lang="es-ES" sz="5400" dirty="0">
              <a:solidFill>
                <a:schemeClr val="accent1">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ctr">
              <a:buNone/>
            </a:pPr>
            <a:r>
              <a:rPr lang="es-ES" sz="2400" b="1" dirty="0" smtClean="0">
                <a:solidFill>
                  <a:schemeClr val="accent1">
                    <a:lumMod val="75000"/>
                  </a:schemeClr>
                </a:solidFill>
              </a:rPr>
              <a:t>El Convento de San Francisco está situado en el centro de Pontevedra, en la Plaza de la Herrería, una de las más concurridas de la ciudad.</a:t>
            </a:r>
          </a:p>
          <a:p>
            <a:pPr marL="0" indent="0" algn="ctr">
              <a:buNone/>
            </a:pPr>
            <a:endParaRPr lang="es-ES" sz="2400" b="1" dirty="0">
              <a:solidFill>
                <a:schemeClr val="accent1">
                  <a:lumMod val="75000"/>
                </a:schemeClr>
              </a:solidFill>
            </a:endParaRPr>
          </a:p>
          <a:p>
            <a:pPr marL="0" indent="0" algn="ctr">
              <a:buNone/>
            </a:pPr>
            <a:endParaRPr lang="es-ES" dirty="0"/>
          </a:p>
        </p:txBody>
      </p:sp>
      <p:pic>
        <p:nvPicPr>
          <p:cNvPr id="4" name="Imagen 3" descr="File:Convento de San Francisco Pontevedra.jpg - Wikipedia, the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882" y="3404933"/>
            <a:ext cx="4025973" cy="3019480"/>
          </a:xfrm>
          <a:prstGeom prst="rect">
            <a:avLst/>
          </a:prstGeom>
        </p:spPr>
      </p:pic>
    </p:spTree>
    <p:extLst>
      <p:ext uri="{BB962C8B-B14F-4D97-AF65-F5344CB8AC3E}">
        <p14:creationId xmlns:p14="http://schemas.microsoft.com/office/powerpoint/2010/main" val="293376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historia</a:t>
            </a:r>
            <a:endParaRPr lang="es-ES" dirty="0"/>
          </a:p>
        </p:txBody>
      </p:sp>
      <p:sp>
        <p:nvSpPr>
          <p:cNvPr id="3" name="Marcador de texto 2"/>
          <p:cNvSpPr>
            <a:spLocks noGrp="1"/>
          </p:cNvSpPr>
          <p:nvPr>
            <p:ph type="body" idx="1"/>
          </p:nvPr>
        </p:nvSpPr>
        <p:spPr/>
        <p:txBody>
          <a:bodyPr/>
          <a:lstStyle/>
          <a:p>
            <a:r>
              <a:rPr lang="es-ES" dirty="0" smtClean="0"/>
              <a:t>Breve historia de este edificio</a:t>
            </a:r>
            <a:endParaRPr lang="es-ES" dirty="0"/>
          </a:p>
        </p:txBody>
      </p:sp>
    </p:spTree>
    <p:extLst>
      <p:ext uri="{BB962C8B-B14F-4D97-AF65-F5344CB8AC3E}">
        <p14:creationId xmlns:p14="http://schemas.microsoft.com/office/powerpoint/2010/main" val="76645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i="1" dirty="0" smtClean="0">
                <a:solidFill>
                  <a:srgbClr val="002060"/>
                </a:solidFill>
              </a:rPr>
              <a:t>Origen de este convento</a:t>
            </a:r>
            <a:endParaRPr lang="es-ES" b="1" i="1" dirty="0">
              <a:solidFill>
                <a:srgbClr val="002060"/>
              </a:solidFill>
            </a:endParaRPr>
          </a:p>
        </p:txBody>
      </p:sp>
      <p:sp>
        <p:nvSpPr>
          <p:cNvPr id="3" name="Marcador de contenido 2"/>
          <p:cNvSpPr>
            <a:spLocks noGrp="1"/>
          </p:cNvSpPr>
          <p:nvPr>
            <p:ph idx="1"/>
          </p:nvPr>
        </p:nvSpPr>
        <p:spPr/>
        <p:txBody>
          <a:bodyPr/>
          <a:lstStyle/>
          <a:p>
            <a:pPr marL="0" indent="0" algn="ctr">
              <a:buNone/>
            </a:pPr>
            <a:r>
              <a:rPr lang="es-ES" sz="2000" dirty="0" smtClean="0">
                <a:solidFill>
                  <a:srgbClr val="0070C0"/>
                </a:solidFill>
                <a:latin typeface="Arial Black" panose="020B0A04020102020204" pitchFamily="34" charset="0"/>
              </a:rPr>
              <a:t>En el año 1214 San Francisco de Asís pasa por Pontevedra cuando estaba haciendo el Camino de Santiago (Ruta Portuguesa). En esta ciudad las familias nobles le convencen para que funde el monasterio, que ellos pagarán para darle las gracias a Dios por haber salvado a la ciudad de la epidemia de peste que había en Europa.</a:t>
            </a:r>
          </a:p>
          <a:p>
            <a:pPr marL="0" indent="0" algn="ctr">
              <a:buNone/>
            </a:pPr>
            <a:endParaRPr lang="es-ES" sz="2000" dirty="0">
              <a:solidFill>
                <a:srgbClr val="0070C0"/>
              </a:solidFill>
              <a:latin typeface="Arial Black" panose="020B0A04020102020204" pitchFamily="34" charset="0"/>
            </a:endParaRPr>
          </a:p>
        </p:txBody>
      </p:sp>
      <p:pic>
        <p:nvPicPr>
          <p:cNvPr id="6" name="Imagen 5" descr="PEQUES Y PECAS...: ORACIÓN DE SAN FCO. DE ASÍ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2552" y="3579223"/>
            <a:ext cx="2131466" cy="2899954"/>
          </a:xfrm>
          <a:prstGeom prst="rect">
            <a:avLst/>
          </a:prstGeom>
        </p:spPr>
      </p:pic>
    </p:spTree>
    <p:extLst>
      <p:ext uri="{BB962C8B-B14F-4D97-AF65-F5344CB8AC3E}">
        <p14:creationId xmlns:p14="http://schemas.microsoft.com/office/powerpoint/2010/main" val="101920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i="1" dirty="0" smtClean="0">
                <a:solidFill>
                  <a:schemeClr val="tx1">
                    <a:lumMod val="65000"/>
                    <a:lumOff val="35000"/>
                  </a:schemeClr>
                </a:solidFill>
              </a:rPr>
              <a:t>Breve historia del Convento</a:t>
            </a:r>
            <a:endParaRPr lang="es-ES" b="1" i="1" dirty="0">
              <a:solidFill>
                <a:schemeClr val="tx1">
                  <a:lumMod val="65000"/>
                  <a:lumOff val="35000"/>
                </a:schemeClr>
              </a:solidFill>
            </a:endParaRPr>
          </a:p>
        </p:txBody>
      </p:sp>
      <p:sp>
        <p:nvSpPr>
          <p:cNvPr id="3" name="Marcador de contenido 2"/>
          <p:cNvSpPr>
            <a:spLocks noGrp="1"/>
          </p:cNvSpPr>
          <p:nvPr>
            <p:ph idx="1"/>
          </p:nvPr>
        </p:nvSpPr>
        <p:spPr/>
        <p:txBody>
          <a:bodyPr/>
          <a:lstStyle/>
          <a:p>
            <a:pPr marL="0" indent="0">
              <a:buNone/>
            </a:pPr>
            <a:r>
              <a:rPr lang="es-ES" b="1" dirty="0" smtClean="0">
                <a:solidFill>
                  <a:srgbClr val="00B050"/>
                </a:solidFill>
              </a:rPr>
              <a:t>En 1809 las tropas francesas se refugiaron en este convento antes de rendirse al pueblo de Pontevedra.</a:t>
            </a:r>
          </a:p>
          <a:p>
            <a:pPr marL="0" indent="0">
              <a:buNone/>
            </a:pPr>
            <a:r>
              <a:rPr lang="es-ES" b="1" dirty="0" smtClean="0">
                <a:solidFill>
                  <a:srgbClr val="00B050"/>
                </a:solidFill>
              </a:rPr>
              <a:t>De 1836 a 1909 estuvo sin frailes por la “desamortización”</a:t>
            </a:r>
          </a:p>
          <a:p>
            <a:pPr marL="0" indent="0">
              <a:buNone/>
            </a:pPr>
            <a:r>
              <a:rPr lang="es-ES" b="1" dirty="0" smtClean="0">
                <a:solidFill>
                  <a:srgbClr val="00B050"/>
                </a:solidFill>
              </a:rPr>
              <a:t>En 1840 los pontevedreses se refugiaron en él, en la disputa con Vigo por la capitalidad de la provincia.</a:t>
            </a:r>
          </a:p>
          <a:p>
            <a:pPr marL="0" indent="0">
              <a:buNone/>
            </a:pPr>
            <a:r>
              <a:rPr lang="es-ES" b="1" dirty="0" smtClean="0">
                <a:solidFill>
                  <a:srgbClr val="00B050"/>
                </a:solidFill>
              </a:rPr>
              <a:t>En 1896 fue declarado Monumento Histórico-Artístico.</a:t>
            </a:r>
          </a:p>
          <a:p>
            <a:pPr marL="0" indent="0">
              <a:buNone/>
            </a:pPr>
            <a:r>
              <a:rPr lang="es-ES" b="1" dirty="0" smtClean="0">
                <a:solidFill>
                  <a:srgbClr val="00B050"/>
                </a:solidFill>
              </a:rPr>
              <a:t>En 1930 los franciscanos recuperan el Convento</a:t>
            </a:r>
          </a:p>
          <a:p>
            <a:pPr marL="0" indent="0">
              <a:buNone/>
            </a:pPr>
            <a:r>
              <a:rPr lang="es-ES" b="1" dirty="0" smtClean="0">
                <a:solidFill>
                  <a:srgbClr val="00B050"/>
                </a:solidFill>
              </a:rPr>
              <a:t>En 1995 hubo un importante incendio que destruyó parte de la Iglesia. Fue restaurado tiempo después.</a:t>
            </a:r>
            <a:endParaRPr lang="es-ES" b="1" dirty="0">
              <a:solidFill>
                <a:srgbClr val="00B050"/>
              </a:solidFill>
            </a:endParaRPr>
          </a:p>
        </p:txBody>
      </p:sp>
    </p:spTree>
    <p:extLst>
      <p:ext uri="{BB962C8B-B14F-4D97-AF65-F5344CB8AC3E}">
        <p14:creationId xmlns:p14="http://schemas.microsoft.com/office/powerpoint/2010/main" val="63170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endParaRPr lang="es-ES" b="1" dirty="0" smtClean="0">
              <a:solidFill>
                <a:srgbClr val="0070C0"/>
              </a:solidFill>
            </a:endParaRPr>
          </a:p>
          <a:p>
            <a:pPr algn="just"/>
            <a:r>
              <a:rPr lang="es-ES" b="1" dirty="0" smtClean="0">
                <a:solidFill>
                  <a:srgbClr val="0070C0"/>
                </a:solidFill>
              </a:rPr>
              <a:t>Durante varios años parte del edificio se utilizaba como Delegación de Hacienda en Pontevedra. Actualmente esta parte está cerrada.</a:t>
            </a:r>
          </a:p>
          <a:p>
            <a:pPr algn="just"/>
            <a:endParaRPr lang="es-ES" b="1" dirty="0">
              <a:solidFill>
                <a:srgbClr val="0070C0"/>
              </a:solidFill>
            </a:endParaRPr>
          </a:p>
          <a:p>
            <a:pPr algn="just"/>
            <a:r>
              <a:rPr lang="es-ES" b="1" dirty="0" smtClean="0">
                <a:solidFill>
                  <a:srgbClr val="0070C0"/>
                </a:solidFill>
              </a:rPr>
              <a:t>Sigue funcionando como iglesia, y suelen celebrarse muchas bodas, porque es un edificio muy bonito y está en un entorno antiguo con un toque romántico.</a:t>
            </a:r>
          </a:p>
          <a:p>
            <a:pPr algn="just"/>
            <a:endParaRPr lang="es-ES" b="1" dirty="0">
              <a:solidFill>
                <a:srgbClr val="0070C0"/>
              </a:solidFill>
            </a:endParaRPr>
          </a:p>
          <a:p>
            <a:pPr algn="just"/>
            <a:r>
              <a:rPr lang="es-ES" b="1" dirty="0" smtClean="0">
                <a:solidFill>
                  <a:srgbClr val="0070C0"/>
                </a:solidFill>
              </a:rPr>
              <a:t>Además de las funciones religiosas, los franciscanos tienen un Comedor Social, el único de la ciudad, donde mucha gente sin recursos acude a diario a comer.</a:t>
            </a:r>
            <a:endParaRPr lang="es-ES" b="1" dirty="0">
              <a:solidFill>
                <a:srgbClr val="0070C0"/>
              </a:solidFill>
            </a:endParaRPr>
          </a:p>
        </p:txBody>
      </p:sp>
      <p:sp>
        <p:nvSpPr>
          <p:cNvPr id="5" name="Título 4"/>
          <p:cNvSpPr>
            <a:spLocks noGrp="1"/>
          </p:cNvSpPr>
          <p:nvPr>
            <p:ph type="title"/>
          </p:nvPr>
        </p:nvSpPr>
        <p:spPr>
          <a:xfrm>
            <a:off x="9296400" y="607391"/>
            <a:ext cx="2430780" cy="3429031"/>
          </a:xfrm>
        </p:spPr>
        <p:txBody>
          <a:bodyPr>
            <a:normAutofit/>
          </a:bodyPr>
          <a:lstStyle/>
          <a:p>
            <a:pPr algn="ctr"/>
            <a:r>
              <a:rPr lang="es-ES" sz="4000" b="1" dirty="0" smtClean="0">
                <a:solidFill>
                  <a:srgbClr val="FFC000"/>
                </a:solidFill>
              </a:rPr>
              <a:t>Usos actuales del edificio</a:t>
            </a:r>
            <a:endParaRPr lang="es-ES" sz="4000" b="1" dirty="0">
              <a:solidFill>
                <a:srgbClr val="FFC000"/>
              </a:solidFill>
            </a:endParaRPr>
          </a:p>
        </p:txBody>
      </p:sp>
    </p:spTree>
    <p:extLst>
      <p:ext uri="{BB962C8B-B14F-4D97-AF65-F5344CB8AC3E}">
        <p14:creationId xmlns:p14="http://schemas.microsoft.com/office/powerpoint/2010/main" val="203616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Arquitectura</a:t>
            </a:r>
            <a:endParaRPr lang="es-ES" dirty="0"/>
          </a:p>
        </p:txBody>
      </p:sp>
      <p:sp>
        <p:nvSpPr>
          <p:cNvPr id="3" name="Marcador de texto 2"/>
          <p:cNvSpPr>
            <a:spLocks noGrp="1"/>
          </p:cNvSpPr>
          <p:nvPr>
            <p:ph type="body" idx="1"/>
          </p:nvPr>
        </p:nvSpPr>
        <p:spPr/>
        <p:txBody>
          <a:bodyPr/>
          <a:lstStyle/>
          <a:p>
            <a:r>
              <a:rPr lang="es-ES" dirty="0" smtClean="0"/>
              <a:t>¿Cómo es este edificio?</a:t>
            </a:r>
            <a:endParaRPr lang="es-ES" dirty="0"/>
          </a:p>
        </p:txBody>
      </p:sp>
    </p:spTree>
    <p:extLst>
      <p:ext uri="{BB962C8B-B14F-4D97-AF65-F5344CB8AC3E}">
        <p14:creationId xmlns:p14="http://schemas.microsoft.com/office/powerpoint/2010/main" val="3033749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112</TotalTime>
  <Words>468</Words>
  <Application>Microsoft Office PowerPoint</Application>
  <PresentationFormat>Panorámica</PresentationFormat>
  <Paragraphs>47</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Arial Black</vt:lpstr>
      <vt:lpstr>Century Gothic</vt:lpstr>
      <vt:lpstr>Garamond</vt:lpstr>
      <vt:lpstr>Savon</vt:lpstr>
      <vt:lpstr>CONVENTO DE SAN FRANCISCO</vt:lpstr>
      <vt:lpstr>“había una vez…” </vt:lpstr>
      <vt:lpstr>Ubicación</vt:lpstr>
      <vt:lpstr>¿Dónde está?</vt:lpstr>
      <vt:lpstr>historia</vt:lpstr>
      <vt:lpstr>Origen de este convento</vt:lpstr>
      <vt:lpstr>Breve historia del Convento</vt:lpstr>
      <vt:lpstr>Usos actuales del edificio</vt:lpstr>
      <vt:lpstr>Arquitectura</vt:lpstr>
      <vt:lpstr>Estilo arquitectónico</vt:lpstr>
      <vt:lpstr>Interior de San Francisco</vt:lpstr>
      <vt:lpstr>Las vidrieras de San Francisco</vt:lpstr>
      <vt:lpstr>Fin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CONVENTO DE SAN FRANCISCO</dc:title>
  <dc:creator>Susana Fontan -SEK Atlántico-</dc:creator>
  <cp:lastModifiedBy>Susana Fontan -SEK Atlántico-</cp:lastModifiedBy>
  <cp:revision>18</cp:revision>
  <dcterms:created xsi:type="dcterms:W3CDTF">2016-10-18T12:52:08Z</dcterms:created>
  <dcterms:modified xsi:type="dcterms:W3CDTF">2016-11-21T11:14:41Z</dcterms:modified>
</cp:coreProperties>
</file>